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2" r:id="rId1"/>
  </p:sldMasterIdLst>
  <p:notesMasterIdLst>
    <p:notesMasterId r:id="rId2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embeddedFontLst>
    <p:embeddedFont>
      <p:font typeface="Century Gothic" panose="020B0502020202020204" pitchFamily="34"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wen Hut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t>The presenter is still very much a beginner user of </a:t>
            </a:r>
            <a:r>
              <a:rPr lang="en-US" sz="1100" dirty="0" err="1" smtClean="0"/>
              <a:t>git</a:t>
            </a:r>
            <a:r>
              <a:rPr lang="en-US" sz="1100" dirty="0" smtClean="0"/>
              <a:t> and </a:t>
            </a:r>
            <a:r>
              <a:rPr lang="en-US" sz="1100" dirty="0" err="1" smtClean="0"/>
              <a:t>github</a:t>
            </a:r>
            <a:r>
              <a:rPr lang="en-US" sz="1100" dirty="0" smtClean="0"/>
              <a:t>. Most of the content represents significant trial and error (or the work of much more skilled colleagues). Anyone who is an intermediate or advanced user is free to leave now, no questions asked. </a:t>
            </a:r>
          </a:p>
          <a:p>
            <a:pPr marL="0" lvl="0" indent="0">
              <a:spcBef>
                <a:spcPts val="0"/>
              </a:spcBef>
              <a:spcAft>
                <a:spcPts val="0"/>
              </a:spcAft>
              <a:buNone/>
            </a:pPr>
            <a:endParaRPr dirty="0"/>
          </a:p>
        </p:txBody>
      </p:sp>
      <p:sp>
        <p:nvSpPr>
          <p:cNvPr id="142" name="Google Shape;14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1" name="Google Shape;2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02c6cfb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402c6cfb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404039838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40403983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001 pre-pendix, point out lcsh, 856, 7xx fields for linking, 793 for collection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402c6cfb5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402c6cfb5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T&amp;F update files were often erroneous. We receive 1-2,000 new titles each month. Wanted something that would ultimately be reproduceable, shareable. </a:t>
            </a:r>
            <a:endParaRPr/>
          </a:p>
          <a:p>
            <a:pPr marL="0" lvl="0" indent="0">
              <a:spcBef>
                <a:spcPts val="0"/>
              </a:spcBef>
              <a:spcAft>
                <a:spcPts val="0"/>
              </a:spcAft>
              <a:buNone/>
            </a:pPr>
            <a:r>
              <a:rPr lang="en-US"/>
              <a:t>Provide background on what patron-driven acquistion was and why these records were different. Also note that we are fairly unique in adding these to our catalog at all</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402c6cfb5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402c6cfb5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401fdcb9a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401fdcb9a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401fdcb9a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401fdcb9a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if anyone has diff advice I would love it.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401fdcb9a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401fdcb9a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large file system to hopefully prevent warning messages</a:t>
            </a:r>
            <a:endParaRPr/>
          </a:p>
          <a:p>
            <a:pPr marL="0" lvl="0" indent="0">
              <a:spcBef>
                <a:spcPts val="0"/>
              </a:spcBef>
              <a:spcAft>
                <a:spcPts val="0"/>
              </a:spcAft>
              <a:buNone/>
            </a:pPr>
            <a:r>
              <a:rPr lang="en-US"/>
              <a:t>collaboration: handing workflow back and/or staging downloads on github for database maintenance to grab</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00f258cb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400f258cb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90000"/>
              </a:lnSpc>
              <a:spcBef>
                <a:spcPts val="1000"/>
              </a:spcBef>
              <a:spcAft>
                <a:spcPts val="0"/>
              </a:spcAft>
              <a:buNone/>
            </a:pPr>
            <a:r>
              <a:rPr lang="en-US">
                <a:latin typeface="Century Gothic"/>
                <a:ea typeface="Century Gothic"/>
                <a:cs typeface="Century Gothic"/>
                <a:sym typeface="Century Gothic"/>
              </a:rPr>
              <a:t>(command line to various gui’s) lets staff work at different levels</a:t>
            </a:r>
            <a:endParaRPr>
              <a:latin typeface="Century Gothic"/>
              <a:ea typeface="Century Gothic"/>
              <a:cs typeface="Century Gothic"/>
              <a:sym typeface="Century Gothic"/>
            </a:endParaRPr>
          </a:p>
          <a:p>
            <a:pPr marL="0" lvl="0" indent="0" rtl="0">
              <a:lnSpc>
                <a:spcPct val="90000"/>
              </a:lnSpc>
              <a:spcBef>
                <a:spcPts val="1000"/>
              </a:spcBef>
              <a:spcAft>
                <a:spcPts val="0"/>
              </a:spcAft>
              <a:buNone/>
            </a:pPr>
            <a:r>
              <a:rPr lang="en-US">
                <a:latin typeface="Century Gothic"/>
                <a:ea typeface="Century Gothic"/>
                <a:cs typeface="Century Gothic"/>
                <a:sym typeface="Century Gothic"/>
              </a:rPr>
              <a:t>flexible: workflow and file format-wise</a:t>
            </a:r>
            <a:endParaRPr>
              <a:latin typeface="Century Gothic"/>
              <a:ea typeface="Century Gothic"/>
              <a:cs typeface="Century Gothic"/>
              <a:sym typeface="Century Gothic"/>
            </a:endParaRPr>
          </a:p>
          <a:p>
            <a:pPr marL="0" lvl="0" indent="0" rtl="0">
              <a:spcBef>
                <a:spcPts val="0"/>
              </a:spcBef>
              <a:spcAft>
                <a:spcPts val="0"/>
              </a:spcAft>
              <a:buNone/>
            </a:pPr>
            <a:r>
              <a:rPr lang="en-US">
                <a:latin typeface="Century Gothic"/>
                <a:ea typeface="Century Gothic"/>
                <a:cs typeface="Century Gothic"/>
                <a:sym typeface="Century Gothic"/>
              </a:rPr>
              <a:t>shared accessfor project metadata (between multiple metadata staff)</a:t>
            </a:r>
            <a:endParaRPr>
              <a:latin typeface="Century Gothic"/>
              <a:ea typeface="Century Gothic"/>
              <a:cs typeface="Century Gothic"/>
              <a:sym typeface="Century Gothic"/>
            </a:endParaRPr>
          </a:p>
          <a:p>
            <a:pPr marL="0" lvl="0" indent="0" rtl="0">
              <a:spcBef>
                <a:spcPts val="0"/>
              </a:spcBef>
              <a:spcAft>
                <a:spcPts val="0"/>
              </a:spcAft>
              <a:buNone/>
            </a:pPr>
            <a:r>
              <a:rPr lang="en-US">
                <a:latin typeface="Century Gothic"/>
                <a:ea typeface="Century Gothic"/>
                <a:cs typeface="Century Gothic"/>
                <a:sym typeface="Century Gothic"/>
              </a:rPr>
              <a:t>This makes it easier to investigate past projects if needed even if the original analyst isn’t available (i.e. investigating where a data problem originated)</a:t>
            </a:r>
            <a:endParaRPr>
              <a:latin typeface="Century Gothic"/>
              <a:ea typeface="Century Gothic"/>
              <a:cs typeface="Century Gothic"/>
              <a:sym typeface="Century Gothic"/>
            </a:endParaRPr>
          </a:p>
          <a:p>
            <a:pPr marL="0" lvl="0" indent="0" rtl="0">
              <a:spcBef>
                <a:spcPts val="0"/>
              </a:spcBef>
              <a:spcAft>
                <a:spcPts val="0"/>
              </a:spcAft>
              <a:buNone/>
            </a:pPr>
            <a:r>
              <a:rPr lang="en-US">
                <a:latin typeface="Century Gothic"/>
                <a:ea typeface="Century Gothic"/>
                <a:cs typeface="Century Gothic"/>
                <a:sym typeface="Century Gothic"/>
              </a:rPr>
              <a:t>Shifting work between different analysts (i.e. picking up when someone is on leave)</a:t>
            </a:r>
            <a:endParaRPr>
              <a:latin typeface="Century Gothic"/>
              <a:ea typeface="Century Gothic"/>
              <a:cs typeface="Century Gothic"/>
              <a:sym typeface="Century Gothic"/>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f99370c9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f99370c9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need for continued practice: this is not at all like riding a bike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Excel is most common file submitted and is the format for ingest</a:t>
            </a:r>
            <a:endParaRPr/>
          </a:p>
          <a:p>
            <a:pPr marL="0" lvl="0" indent="0" rtl="0">
              <a:lnSpc>
                <a:spcPct val="90000"/>
              </a:lnSpc>
              <a:spcBef>
                <a:spcPts val="0"/>
              </a:spcBef>
              <a:spcAft>
                <a:spcPts val="0"/>
              </a:spcAft>
              <a:buNone/>
            </a:pPr>
            <a:r>
              <a:rPr lang="en-US" sz="1200">
                <a:latin typeface="Century Gothic"/>
                <a:ea typeface="Century Gothic"/>
                <a:cs typeface="Century Gothic"/>
                <a:sym typeface="Century Gothic"/>
              </a:rPr>
              <a:t>limited file level collaboration - one metadata analyst works per project</a:t>
            </a:r>
            <a:endParaRPr sz="1200"/>
          </a:p>
        </p:txBody>
      </p:sp>
      <p:sp>
        <p:nvSpPr>
          <p:cNvPr id="154" name="Google Shape;15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f9b43fff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f9b43fff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228600" lvl="0" indent="-88900" rtl="0">
              <a:lnSpc>
                <a:spcPct val="90000"/>
              </a:lnSpc>
              <a:spcBef>
                <a:spcPts val="0"/>
              </a:spcBef>
              <a:spcAft>
                <a:spcPts val="0"/>
              </a:spcAft>
              <a:buClr>
                <a:schemeClr val="dk1"/>
              </a:buClr>
              <a:buSzPts val="1100"/>
              <a:buFont typeface="Arial"/>
              <a:buNone/>
            </a:pPr>
            <a:r>
              <a:rPr lang="en-US">
                <a:solidFill>
                  <a:schemeClr val="dk1"/>
                </a:solidFill>
                <a:latin typeface="Century Gothic"/>
                <a:ea typeface="Century Gothic"/>
                <a:cs typeface="Century Gothic"/>
                <a:sym typeface="Century Gothic"/>
              </a:rPr>
              <a:t>The Programming Historian is an open source, peer-reviewed publication consisting of programming tutorials and blog posts</a:t>
            </a:r>
            <a:endParaRPr>
              <a:solidFill>
                <a:schemeClr val="dk1"/>
              </a:solidFill>
              <a:latin typeface="Century Gothic"/>
              <a:ea typeface="Century Gothic"/>
              <a:cs typeface="Century Gothic"/>
              <a:sym typeface="Century Gothic"/>
            </a:endParaRPr>
          </a:p>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a:solidFill>
                  <a:schemeClr val="dk1"/>
                </a:solidFill>
              </a:rPr>
              <a:t>the journal is published using jekyll, so Github is actually an integral part of their publishing process beyond the normal file storage/version control uses. the indexing xml for DOAJ is also included</a:t>
            </a:r>
            <a:endParaRPr>
              <a:latin typeface="Century Gothic"/>
              <a:ea typeface="Century Gothic"/>
              <a:cs typeface="Century Gothic"/>
              <a:sym typeface="Century Gothic"/>
            </a:endParaRPr>
          </a:p>
          <a:p>
            <a:pPr marL="228600" lvl="0" indent="-88900" rtl="0">
              <a:lnSpc>
                <a:spcPct val="90000"/>
              </a:lnSpc>
              <a:spcBef>
                <a:spcPts val="0"/>
              </a:spcBef>
              <a:spcAft>
                <a:spcPts val="0"/>
              </a:spcAft>
              <a:buClr>
                <a:schemeClr val="lt1"/>
              </a:buClr>
              <a:buSzPts val="2200"/>
              <a:buFont typeface="Arial"/>
              <a:buNone/>
            </a:pPr>
            <a:endParaRPr>
              <a:latin typeface="Century Gothic"/>
              <a:ea typeface="Century Gothic"/>
              <a:cs typeface="Century Gothic"/>
              <a:sym typeface="Century Gothic"/>
            </a:endParaRPr>
          </a:p>
          <a:p>
            <a:pPr marL="0" lvl="0" indent="0">
              <a:spcBef>
                <a:spcPts val="0"/>
              </a:spcBef>
              <a:spcAft>
                <a:spcPts val="0"/>
              </a:spcAft>
              <a:buNone/>
            </a:pPr>
            <a:endParaRPr/>
          </a:p>
        </p:txBody>
      </p:sp>
      <p:sp>
        <p:nvSpPr>
          <p:cNvPr id="271" name="Google Shape;27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78" name="Google Shape;27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402c6cfb54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402c6cfb5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401781ddc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200"/>
              <a:t>Documentation </a:t>
            </a:r>
            <a:r>
              <a:rPr lang="en-US" sz="1200">
                <a:latin typeface="Century Gothic"/>
                <a:ea typeface="Century Gothic"/>
                <a:cs typeface="Century Gothic"/>
                <a:sym typeface="Century Gothic"/>
              </a:rPr>
              <a:t>- useful for projects with long dormant periods or for projects with multiple batches</a:t>
            </a:r>
            <a:endParaRPr sz="1200">
              <a:latin typeface="Century Gothic"/>
              <a:ea typeface="Century Gothic"/>
              <a:cs typeface="Century Gothic"/>
              <a:sym typeface="Century Gothic"/>
            </a:endParaRPr>
          </a:p>
          <a:p>
            <a:pPr marL="0" lvl="0" indent="0" rtl="0">
              <a:spcBef>
                <a:spcPts val="0"/>
              </a:spcBef>
              <a:spcAft>
                <a:spcPts val="0"/>
              </a:spcAft>
              <a:buNone/>
            </a:pPr>
            <a:r>
              <a:rPr lang="en-US" sz="1200">
                <a:latin typeface="Century Gothic"/>
                <a:ea typeface="Century Gothic"/>
                <a:cs typeface="Century Gothic"/>
                <a:sym typeface="Century Gothic"/>
              </a:rPr>
              <a:t>Shared access to project files (facilitate project hand off between staff, access to past project files)</a:t>
            </a:r>
            <a:endParaRPr sz="1200">
              <a:latin typeface="Century Gothic"/>
              <a:ea typeface="Century Gothic"/>
              <a:cs typeface="Century Gothic"/>
              <a:sym typeface="Century Gothic"/>
            </a:endParaRPr>
          </a:p>
        </p:txBody>
      </p:sp>
      <p:sp>
        <p:nvSpPr>
          <p:cNvPr id="160" name="Google Shape;160;g401781ddc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401781ddc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UCSD git repo is private due to content that is not publicly accessible in the DAMS</a:t>
            </a:r>
            <a:endParaRPr/>
          </a:p>
          <a:p>
            <a:pPr marL="0" lvl="0" indent="0">
              <a:spcBef>
                <a:spcPts val="0"/>
              </a:spcBef>
              <a:spcAft>
                <a:spcPts val="0"/>
              </a:spcAft>
              <a:buNone/>
            </a:pPr>
            <a:r>
              <a:rPr lang="en-US"/>
              <a:t>Using diffs on excel files is difficult/impossible and with only 3 users there’s no real need for branching</a:t>
            </a:r>
            <a:endParaRPr/>
          </a:p>
          <a:p>
            <a:pPr marL="0" lvl="0" indent="0">
              <a:spcBef>
                <a:spcPts val="0"/>
              </a:spcBef>
              <a:spcAft>
                <a:spcPts val="0"/>
              </a:spcAft>
              <a:buNone/>
            </a:pPr>
            <a:r>
              <a:rPr lang="en-US"/>
              <a:t>“other users” have access for discussion of issues and work, but do not commit code/metadata files</a:t>
            </a:r>
            <a:endParaRPr/>
          </a:p>
          <a:p>
            <a:pPr marL="0" lvl="0" indent="0">
              <a:spcBef>
                <a:spcPts val="0"/>
              </a:spcBef>
              <a:spcAft>
                <a:spcPts val="0"/>
              </a:spcAft>
              <a:buNone/>
            </a:pPr>
            <a:endParaRPr/>
          </a:p>
          <a:p>
            <a:pPr marL="0" lvl="0" indent="0" rtl="0">
              <a:spcBef>
                <a:spcPts val="0"/>
              </a:spcBef>
              <a:spcAft>
                <a:spcPts val="0"/>
              </a:spcAft>
              <a:buNone/>
            </a:pPr>
            <a:endParaRPr/>
          </a:p>
        </p:txBody>
      </p:sp>
      <p:sp>
        <p:nvSpPr>
          <p:cNvPr id="166" name="Google Shape;166;g401781ddc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f9b43ff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f9b43ff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Demo of standardized commit messages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f99370c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f99370c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Test branches were created with CJK data before the real metadata for the CJK manuscript collection was available. These branches were never merged back to the master</a:t>
            </a:r>
            <a:endParaRPr/>
          </a:p>
        </p:txBody>
      </p:sp>
      <p:sp>
        <p:nvSpPr>
          <p:cNvPr id="183" name="Google Shape;1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f9b43fff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f9b43fff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From Chrissy: </a:t>
            </a:r>
            <a:r>
              <a:rPr lang="en-US">
                <a:solidFill>
                  <a:schemeClr val="dk1"/>
                </a:solidFill>
              </a:rPr>
              <a:t>We also developed guidelines for when to create branches and how they should be named. As part of the workflow development process, we identified four scenarios when we might need to create a new branch:</a:t>
            </a:r>
            <a:endParaRPr>
              <a:solidFill>
                <a:schemeClr val="dk1"/>
              </a:solidFill>
            </a:endParaRPr>
          </a:p>
          <a:p>
            <a:pPr marL="0" lvl="0" indent="0" rtl="0">
              <a:spcBef>
                <a:spcPts val="0"/>
              </a:spcBef>
              <a:spcAft>
                <a:spcPts val="0"/>
              </a:spcAft>
              <a:buClr>
                <a:schemeClr val="dk1"/>
              </a:buClr>
              <a:buSzPts val="1100"/>
              <a:buFont typeface="Arial"/>
              <a:buNone/>
            </a:pPr>
            <a:endParaRPr>
              <a:solidFill>
                <a:schemeClr val="dk1"/>
              </a:solidFill>
            </a:endParaRPr>
          </a:p>
          <a:p>
            <a:pPr marL="457200" lvl="0" indent="-298450" rtl="0">
              <a:spcBef>
                <a:spcPts val="0"/>
              </a:spcBef>
              <a:spcAft>
                <a:spcPts val="0"/>
              </a:spcAft>
              <a:buClr>
                <a:schemeClr val="dk1"/>
              </a:buClr>
              <a:buSzPts val="1100"/>
              <a:buAutoNum type="arabicParenR"/>
            </a:pPr>
            <a:r>
              <a:rPr lang="en-US">
                <a:solidFill>
                  <a:schemeClr val="dk1"/>
                </a:solidFill>
              </a:rPr>
              <a:t>when we have a new collection that is not yet ready for ingest (either because of outstanding metadata work or because the code is still under development)</a:t>
            </a:r>
            <a:endParaRPr>
              <a:solidFill>
                <a:schemeClr val="dk1"/>
              </a:solidFill>
            </a:endParaRPr>
          </a:p>
          <a:p>
            <a:pPr marL="457200" lvl="0" indent="-298450" rtl="0">
              <a:spcBef>
                <a:spcPts val="0"/>
              </a:spcBef>
              <a:spcAft>
                <a:spcPts val="0"/>
              </a:spcAft>
              <a:buClr>
                <a:schemeClr val="dk1"/>
              </a:buClr>
              <a:buSzPts val="1100"/>
              <a:buAutoNum type="arabicParenR"/>
            </a:pPr>
            <a:r>
              <a:rPr lang="en-US">
                <a:solidFill>
                  <a:schemeClr val="dk1"/>
                </a:solidFill>
              </a:rPr>
              <a:t>we need to batch update the metadata for a previously ingested collection because of some code change (great example is our righsstatement.org implementation)</a:t>
            </a:r>
            <a:endParaRPr>
              <a:solidFill>
                <a:schemeClr val="dk1"/>
              </a:solidFill>
            </a:endParaRPr>
          </a:p>
          <a:p>
            <a:pPr marL="457200" lvl="0" indent="-298450" rtl="0">
              <a:spcBef>
                <a:spcPts val="0"/>
              </a:spcBef>
              <a:spcAft>
                <a:spcPts val="0"/>
              </a:spcAft>
              <a:buClr>
                <a:schemeClr val="dk1"/>
              </a:buClr>
              <a:buSzPts val="1100"/>
              <a:buAutoNum type="arabicParenR"/>
            </a:pPr>
            <a:r>
              <a:rPr lang="en-US">
                <a:solidFill>
                  <a:schemeClr val="dk1"/>
                </a:solidFill>
              </a:rPr>
              <a:t>batch updates to the metadata not requiring a code change (e.g., for metadata maintenance → we aren’t quite at this stage yet)</a:t>
            </a:r>
            <a:endParaRPr>
              <a:solidFill>
                <a:schemeClr val="dk1"/>
              </a:solidFill>
            </a:endParaRPr>
          </a:p>
          <a:p>
            <a:pPr marL="457200" lvl="0" indent="-298450" rtl="0">
              <a:spcBef>
                <a:spcPts val="0"/>
              </a:spcBef>
              <a:spcAft>
                <a:spcPts val="0"/>
              </a:spcAft>
              <a:buClr>
                <a:schemeClr val="dk1"/>
              </a:buClr>
              <a:buSzPts val="1100"/>
              <a:buAutoNum type="arabicParenR"/>
            </a:pPr>
            <a:r>
              <a:rPr lang="en-US">
                <a:solidFill>
                  <a:schemeClr val="dk1"/>
                </a:solidFill>
              </a:rPr>
              <a:t>to provide sample records for our development team (these branches are never merged)</a:t>
            </a:r>
            <a:endParaRPr>
              <a:solidFill>
                <a:schemeClr val="dk1"/>
              </a:solidFill>
            </a:endParaRPr>
          </a:p>
          <a:p>
            <a:pPr marL="0" lvl="0" indent="0" rtl="0">
              <a:spcBef>
                <a:spcPts val="0"/>
              </a:spcBef>
              <a:spcAft>
                <a:spcPts val="0"/>
              </a:spcAft>
              <a:buClr>
                <a:schemeClr val="dk1"/>
              </a:buClr>
              <a:buSzPts val="1100"/>
              <a:buFont typeface="Arial"/>
              <a:buNone/>
            </a:pPr>
            <a:endParaRPr>
              <a:solidFill>
                <a:schemeClr val="dk1"/>
              </a:solidFill>
            </a:endParaRPr>
          </a:p>
          <a:p>
            <a:pPr marL="0" lvl="0" indent="0" rtl="0">
              <a:spcBef>
                <a:spcPts val="0"/>
              </a:spcBef>
              <a:spcAft>
                <a:spcPts val="0"/>
              </a:spcAft>
              <a:buClr>
                <a:schemeClr val="dk1"/>
              </a:buClr>
              <a:buSzPts val="1100"/>
              <a:buFont typeface="Arial"/>
              <a:buNone/>
            </a:pPr>
            <a:r>
              <a:rPr lang="en-US">
                <a:solidFill>
                  <a:schemeClr val="dk1"/>
                </a:solidFill>
              </a:rPr>
              <a:t>We also specify how the branches are to be named for easy tracking. New collections are given the name of the corresponding JIRA ingest ticket for the ingest. Code related changes are given the name of the JIRA development ticket tracking that work. Our metadata maintenance team plans to eventually set up another JIRA project to track their work. And finally all sample record branches are labeled as “sample”.</a:t>
            </a:r>
            <a:endParaRPr>
              <a:solidFill>
                <a:schemeClr val="dk1"/>
              </a:solidFill>
            </a:endParaRPr>
          </a:p>
          <a:p>
            <a:pPr marL="0" lvl="0" indent="0" rtl="0">
              <a:spcBef>
                <a:spcPts val="0"/>
              </a:spcBef>
              <a:spcAft>
                <a:spcPts val="0"/>
              </a:spcAft>
              <a:buClr>
                <a:schemeClr val="dk1"/>
              </a:buClr>
              <a:buSzPts val="1100"/>
              <a:buFont typeface="Arial"/>
              <a:buNone/>
            </a:pPr>
            <a:endParaRPr>
              <a:solidFill>
                <a:schemeClr val="dk1"/>
              </a:solidFill>
            </a:endParaRPr>
          </a:p>
          <a:p>
            <a:pPr marL="0" lvl="0" indent="0" rtl="0">
              <a:spcBef>
                <a:spcPts val="0"/>
              </a:spcBef>
              <a:spcAft>
                <a:spcPts val="0"/>
              </a:spcAft>
              <a:buClr>
                <a:schemeClr val="dk1"/>
              </a:buClr>
              <a:buSzPts val="1100"/>
              <a:buFont typeface="Arial"/>
              <a:buNone/>
            </a:pPr>
            <a:endParaRPr>
              <a:solidFill>
                <a:schemeClr val="dk1"/>
              </a:solidFill>
            </a:endParaRPr>
          </a:p>
          <a:p>
            <a:pPr marL="0" lvl="0" indent="0" rtl="0">
              <a:spcBef>
                <a:spcPts val="0"/>
              </a:spcBef>
              <a:spcAft>
                <a:spcPts val="0"/>
              </a:spcAft>
              <a:buClr>
                <a:schemeClr val="dk1"/>
              </a:buClr>
              <a:buSzPts val="1100"/>
              <a:buFont typeface="Arial"/>
              <a:buNone/>
            </a:pPr>
            <a:endParaRPr>
              <a:solidFill>
                <a:schemeClr val="dk1"/>
              </a:solidFill>
            </a:endParaRPr>
          </a:p>
          <a:p>
            <a:pPr marL="0" lvl="0" indent="0" rtl="0">
              <a:spcBef>
                <a:spcPts val="0"/>
              </a:spcBef>
              <a:spcAft>
                <a:spcPts val="0"/>
              </a:spcAft>
              <a:buClr>
                <a:schemeClr val="dk1"/>
              </a:buClr>
              <a:buSzPts val="1100"/>
              <a:buFont typeface="Arial"/>
              <a:buNone/>
            </a:pPr>
            <a:endParaRPr>
              <a:solidFill>
                <a:schemeClr val="dk1"/>
              </a:solidFill>
            </a:endParaRPr>
          </a:p>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f9b43fff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f9b43fff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And then some magic happens via connection to “Jenkins” and reports are generated for review/correction.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28627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8003556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6011852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marL="0" lvl="0" indent="0">
              <a:spcBef>
                <a:spcPts val="0"/>
              </a:spcBef>
              <a:spcAft>
                <a:spcPts val="0"/>
              </a:spcAft>
              <a:buNone/>
            </a:pPr>
            <a:fld id="{00000000-1234-1234-1234-123412341234}"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0218125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25605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4044816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7018979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12031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56967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57545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76955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38008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9474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58051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1164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93749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9755208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3526596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ickr.com/photos/31029865@N06/"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creativecommons.org/licenses/by/2.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Henriette_Avra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github.com/emiraglia/TaylorFrancisEB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library.ucsd.edu/research-and-collections/collections/digital-collections/dam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rogramminghistorian.org/en/abou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hyperlink" Target="https://github.com/programminghistorian/jekyl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hyperlink" Target="https://github.com/ombegov/a13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github.com/ombegov/policy-v2"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ahutt@ucsd.edu"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alexandria.ucsb.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ithub.com/ucsblibrary/metadata-ci"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9"/>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6000"/>
              <a:buFont typeface="Century Gothic"/>
              <a:buNone/>
            </a:pPr>
            <a:r>
              <a:rPr lang="en-US" sz="6000" b="0" i="0" u="none" strike="noStrike" cap="none" dirty="0">
                <a:latin typeface="Century Gothic"/>
                <a:ea typeface="Century Gothic"/>
                <a:cs typeface="Century Gothic"/>
                <a:sym typeface="Century Gothic"/>
              </a:rPr>
              <a:t>NON-CODE USE CASES FOR GIT AND GITHUB</a:t>
            </a:r>
            <a:endParaRPr sz="6000" b="0" i="0" u="none" strike="noStrike" cap="none" dirty="0">
              <a:latin typeface="Century Gothic"/>
              <a:ea typeface="Century Gothic"/>
              <a:cs typeface="Century Gothic"/>
              <a:sym typeface="Century Gothic"/>
            </a:endParaRPr>
          </a:p>
        </p:txBody>
      </p:sp>
      <p:sp>
        <p:nvSpPr>
          <p:cNvPr id="145" name="Google Shape;145;p19"/>
          <p:cNvSpPr txBox="1">
            <a:spLocks noGrp="1"/>
          </p:cNvSpPr>
          <p:nvPr>
            <p:ph type="subTitle" idx="1"/>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000"/>
              <a:buFont typeface="Arial"/>
              <a:buNone/>
            </a:pPr>
            <a:r>
              <a:rPr lang="en-US" sz="2000" b="0" i="0" u="none" strike="noStrike" cap="none">
                <a:solidFill>
                  <a:schemeClr val="lt1"/>
                </a:solidFill>
                <a:latin typeface="Century Gothic"/>
                <a:ea typeface="Century Gothic"/>
                <a:cs typeface="Century Gothic"/>
                <a:sym typeface="Century Gothic"/>
              </a:rPr>
              <a:t>Elizabeth Miraglia</a:t>
            </a:r>
            <a:endParaRPr sz="2000" b="0" i="0" u="none" strike="noStrike" cap="none">
              <a:solidFill>
                <a:schemeClr val="lt1"/>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chemeClr val="lt1"/>
              </a:buClr>
              <a:buSzPts val="2000"/>
              <a:buFont typeface="Arial"/>
              <a:buNone/>
            </a:pPr>
            <a:r>
              <a:rPr lang="en-US"/>
              <a:t>Assistant Program Director, Metadata Services</a:t>
            </a:r>
            <a:endParaRPr/>
          </a:p>
          <a:p>
            <a:pPr marL="0" marR="0" lvl="0" indent="0" algn="l" rtl="0">
              <a:lnSpc>
                <a:spcPct val="90000"/>
              </a:lnSpc>
              <a:spcBef>
                <a:spcPts val="0"/>
              </a:spcBef>
              <a:spcAft>
                <a:spcPts val="0"/>
              </a:spcAft>
              <a:buClr>
                <a:schemeClr val="lt1"/>
              </a:buClr>
              <a:buSzPts val="2000"/>
              <a:buFont typeface="Arial"/>
              <a:buNone/>
            </a:pPr>
            <a:r>
              <a:rPr lang="en-US"/>
              <a:t>Head, Books &amp; Serials Metadata</a:t>
            </a:r>
            <a:endParaRPr/>
          </a:p>
          <a:p>
            <a:pPr marL="0" marR="0" lvl="0" indent="0" algn="l" rtl="0">
              <a:lnSpc>
                <a:spcPct val="90000"/>
              </a:lnSpc>
              <a:spcBef>
                <a:spcPts val="0"/>
              </a:spcBef>
              <a:spcAft>
                <a:spcPts val="0"/>
              </a:spcAft>
              <a:buClr>
                <a:schemeClr val="lt1"/>
              </a:buClr>
              <a:buSzPts val="2000"/>
              <a:buFont typeface="Arial"/>
              <a:buNone/>
            </a:pPr>
            <a:r>
              <a:rPr lang="en-US"/>
              <a:t>UC San Diego Library</a:t>
            </a:r>
            <a:endParaRPr/>
          </a:p>
          <a:p>
            <a:pPr marL="0" marR="0" lvl="0" indent="0" algn="l" rtl="0">
              <a:lnSpc>
                <a:spcPct val="90000"/>
              </a:lnSpc>
              <a:spcBef>
                <a:spcPts val="1000"/>
              </a:spcBef>
              <a:spcAft>
                <a:spcPts val="0"/>
              </a:spcAft>
              <a:buClr>
                <a:schemeClr val="lt1"/>
              </a:buClr>
              <a:buSzPts val="2000"/>
              <a:buFont typeface="Arial"/>
              <a:buNone/>
            </a:pPr>
            <a:endParaRPr sz="2000" b="0" i="0" u="none" strike="noStrike" cap="none">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9"/>
          <p:cNvSpPr txBox="1">
            <a:spLocks noGrp="1"/>
          </p:cNvSpPr>
          <p:nvPr>
            <p:ph type="title"/>
          </p:nvPr>
        </p:nvSpPr>
        <p:spPr>
          <a:xfrm>
            <a:off x="2895600" y="746473"/>
            <a:ext cx="8610600" cy="12930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lt1"/>
              </a:buClr>
              <a:buSzPts val="4000"/>
              <a:buFont typeface="Century Gothic"/>
              <a:buNone/>
            </a:pPr>
            <a:r>
              <a:rPr lang="en-US" sz="4000" b="0" i="0" u="none" strike="noStrike" cap="none" dirty="0">
                <a:latin typeface="Century Gothic"/>
                <a:ea typeface="Century Gothic"/>
                <a:cs typeface="Century Gothic"/>
                <a:sym typeface="Century Gothic"/>
              </a:rPr>
              <a:t>MARC METADATA AT UCSD </a:t>
            </a:r>
            <a:endParaRPr sz="4000" b="0" i="0" u="none" strike="noStrike" cap="none" dirty="0">
              <a:latin typeface="Century Gothic"/>
              <a:ea typeface="Century Gothic"/>
              <a:cs typeface="Century Gothic"/>
              <a:sym typeface="Century Gothic"/>
            </a:endParaRPr>
          </a:p>
        </p:txBody>
      </p:sp>
      <p:sp>
        <p:nvSpPr>
          <p:cNvPr id="204" name="Google Shape;204;p2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228600" marR="0" lvl="0" indent="-88900" algn="l" rtl="0">
              <a:lnSpc>
                <a:spcPct val="90000"/>
              </a:lnSpc>
              <a:spcBef>
                <a:spcPts val="0"/>
              </a:spcBef>
              <a:spcAft>
                <a:spcPts val="0"/>
              </a:spcAft>
              <a:buClr>
                <a:schemeClr val="lt1"/>
              </a:buClr>
              <a:buSzPts val="2200"/>
              <a:buFont typeface="Arial"/>
              <a:buNone/>
            </a:pPr>
            <a:r>
              <a:rPr lang="en-US" sz="3000"/>
              <a:t>WHO IS MARC AND WHY DOES HE HAVE SO MUCH METADATA?</a:t>
            </a:r>
            <a:endParaRPr sz="3000"/>
          </a:p>
          <a:p>
            <a:pPr marL="228600" marR="0" lvl="0" indent="-88900" algn="l" rtl="0">
              <a:lnSpc>
                <a:spcPct val="90000"/>
              </a:lnSpc>
              <a:spcBef>
                <a:spcPts val="0"/>
              </a:spcBef>
              <a:spcAft>
                <a:spcPts val="0"/>
              </a:spcAft>
              <a:buClr>
                <a:schemeClr val="lt1"/>
              </a:buClr>
              <a:buSzPts val="2200"/>
              <a:buFont typeface="Arial"/>
              <a:buNone/>
            </a:pPr>
            <a:endParaRPr/>
          </a:p>
          <a:p>
            <a:pPr marL="228600" marR="0" lvl="0" indent="-88900" algn="l" rtl="0">
              <a:lnSpc>
                <a:spcPct val="90000"/>
              </a:lnSpc>
              <a:spcBef>
                <a:spcPts val="0"/>
              </a:spcBef>
              <a:spcAft>
                <a:spcPts val="0"/>
              </a:spcAft>
              <a:buClr>
                <a:schemeClr val="lt1"/>
              </a:buClr>
              <a:buSzPts val="2200"/>
              <a:buFont typeface="Arial"/>
              <a:buNone/>
            </a:pPr>
            <a:endParaRPr/>
          </a:p>
          <a:p>
            <a:pPr marL="228600" marR="0" lvl="0" indent="-88900" algn="l" rtl="0">
              <a:lnSpc>
                <a:spcPct val="90000"/>
              </a:lnSpc>
              <a:spcBef>
                <a:spcPts val="0"/>
              </a:spcBef>
              <a:spcAft>
                <a:spcPts val="0"/>
              </a:spcAft>
              <a:buClr>
                <a:schemeClr val="lt1"/>
              </a:buClr>
              <a:buSzPts val="2200"/>
              <a:buFont typeface="Arial"/>
              <a:buNone/>
            </a:pPr>
            <a:endParaRPr/>
          </a:p>
        </p:txBody>
      </p:sp>
      <p:sp>
        <p:nvSpPr>
          <p:cNvPr id="205" name="Google Shape;205;p29"/>
          <p:cNvSpPr txBox="1"/>
          <p:nvPr/>
        </p:nvSpPr>
        <p:spPr>
          <a:xfrm>
            <a:off x="5897000" y="5690350"/>
            <a:ext cx="5026500" cy="638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200"/>
              <a:t>“Star Wars: The Last Jedi Japan Premiere Red Carpet: Mark Hamill” by </a:t>
            </a:r>
            <a:r>
              <a:rPr lang="en-US" sz="1200" u="sng">
                <a:hlinkClick r:id="rId3"/>
              </a:rPr>
              <a:t>Dick Johnson</a:t>
            </a:r>
            <a:r>
              <a:rPr lang="en-US" sz="1200"/>
              <a:t>, licensed under  </a:t>
            </a:r>
            <a:r>
              <a:rPr lang="en-US" sz="1200" u="sng">
                <a:hlinkClick r:id="rId4"/>
              </a:rPr>
              <a:t>CC-BY 2.0</a:t>
            </a:r>
            <a:r>
              <a:rPr lang="en-US" sz="1200"/>
              <a:t> </a:t>
            </a:r>
            <a:endParaRPr sz="1200"/>
          </a:p>
        </p:txBody>
      </p:sp>
      <p:pic>
        <p:nvPicPr>
          <p:cNvPr id="206" name="Google Shape;206;p29"/>
          <p:cNvPicPr preferRelativeResize="0"/>
          <p:nvPr/>
        </p:nvPicPr>
        <p:blipFill>
          <a:blip r:embed="rId5">
            <a:alphaModFix/>
          </a:blip>
          <a:stretch>
            <a:fillRect/>
          </a:stretch>
        </p:blipFill>
        <p:spPr>
          <a:xfrm>
            <a:off x="6320365" y="2908938"/>
            <a:ext cx="4179760" cy="278142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0"/>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lt1"/>
              </a:buClr>
              <a:buSzPts val="4000"/>
              <a:buFont typeface="Century Gothic"/>
              <a:buNone/>
            </a:pPr>
            <a:r>
              <a:rPr lang="en-US"/>
              <a:t>MARC METADATA AT UCSD</a:t>
            </a:r>
            <a:endParaRPr/>
          </a:p>
        </p:txBody>
      </p:sp>
      <p:sp>
        <p:nvSpPr>
          <p:cNvPr id="212" name="Google Shape;212;p30"/>
          <p:cNvSpPr txBox="1">
            <a:spLocks noGrp="1"/>
          </p:cNvSpPr>
          <p:nvPr>
            <p:ph idx="1"/>
          </p:nvPr>
        </p:nvSpPr>
        <p:spPr>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sz="3000"/>
              <a:t>BACKGROUND:</a:t>
            </a:r>
            <a:endParaRPr sz="3000"/>
          </a:p>
          <a:p>
            <a:pPr marL="457200" lvl="0" indent="0" rtl="0">
              <a:spcBef>
                <a:spcPts val="0"/>
              </a:spcBef>
              <a:spcAft>
                <a:spcPts val="0"/>
              </a:spcAft>
              <a:buNone/>
            </a:pPr>
            <a:endParaRPr sz="3000">
              <a:solidFill>
                <a:schemeClr val="accent6"/>
              </a:solidFill>
            </a:endParaRPr>
          </a:p>
          <a:p>
            <a:pPr marL="457200" lvl="0" indent="-419100" rtl="0">
              <a:spcBef>
                <a:spcPts val="0"/>
              </a:spcBef>
              <a:spcAft>
                <a:spcPts val="0"/>
              </a:spcAft>
              <a:buSzPts val="3000"/>
              <a:buChar char="•"/>
            </a:pPr>
            <a:r>
              <a:rPr lang="en-US" sz="3000"/>
              <a:t>Machine Readable Cataloging</a:t>
            </a:r>
            <a:endParaRPr sz="3000"/>
          </a:p>
          <a:p>
            <a:pPr marL="457200" lvl="0" indent="-419100" rtl="0">
              <a:spcBef>
                <a:spcPts val="0"/>
              </a:spcBef>
              <a:spcAft>
                <a:spcPts val="0"/>
              </a:spcAft>
              <a:buSzPts val="3000"/>
              <a:buChar char="•"/>
            </a:pPr>
            <a:r>
              <a:rPr lang="en-US" sz="3000"/>
              <a:t>Created in the 1960s by </a:t>
            </a:r>
            <a:r>
              <a:rPr lang="en-US" sz="3000" u="sng">
                <a:solidFill>
                  <a:schemeClr val="hlink"/>
                </a:solidFill>
                <a:hlinkClick r:id="rId3"/>
              </a:rPr>
              <a:t>Henriette Avram</a:t>
            </a:r>
            <a:endParaRPr sz="3000"/>
          </a:p>
          <a:p>
            <a:pPr marL="457200" lvl="0" indent="-419100" rtl="0">
              <a:spcBef>
                <a:spcPts val="0"/>
              </a:spcBef>
              <a:spcAft>
                <a:spcPts val="0"/>
              </a:spcAft>
              <a:buSzPts val="3000"/>
              <a:buChar char="•"/>
            </a:pPr>
            <a:r>
              <a:rPr lang="en-US" sz="3000"/>
              <a:t>Highly dependent on text strings</a:t>
            </a:r>
            <a:endParaRPr sz="3000"/>
          </a:p>
          <a:p>
            <a:pPr marL="457200" lvl="0" indent="-419100" rtl="0">
              <a:spcBef>
                <a:spcPts val="0"/>
              </a:spcBef>
              <a:spcAft>
                <a:spcPts val="0"/>
              </a:spcAft>
              <a:buSzPts val="3000"/>
              <a:buChar char="•"/>
            </a:pPr>
            <a:r>
              <a:rPr lang="en-US" sz="3000"/>
              <a:t>Fantastic for flat file structures</a:t>
            </a:r>
            <a:endParaRPr sz="3000"/>
          </a:p>
          <a:p>
            <a:pPr marL="457200" lvl="0" indent="-419100" rtl="0">
              <a:spcBef>
                <a:spcPts val="0"/>
              </a:spcBef>
              <a:spcAft>
                <a:spcPts val="0"/>
              </a:spcAft>
              <a:buSzPts val="3000"/>
              <a:buChar char="•"/>
            </a:pPr>
            <a:r>
              <a:rPr lang="en-US" sz="3000"/>
              <a:t>Less great at semantic relationships</a:t>
            </a:r>
            <a:endParaRPr sz="3000"/>
          </a:p>
          <a:p>
            <a:pPr marL="457200" lvl="0" indent="-419100" rtl="0">
              <a:spcBef>
                <a:spcPts val="0"/>
              </a:spcBef>
              <a:spcAft>
                <a:spcPts val="0"/>
              </a:spcAft>
              <a:buSzPts val="3000"/>
              <a:buChar char="•"/>
            </a:pPr>
            <a:r>
              <a:rPr lang="en-US" sz="3000"/>
              <a:t>Not well known for interoperability</a:t>
            </a:r>
            <a:endParaRPr sz="3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31"/>
          <p:cNvPicPr preferRelativeResize="0"/>
          <p:nvPr/>
        </p:nvPicPr>
        <p:blipFill>
          <a:blip r:embed="rId3">
            <a:alphaModFix/>
          </a:blip>
          <a:stretch>
            <a:fillRect/>
          </a:stretch>
        </p:blipFill>
        <p:spPr>
          <a:xfrm>
            <a:off x="1408975" y="304800"/>
            <a:ext cx="8944832" cy="65532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2"/>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dk1"/>
              </a:buClr>
              <a:buSzPts val="1100"/>
              <a:buFont typeface="Arial"/>
              <a:buNone/>
            </a:pPr>
            <a:r>
              <a:rPr lang="en-US"/>
              <a:t>MARC METADATA AT UCSD</a:t>
            </a:r>
            <a:endParaRPr/>
          </a:p>
          <a:p>
            <a:pPr marL="0" lvl="0" indent="0">
              <a:spcBef>
                <a:spcPts val="0"/>
              </a:spcBef>
              <a:spcAft>
                <a:spcPts val="0"/>
              </a:spcAft>
              <a:buNone/>
            </a:pPr>
            <a:endParaRPr/>
          </a:p>
        </p:txBody>
      </p:sp>
      <p:sp>
        <p:nvSpPr>
          <p:cNvPr id="223" name="Google Shape;223;p32"/>
          <p:cNvSpPr txBox="1">
            <a:spLocks noGrp="1"/>
          </p:cNvSpPr>
          <p:nvPr>
            <p:ph idx="1"/>
          </p:nvPr>
        </p:nvSpPr>
        <p:spPr>
          <a:prstGeom prst="rect">
            <a:avLst/>
          </a:prstGeom>
        </p:spPr>
        <p:txBody>
          <a:bodyPr spcFirstLastPara="1" wrap="square" lIns="91425" tIns="45700" rIns="91425" bIns="45700" anchor="t" anchorCtr="0">
            <a:noAutofit/>
          </a:bodyPr>
          <a:lstStyle/>
          <a:p>
            <a:pPr marL="0" lvl="0" indent="0" rtl="0">
              <a:spcBef>
                <a:spcPts val="1000"/>
              </a:spcBef>
              <a:spcAft>
                <a:spcPts val="0"/>
              </a:spcAft>
              <a:buNone/>
            </a:pPr>
            <a:r>
              <a:rPr lang="en-US" sz="2400"/>
              <a:t>BACKGROUND CONTINUED:</a:t>
            </a:r>
            <a:endParaRPr sz="2400"/>
          </a:p>
          <a:p>
            <a:pPr marL="457200" lvl="0" indent="-381000" rtl="0">
              <a:spcBef>
                <a:spcPts val="1000"/>
              </a:spcBef>
              <a:spcAft>
                <a:spcPts val="0"/>
              </a:spcAft>
              <a:buSzPts val="2400"/>
              <a:buChar char="•"/>
            </a:pPr>
            <a:r>
              <a:rPr lang="en-US" sz="2400"/>
              <a:t>Patron-driven acquisition and working with vendor data</a:t>
            </a:r>
            <a:endParaRPr sz="2400"/>
          </a:p>
          <a:p>
            <a:pPr marL="457200" lvl="0" indent="-381000" rtl="0">
              <a:spcBef>
                <a:spcPts val="0"/>
              </a:spcBef>
              <a:spcAft>
                <a:spcPts val="0"/>
              </a:spcAft>
              <a:buSzPts val="2400"/>
              <a:buChar char="•"/>
            </a:pPr>
            <a:r>
              <a:rPr lang="en-US" sz="2400"/>
              <a:t>Taylor &amp; Francis presented a unique workflow: discovery records were only available as a complete set vs. other vendors who provide update files</a:t>
            </a:r>
            <a:endParaRPr sz="2400"/>
          </a:p>
          <a:p>
            <a:pPr marL="457200" lvl="0" indent="-381000" rtl="0">
              <a:spcBef>
                <a:spcPts val="0"/>
              </a:spcBef>
              <a:spcAft>
                <a:spcPts val="0"/>
              </a:spcAft>
              <a:buSzPts val="2400"/>
              <a:buChar char="•"/>
            </a:pPr>
            <a:r>
              <a:rPr lang="en-US" sz="2400"/>
              <a:t>Removing and re-loading the entire file each month was not a viable option</a:t>
            </a:r>
            <a:endParaRPr sz="2400"/>
          </a:p>
          <a:p>
            <a:pPr marL="457200" lvl="0" indent="-381000" rtl="0">
              <a:spcBef>
                <a:spcPts val="0"/>
              </a:spcBef>
              <a:spcAft>
                <a:spcPts val="0"/>
              </a:spcAft>
              <a:buSzPts val="2400"/>
              <a:buChar char="•"/>
            </a:pPr>
            <a:r>
              <a:rPr lang="en-US" sz="2400"/>
              <a:t>Need for local edits before loading into local systems</a:t>
            </a:r>
            <a:endParaRPr sz="2400"/>
          </a:p>
          <a:p>
            <a:pPr marL="457200" lvl="0" indent="-381000" rtl="0">
              <a:spcBef>
                <a:spcPts val="0"/>
              </a:spcBef>
              <a:spcAft>
                <a:spcPts val="0"/>
              </a:spcAft>
              <a:buSzPts val="2400"/>
              <a:buChar char="•"/>
            </a:pPr>
            <a:r>
              <a:rPr lang="en-US" sz="2400"/>
              <a:t>Need to track changes and no desire for multiple files each month</a:t>
            </a:r>
            <a:endParaRPr sz="2400"/>
          </a:p>
          <a:p>
            <a:pPr marL="0" lvl="0" indent="0">
              <a:spcBef>
                <a:spcPts val="1000"/>
              </a:spcBef>
              <a:spcAft>
                <a:spcPts val="0"/>
              </a:spcAft>
              <a:buNone/>
            </a:pPr>
            <a:endParaRPr sz="2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3"/>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MARC METADATA AT UCSD</a:t>
            </a:r>
            <a:endParaRPr/>
          </a:p>
        </p:txBody>
      </p:sp>
      <p:sp>
        <p:nvSpPr>
          <p:cNvPr id="229" name="Google Shape;229;p33"/>
          <p:cNvSpPr txBox="1">
            <a:spLocks noGrp="1"/>
          </p:cNvSpPr>
          <p:nvPr>
            <p:ph idx="1"/>
          </p:nvPr>
        </p:nvSpPr>
        <p:spPr>
          <a:prstGeom prst="rect">
            <a:avLst/>
          </a:prstGeom>
        </p:spPr>
        <p:txBody>
          <a:bodyPr spcFirstLastPara="1" wrap="square" lIns="91425" tIns="45700" rIns="91425" bIns="45700" anchor="t" anchorCtr="0">
            <a:noAutofit/>
          </a:bodyPr>
          <a:lstStyle/>
          <a:p>
            <a:pPr marL="0" lvl="0" indent="0" rtl="0">
              <a:spcBef>
                <a:spcPts val="1000"/>
              </a:spcBef>
              <a:spcAft>
                <a:spcPts val="0"/>
              </a:spcAft>
              <a:buNone/>
            </a:pPr>
            <a:r>
              <a:rPr lang="en-US" sz="3000"/>
              <a:t>GOALS:</a:t>
            </a:r>
            <a:endParaRPr sz="3000"/>
          </a:p>
          <a:p>
            <a:pPr marL="457200" lvl="0" indent="-419100" rtl="0">
              <a:spcBef>
                <a:spcPts val="1000"/>
              </a:spcBef>
              <a:spcAft>
                <a:spcPts val="0"/>
              </a:spcAft>
              <a:buSzPts val="3000"/>
              <a:buChar char="•"/>
            </a:pPr>
            <a:r>
              <a:rPr lang="en-US" sz="3000"/>
              <a:t>Version control for the vendor-provided data</a:t>
            </a:r>
            <a:endParaRPr sz="3000"/>
          </a:p>
          <a:p>
            <a:pPr marL="457200" lvl="0" indent="-419100" rtl="0">
              <a:spcBef>
                <a:spcPts val="0"/>
              </a:spcBef>
              <a:spcAft>
                <a:spcPts val="0"/>
              </a:spcAft>
              <a:buSzPts val="3000"/>
              <a:buChar char="•"/>
            </a:pPr>
            <a:r>
              <a:rPr lang="en-US" sz="3000"/>
              <a:t>Rely on commit messages to identify versions instead of file names</a:t>
            </a:r>
            <a:endParaRPr sz="3000"/>
          </a:p>
          <a:p>
            <a:pPr marL="457200" lvl="0" indent="-419100" rtl="0">
              <a:spcBef>
                <a:spcPts val="0"/>
              </a:spcBef>
              <a:spcAft>
                <a:spcPts val="0"/>
              </a:spcAft>
              <a:buSzPts val="3000"/>
              <a:buChar char="•"/>
            </a:pPr>
            <a:r>
              <a:rPr lang="en-US" sz="3000"/>
              <a:t>Use diff file to identify new titles to be loaded</a:t>
            </a:r>
            <a:endParaRPr sz="3000"/>
          </a:p>
          <a:p>
            <a:pPr marL="457200" lvl="0" indent="-419100">
              <a:spcBef>
                <a:spcPts val="0"/>
              </a:spcBef>
              <a:spcAft>
                <a:spcPts val="0"/>
              </a:spcAft>
              <a:buSzPts val="3000"/>
              <a:buChar char="•"/>
            </a:pPr>
            <a:r>
              <a:rPr lang="en-US" sz="3000"/>
              <a:t>Become more familiar with git BASH interface and github</a:t>
            </a:r>
            <a:endParaRPr sz="30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4"/>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MARC METADATA AT UCSD</a:t>
            </a:r>
            <a:endParaRPr/>
          </a:p>
        </p:txBody>
      </p:sp>
      <p:sp>
        <p:nvSpPr>
          <p:cNvPr id="235" name="Google Shape;235;p34"/>
          <p:cNvSpPr txBox="1">
            <a:spLocks noGrp="1"/>
          </p:cNvSpPr>
          <p:nvPr>
            <p:ph idx="1"/>
          </p:nvPr>
        </p:nvSpPr>
        <p:spPr>
          <a:prstGeom prst="rect">
            <a:avLst/>
          </a:prstGeom>
        </p:spPr>
        <p:txBody>
          <a:bodyPr spcFirstLastPara="1" wrap="square" lIns="91425" tIns="45700" rIns="91425" bIns="45700" anchor="t" anchorCtr="0">
            <a:noAutofit/>
          </a:bodyPr>
          <a:lstStyle/>
          <a:p>
            <a:pPr marL="0" lvl="0" indent="0" rtl="0">
              <a:spcBef>
                <a:spcPts val="1000"/>
              </a:spcBef>
              <a:spcAft>
                <a:spcPts val="0"/>
              </a:spcAft>
              <a:buNone/>
            </a:pPr>
            <a:r>
              <a:rPr lang="en-US" sz="2400"/>
              <a:t>SUCCESSES:</a:t>
            </a:r>
            <a:endParaRPr sz="2400"/>
          </a:p>
          <a:p>
            <a:pPr marL="457200" lvl="0" indent="-381000" rtl="0">
              <a:spcBef>
                <a:spcPts val="1000"/>
              </a:spcBef>
              <a:spcAft>
                <a:spcPts val="0"/>
              </a:spcAft>
              <a:buSzPts val="2400"/>
              <a:buChar char="•"/>
            </a:pPr>
            <a:r>
              <a:rPr lang="en-US" sz="2400"/>
              <a:t>Have been able to load files and push to a Github repository: </a:t>
            </a:r>
            <a:r>
              <a:rPr lang="en-US" sz="2400" u="sng">
                <a:solidFill>
                  <a:schemeClr val="hlink"/>
                </a:solidFill>
                <a:hlinkClick r:id="rId3"/>
              </a:rPr>
              <a:t>https://github.com/emiraglia/TaylorFrancisEBS</a:t>
            </a:r>
            <a:endParaRPr sz="2400"/>
          </a:p>
          <a:p>
            <a:pPr marL="457200" lvl="0" indent="-381000" rtl="0">
              <a:spcBef>
                <a:spcPts val="0"/>
              </a:spcBef>
              <a:spcAft>
                <a:spcPts val="0"/>
              </a:spcAft>
              <a:buSzPts val="2400"/>
              <a:buChar char="•"/>
            </a:pPr>
            <a:r>
              <a:rPr lang="en-US" sz="2400"/>
              <a:t>Version control is working, have been able to pull previous iterations and have gotten better at meaningful commit messages</a:t>
            </a:r>
            <a:endParaRPr sz="2400"/>
          </a:p>
          <a:p>
            <a:pPr marL="0" lvl="0" indent="0" rtl="0">
              <a:spcBef>
                <a:spcPts val="1000"/>
              </a:spcBef>
              <a:spcAft>
                <a:spcPts val="0"/>
              </a:spcAft>
              <a:buNone/>
            </a:pPr>
            <a:endParaRPr/>
          </a:p>
          <a:p>
            <a:pPr marL="0" lvl="0" indent="0">
              <a:spcBef>
                <a:spcPts val="1000"/>
              </a:spcBef>
              <a:spcAft>
                <a:spcPts val="0"/>
              </a:spcAft>
              <a:buNone/>
            </a:pPr>
            <a:endParaRPr/>
          </a:p>
        </p:txBody>
      </p:sp>
      <p:pic>
        <p:nvPicPr>
          <p:cNvPr id="236" name="Google Shape;236;p34"/>
          <p:cNvPicPr preferRelativeResize="0"/>
          <p:nvPr/>
        </p:nvPicPr>
        <p:blipFill>
          <a:blip r:embed="rId4">
            <a:alphaModFix/>
          </a:blip>
          <a:stretch>
            <a:fillRect/>
          </a:stretch>
        </p:blipFill>
        <p:spPr>
          <a:xfrm>
            <a:off x="1305550" y="4493900"/>
            <a:ext cx="10386200" cy="217150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5"/>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MARC METADATA AT UCSD</a:t>
            </a:r>
            <a:endParaRPr/>
          </a:p>
        </p:txBody>
      </p:sp>
      <p:sp>
        <p:nvSpPr>
          <p:cNvPr id="242" name="Google Shape;242;p35"/>
          <p:cNvSpPr txBox="1">
            <a:spLocks noGrp="1"/>
          </p:cNvSpPr>
          <p:nvPr>
            <p:ph idx="1"/>
          </p:nvPr>
        </p:nvSpPr>
        <p:spPr>
          <a:xfrm>
            <a:off x="685800" y="2127310"/>
            <a:ext cx="10820400" cy="4024200"/>
          </a:xfrm>
          <a:prstGeom prst="rect">
            <a:avLst/>
          </a:prstGeom>
        </p:spPr>
        <p:txBody>
          <a:bodyPr spcFirstLastPara="1" wrap="square" lIns="91425" tIns="45700" rIns="91425" bIns="45700" anchor="t" anchorCtr="0">
            <a:noAutofit/>
          </a:bodyPr>
          <a:lstStyle/>
          <a:p>
            <a:pPr marL="0" lvl="0" indent="0" rtl="0">
              <a:spcBef>
                <a:spcPts val="1000"/>
              </a:spcBef>
              <a:spcAft>
                <a:spcPts val="0"/>
              </a:spcAft>
              <a:buNone/>
            </a:pPr>
            <a:r>
              <a:rPr lang="en-US" sz="3000"/>
              <a:t>CHALLENGES:</a:t>
            </a:r>
            <a:endParaRPr sz="3000"/>
          </a:p>
          <a:p>
            <a:pPr marL="457200" lvl="0" indent="-419100" rtl="0">
              <a:spcBef>
                <a:spcPts val="1000"/>
              </a:spcBef>
              <a:spcAft>
                <a:spcPts val="0"/>
              </a:spcAft>
              <a:buSzPts val="3000"/>
              <a:buChar char="•"/>
            </a:pPr>
            <a:r>
              <a:rPr lang="en-US" sz="3000"/>
              <a:t>File size: working with files over 50MB is difficult</a:t>
            </a:r>
            <a:endParaRPr sz="3000"/>
          </a:p>
          <a:p>
            <a:pPr marL="457200" lvl="0" indent="-419100" rtl="0">
              <a:spcBef>
                <a:spcPts val="0"/>
              </a:spcBef>
              <a:spcAft>
                <a:spcPts val="0"/>
              </a:spcAft>
              <a:buSzPts val="3000"/>
              <a:buChar char="•"/>
            </a:pPr>
            <a:r>
              <a:rPr lang="en-US" sz="3000"/>
              <a:t>Diff file: getting a successful diff is proving challenging (likely due to MARC format issues)</a:t>
            </a:r>
            <a:endParaRPr sz="3000"/>
          </a:p>
          <a:p>
            <a:pPr marL="0" lvl="0" indent="0">
              <a:spcBef>
                <a:spcPts val="1000"/>
              </a:spcBef>
              <a:spcAft>
                <a:spcPts val="0"/>
              </a:spcAft>
              <a:buNone/>
            </a:pP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6"/>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MARC METADATA AT UCSD</a:t>
            </a:r>
            <a:endParaRPr/>
          </a:p>
        </p:txBody>
      </p:sp>
      <p:sp>
        <p:nvSpPr>
          <p:cNvPr id="248" name="Google Shape;248;p36"/>
          <p:cNvSpPr txBox="1">
            <a:spLocks noGrp="1"/>
          </p:cNvSpPr>
          <p:nvPr>
            <p:ph idx="1"/>
          </p:nvPr>
        </p:nvSpPr>
        <p:spPr>
          <a:prstGeom prst="rect">
            <a:avLst/>
          </a:prstGeom>
        </p:spPr>
        <p:txBody>
          <a:bodyPr spcFirstLastPara="1" wrap="square" lIns="91425" tIns="45700" rIns="91425" bIns="45700" anchor="t" anchorCtr="0">
            <a:noAutofit/>
          </a:bodyPr>
          <a:lstStyle/>
          <a:p>
            <a:pPr marL="0" lvl="0" indent="0" rtl="0">
              <a:spcBef>
                <a:spcPts val="1000"/>
              </a:spcBef>
              <a:spcAft>
                <a:spcPts val="0"/>
              </a:spcAft>
              <a:buNone/>
            </a:pPr>
            <a:r>
              <a:rPr lang="en-US" sz="3000"/>
              <a:t>NEXT STEPS:</a:t>
            </a:r>
            <a:endParaRPr sz="3000"/>
          </a:p>
          <a:p>
            <a:pPr marL="457200" lvl="0" indent="-419100" rtl="0">
              <a:spcBef>
                <a:spcPts val="1000"/>
              </a:spcBef>
              <a:spcAft>
                <a:spcPts val="0"/>
              </a:spcAft>
              <a:buSzPts val="3000"/>
              <a:buChar char="•"/>
            </a:pPr>
            <a:r>
              <a:rPr lang="en-US" sz="3000"/>
              <a:t>Try out git’s large file system</a:t>
            </a:r>
            <a:endParaRPr sz="3000"/>
          </a:p>
          <a:p>
            <a:pPr marL="457200" lvl="0" indent="-419100" rtl="0">
              <a:spcBef>
                <a:spcPts val="0"/>
              </a:spcBef>
              <a:spcAft>
                <a:spcPts val="0"/>
              </a:spcAft>
              <a:buSzPts val="3000"/>
              <a:buChar char="•"/>
            </a:pPr>
            <a:r>
              <a:rPr lang="en-US" sz="3000"/>
              <a:t>Try the same process with a smaller set of records with more specialized data</a:t>
            </a:r>
            <a:endParaRPr sz="3000"/>
          </a:p>
          <a:p>
            <a:pPr marL="457200" lvl="0" indent="-419100" rtl="0">
              <a:spcBef>
                <a:spcPts val="0"/>
              </a:spcBef>
              <a:spcAft>
                <a:spcPts val="0"/>
              </a:spcAft>
              <a:buSzPts val="3000"/>
              <a:buChar char="•"/>
            </a:pPr>
            <a:r>
              <a:rPr lang="en-US" sz="3000"/>
              <a:t>Investigate potential for collaboration with other units across the library (can I give this workload back to acquisitions?)</a:t>
            </a:r>
            <a:endParaRPr sz="3000"/>
          </a:p>
          <a:p>
            <a:pPr marL="0" lvl="0" indent="0">
              <a:spcBef>
                <a:spcPts val="1000"/>
              </a:spcBef>
              <a:spcAft>
                <a:spcPts val="0"/>
              </a:spcAft>
              <a:buNone/>
            </a:pP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7"/>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Summary Pros:</a:t>
            </a:r>
            <a:endParaRPr/>
          </a:p>
        </p:txBody>
      </p:sp>
      <p:sp>
        <p:nvSpPr>
          <p:cNvPr id="254" name="Google Shape;254;p37"/>
          <p:cNvSpPr txBox="1">
            <a:spLocks noGrp="1"/>
          </p:cNvSpPr>
          <p:nvPr>
            <p:ph idx="1"/>
          </p:nvPr>
        </p:nvSpPr>
        <p:spPr>
          <a:xfrm>
            <a:off x="685800" y="1801799"/>
            <a:ext cx="10820400" cy="4630200"/>
          </a:xfrm>
          <a:prstGeom prst="rect">
            <a:avLst/>
          </a:prstGeom>
        </p:spPr>
        <p:txBody>
          <a:bodyPr spcFirstLastPara="1" wrap="square" lIns="91425" tIns="45700" rIns="91425" bIns="45700" anchor="t" anchorCtr="0">
            <a:noAutofit/>
          </a:bodyPr>
          <a:lstStyle/>
          <a:p>
            <a:pPr marL="457200" lvl="0" indent="-419100" rtl="0">
              <a:spcBef>
                <a:spcPts val="1000"/>
              </a:spcBef>
              <a:spcAft>
                <a:spcPts val="0"/>
              </a:spcAft>
              <a:buClr>
                <a:srgbClr val="FFFFFF"/>
              </a:buClr>
              <a:buSzPts val="3000"/>
              <a:buChar char="•"/>
            </a:pPr>
            <a:r>
              <a:rPr lang="en-US" sz="3000" dirty="0"/>
              <a:t>Version control</a:t>
            </a:r>
            <a:endParaRPr sz="3000" dirty="0"/>
          </a:p>
          <a:p>
            <a:pPr marL="457200" lvl="0" indent="-419100" rtl="0">
              <a:spcBef>
                <a:spcPts val="0"/>
              </a:spcBef>
              <a:spcAft>
                <a:spcPts val="0"/>
              </a:spcAft>
              <a:buClr>
                <a:srgbClr val="FFFFFF"/>
              </a:buClr>
              <a:buSzPts val="3000"/>
              <a:buChar char="•"/>
            </a:pPr>
            <a:r>
              <a:rPr lang="en-US" sz="3000" dirty="0"/>
              <a:t>Commit logs provide a way to track changes </a:t>
            </a:r>
            <a:endParaRPr sz="3000" dirty="0"/>
          </a:p>
          <a:p>
            <a:pPr marL="457200" lvl="0" indent="-419100" rtl="0">
              <a:spcBef>
                <a:spcPts val="0"/>
              </a:spcBef>
              <a:spcAft>
                <a:spcPts val="0"/>
              </a:spcAft>
              <a:buClr>
                <a:srgbClr val="FFFFFF"/>
              </a:buClr>
              <a:buSzPts val="3000"/>
              <a:buChar char="•"/>
            </a:pPr>
            <a:r>
              <a:rPr lang="en-US" sz="3000" dirty="0"/>
              <a:t>Collaborate and experiment  in a secure way</a:t>
            </a:r>
            <a:endParaRPr sz="3000" dirty="0"/>
          </a:p>
          <a:p>
            <a:pPr marL="457200" lvl="0" indent="-419100" rtl="0">
              <a:spcBef>
                <a:spcPts val="0"/>
              </a:spcBef>
              <a:spcAft>
                <a:spcPts val="0"/>
              </a:spcAft>
              <a:buClr>
                <a:srgbClr val="FFFFFF"/>
              </a:buClr>
              <a:buSzPts val="3000"/>
              <a:buChar char="•"/>
            </a:pPr>
            <a:r>
              <a:rPr lang="en-US" sz="3000" dirty="0"/>
              <a:t>Variety of available tools</a:t>
            </a:r>
            <a:endParaRPr sz="3000" dirty="0"/>
          </a:p>
          <a:p>
            <a:pPr marL="457200" lvl="0" indent="-419100" rtl="0">
              <a:spcBef>
                <a:spcPts val="0"/>
              </a:spcBef>
              <a:spcAft>
                <a:spcPts val="0"/>
              </a:spcAft>
              <a:buClr>
                <a:srgbClr val="FFFFFF"/>
              </a:buClr>
              <a:buSzPts val="3000"/>
              <a:buChar char="•"/>
            </a:pPr>
            <a:r>
              <a:rPr lang="en-US" sz="3000" dirty="0"/>
              <a:t>Flexible </a:t>
            </a:r>
            <a:endParaRPr sz="3000" dirty="0"/>
          </a:p>
          <a:p>
            <a:pPr marL="457200" lvl="0" indent="-419100" rtl="0">
              <a:lnSpc>
                <a:spcPct val="100000"/>
              </a:lnSpc>
              <a:spcBef>
                <a:spcPts val="0"/>
              </a:spcBef>
              <a:spcAft>
                <a:spcPts val="0"/>
              </a:spcAft>
              <a:buClr>
                <a:srgbClr val="FFFFFF"/>
              </a:buClr>
              <a:buSzPts val="3000"/>
              <a:buFont typeface="Century Gothic"/>
              <a:buChar char="●"/>
            </a:pPr>
            <a:r>
              <a:rPr lang="en-US" sz="3000" dirty="0"/>
              <a:t>Closer collaboration with developers</a:t>
            </a:r>
            <a:endParaRPr sz="3000" dirty="0"/>
          </a:p>
          <a:p>
            <a:pPr marL="457200" marR="0" lvl="0" indent="-419100" algn="l" rtl="0">
              <a:lnSpc>
                <a:spcPct val="100000"/>
              </a:lnSpc>
              <a:spcBef>
                <a:spcPts val="0"/>
              </a:spcBef>
              <a:spcAft>
                <a:spcPts val="0"/>
              </a:spcAft>
              <a:buClr>
                <a:srgbClr val="FFFFFF"/>
              </a:buClr>
              <a:buSzPts val="3000"/>
              <a:buFont typeface="Century Gothic"/>
              <a:buChar char="●"/>
            </a:pPr>
            <a:r>
              <a:rPr lang="en-US" sz="3000" dirty="0"/>
              <a:t>Empowers and provides more control to metadata librarians</a:t>
            </a:r>
            <a:endParaRPr sz="3000" dirty="0"/>
          </a:p>
          <a:p>
            <a:pPr marL="457200" lvl="0" indent="-419100" rtl="0">
              <a:lnSpc>
                <a:spcPct val="100000"/>
              </a:lnSpc>
              <a:spcBef>
                <a:spcPts val="0"/>
              </a:spcBef>
              <a:spcAft>
                <a:spcPts val="0"/>
              </a:spcAft>
              <a:buClr>
                <a:srgbClr val="FFFFFF"/>
              </a:buClr>
              <a:buSzPts val="3000"/>
              <a:buFont typeface="Century Gothic"/>
              <a:buChar char="●"/>
            </a:pPr>
            <a:r>
              <a:rPr lang="en-US" sz="3000" dirty="0"/>
              <a:t>Allows more shared access to files between users</a:t>
            </a:r>
            <a:endParaRPr sz="3000" dirty="0"/>
          </a:p>
          <a:p>
            <a:pPr marL="457200" lvl="0" indent="0" rtl="0">
              <a:lnSpc>
                <a:spcPct val="100000"/>
              </a:lnSpc>
              <a:spcBef>
                <a:spcPts val="0"/>
              </a:spcBef>
              <a:spcAft>
                <a:spcPts val="0"/>
              </a:spcAft>
              <a:buNone/>
            </a:pPr>
            <a:endParaRPr sz="3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8"/>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Summary Cons:</a:t>
            </a:r>
            <a:endParaRPr/>
          </a:p>
        </p:txBody>
      </p:sp>
      <p:sp>
        <p:nvSpPr>
          <p:cNvPr id="260" name="Google Shape;260;p38"/>
          <p:cNvSpPr txBox="1">
            <a:spLocks noGrp="1"/>
          </p:cNvSpPr>
          <p:nvPr>
            <p:ph idx="1"/>
          </p:nvPr>
        </p:nvSpPr>
        <p:spPr>
          <a:prstGeom prst="rect">
            <a:avLst/>
          </a:prstGeom>
        </p:spPr>
        <p:txBody>
          <a:bodyPr spcFirstLastPara="1" wrap="square" lIns="91425" tIns="45700" rIns="91425" bIns="45700" anchor="t" anchorCtr="0">
            <a:noAutofit/>
          </a:bodyPr>
          <a:lstStyle/>
          <a:p>
            <a:pPr marL="457200" lvl="0" indent="-419100" rtl="0">
              <a:spcBef>
                <a:spcPts val="1000"/>
              </a:spcBef>
              <a:spcAft>
                <a:spcPts val="0"/>
              </a:spcAft>
              <a:buSzPts val="3000"/>
              <a:buChar char="•"/>
            </a:pPr>
            <a:r>
              <a:rPr lang="en-US" sz="3000"/>
              <a:t>Barriers to entry can feel high</a:t>
            </a:r>
            <a:endParaRPr sz="3000"/>
          </a:p>
          <a:p>
            <a:pPr marL="457200" lvl="0" indent="-419100" rtl="0">
              <a:spcBef>
                <a:spcPts val="0"/>
              </a:spcBef>
              <a:spcAft>
                <a:spcPts val="0"/>
              </a:spcAft>
              <a:buSzPts val="3000"/>
              <a:buChar char="•"/>
            </a:pPr>
            <a:r>
              <a:rPr lang="en-US" sz="3000"/>
              <a:t>Learning curve can be steep</a:t>
            </a:r>
            <a:endParaRPr sz="3000"/>
          </a:p>
          <a:p>
            <a:pPr marL="457200" lvl="0" indent="-419100" rtl="0">
              <a:spcBef>
                <a:spcPts val="0"/>
              </a:spcBef>
              <a:spcAft>
                <a:spcPts val="0"/>
              </a:spcAft>
              <a:buSzPts val="3000"/>
              <a:buChar char="•"/>
            </a:pPr>
            <a:r>
              <a:rPr lang="en-US" sz="3000"/>
              <a:t>Need for continued practice</a:t>
            </a:r>
            <a:endParaRPr sz="3000"/>
          </a:p>
          <a:p>
            <a:pPr marL="457200" lvl="0" indent="-419100" rtl="0">
              <a:spcBef>
                <a:spcPts val="0"/>
              </a:spcBef>
              <a:spcAft>
                <a:spcPts val="0"/>
              </a:spcAft>
              <a:buSzPts val="3000"/>
              <a:buChar char="•"/>
            </a:pPr>
            <a:r>
              <a:rPr lang="en-US" sz="3000"/>
              <a:t>Potential for data loss with larger files without added installations</a:t>
            </a:r>
            <a:endParaRPr sz="3000"/>
          </a:p>
          <a:p>
            <a:pPr marL="0" lvl="0" indent="0" rtl="0">
              <a:spcBef>
                <a:spcPts val="1000"/>
              </a:spcBef>
              <a:spcAft>
                <a:spcPts val="0"/>
              </a:spcAft>
              <a:buNone/>
            </a:pPr>
            <a:endParaRPr/>
          </a:p>
          <a:p>
            <a:pPr marL="0" lvl="0" indent="0">
              <a:spcBef>
                <a:spcPts val="1000"/>
              </a:spcBef>
              <a:spcAft>
                <a:spcPts val="0"/>
              </a:spcAft>
              <a:buNone/>
            </a:pP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lt1"/>
              </a:buClr>
              <a:buSzPts val="4000"/>
              <a:buFont typeface="Century Gothic"/>
              <a:buNone/>
            </a:pPr>
            <a:r>
              <a:rPr lang="en-US" sz="4000" b="0" i="0" u="none" strike="noStrike" cap="none" dirty="0">
                <a:latin typeface="Century Gothic"/>
                <a:ea typeface="Century Gothic"/>
                <a:cs typeface="Century Gothic"/>
                <a:sym typeface="Century Gothic"/>
              </a:rPr>
              <a:t>DIGITAL OBJECT METADATA AT UCSD</a:t>
            </a:r>
            <a:endParaRPr sz="4000" b="0" i="0" u="none" strike="noStrike" cap="none" dirty="0">
              <a:latin typeface="Century Gothic"/>
              <a:ea typeface="Century Gothic"/>
              <a:cs typeface="Century Gothic"/>
              <a:sym typeface="Century Gothic"/>
            </a:endParaRPr>
          </a:p>
        </p:txBody>
      </p:sp>
      <p:sp>
        <p:nvSpPr>
          <p:cNvPr id="157" name="Google Shape;157;p2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3000"/>
              <a:t>What does the Digital Object Metadata Unit do?</a:t>
            </a:r>
            <a:endParaRPr sz="3000"/>
          </a:p>
          <a:p>
            <a:pPr marL="914400" marR="0" lvl="1" indent="-419100" algn="l" rtl="0">
              <a:lnSpc>
                <a:spcPct val="90000"/>
              </a:lnSpc>
              <a:spcBef>
                <a:spcPts val="0"/>
              </a:spcBef>
              <a:spcAft>
                <a:spcPts val="0"/>
              </a:spcAft>
              <a:buSzPts val="3000"/>
              <a:buChar char="•"/>
            </a:pPr>
            <a:r>
              <a:rPr lang="en-US" sz="3000"/>
              <a:t>Perform mapping, normalization, clean up and reconciliation for metadata created by data providers and researchers for ingest into our </a:t>
            </a:r>
            <a:r>
              <a:rPr lang="en-US" sz="3000" u="sng">
                <a:solidFill>
                  <a:schemeClr val="hlink"/>
                </a:solidFill>
                <a:hlinkClick r:id="rId3"/>
              </a:rPr>
              <a:t>digital repository </a:t>
            </a:r>
            <a:endParaRPr sz="3000"/>
          </a:p>
          <a:p>
            <a:pPr marL="914400" marR="0" lvl="1" indent="-419100" algn="l" rtl="0">
              <a:lnSpc>
                <a:spcPct val="90000"/>
              </a:lnSpc>
              <a:spcBef>
                <a:spcPts val="0"/>
              </a:spcBef>
              <a:spcAft>
                <a:spcPts val="0"/>
              </a:spcAft>
              <a:buSzPts val="3000"/>
              <a:buChar char="•"/>
            </a:pPr>
            <a:r>
              <a:rPr lang="en-US" sz="3000"/>
              <a:t>Clean up and manage existing repository metadata</a:t>
            </a:r>
            <a:endParaRPr sz="3000"/>
          </a:p>
          <a:p>
            <a:pPr marL="914400" lvl="1" indent="-419100" rtl="0">
              <a:spcBef>
                <a:spcPts val="0"/>
              </a:spcBef>
              <a:spcAft>
                <a:spcPts val="0"/>
              </a:spcAft>
              <a:buSzPts val="3000"/>
              <a:buChar char="•"/>
            </a:pPr>
            <a:r>
              <a:rPr lang="en-US" sz="3000"/>
              <a:t>Primarily work with excel files</a:t>
            </a:r>
            <a:endParaRPr sz="3000"/>
          </a:p>
          <a:p>
            <a:pPr marL="914400" lvl="0" indent="0" rtl="0">
              <a:spcBef>
                <a:spcPts val="0"/>
              </a:spcBef>
              <a:spcAft>
                <a:spcPts val="0"/>
              </a:spcAft>
              <a:buNone/>
            </a:pPr>
            <a:endParaRPr/>
          </a:p>
          <a:p>
            <a:pPr marL="457200" marR="0" lvl="0" indent="0" algn="l" rtl="0">
              <a:lnSpc>
                <a:spcPct val="90000"/>
              </a:lnSpc>
              <a:spcBef>
                <a:spcPts val="0"/>
              </a:spcBef>
              <a:spcAft>
                <a:spcPts val="0"/>
              </a:spcAft>
              <a:buNone/>
            </a:pP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9"/>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GITHUB FOR JOURNAL EDITING AND PUBLICATION</a:t>
            </a:r>
            <a:endParaRPr/>
          </a:p>
        </p:txBody>
      </p:sp>
      <p:sp>
        <p:nvSpPr>
          <p:cNvPr id="266" name="Google Shape;266;p39"/>
          <p:cNvSpPr txBox="1">
            <a:spLocks noGrp="1"/>
          </p:cNvSpPr>
          <p:nvPr>
            <p:ph idx="1"/>
          </p:nvPr>
        </p:nvSpPr>
        <p:spPr>
          <a:xfrm>
            <a:off x="685800" y="1853810"/>
            <a:ext cx="10820400" cy="4024200"/>
          </a:xfrm>
          <a:prstGeom prst="rect">
            <a:avLst/>
          </a:prstGeom>
        </p:spPr>
        <p:txBody>
          <a:bodyPr spcFirstLastPara="1" wrap="square" lIns="91425" tIns="45700" rIns="91425" bIns="45700" anchor="t" anchorCtr="0">
            <a:noAutofit/>
          </a:bodyPr>
          <a:lstStyle/>
          <a:p>
            <a:pPr marL="0" lvl="0" indent="0" rtl="0">
              <a:spcBef>
                <a:spcPts val="1000"/>
              </a:spcBef>
              <a:spcAft>
                <a:spcPts val="0"/>
              </a:spcAft>
              <a:buNone/>
            </a:pPr>
            <a:r>
              <a:rPr lang="en-US" i="1"/>
              <a:t>The Programming Historian</a:t>
            </a:r>
            <a:r>
              <a:rPr lang="en-US"/>
              <a:t>: </a:t>
            </a:r>
            <a:r>
              <a:rPr lang="en-US" u="sng">
                <a:solidFill>
                  <a:schemeClr val="hlink"/>
                </a:solidFill>
                <a:hlinkClick r:id="rId3"/>
              </a:rPr>
              <a:t>https://programminghistorian.org</a:t>
            </a:r>
            <a:endParaRPr/>
          </a:p>
          <a:p>
            <a:pPr marL="0" lvl="0" indent="0">
              <a:spcBef>
                <a:spcPts val="1000"/>
              </a:spcBef>
              <a:spcAft>
                <a:spcPts val="0"/>
              </a:spcAft>
              <a:buNone/>
            </a:pPr>
            <a:endParaRPr/>
          </a:p>
        </p:txBody>
      </p:sp>
      <p:pic>
        <p:nvPicPr>
          <p:cNvPr id="267" name="Google Shape;267;p39"/>
          <p:cNvPicPr preferRelativeResize="0"/>
          <p:nvPr/>
        </p:nvPicPr>
        <p:blipFill>
          <a:blip r:embed="rId4">
            <a:alphaModFix/>
          </a:blip>
          <a:stretch>
            <a:fillRect/>
          </a:stretch>
        </p:blipFill>
        <p:spPr>
          <a:xfrm>
            <a:off x="1218250" y="2495200"/>
            <a:ext cx="4809125" cy="3709425"/>
          </a:xfrm>
          <a:prstGeom prst="rect">
            <a:avLst/>
          </a:prstGeom>
          <a:noFill/>
          <a:ln>
            <a:noFill/>
          </a:ln>
        </p:spPr>
      </p:pic>
      <p:sp>
        <p:nvSpPr>
          <p:cNvPr id="268" name="Google Shape;268;p39"/>
          <p:cNvSpPr txBox="1"/>
          <p:nvPr/>
        </p:nvSpPr>
        <p:spPr>
          <a:xfrm>
            <a:off x="6027375" y="2495200"/>
            <a:ext cx="5239500" cy="3571968"/>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dirty="0"/>
              <a:t>“We publish novice-friendly, peer-reviewed tutorials that help humanists learn a wide range of digital tools, techniques, and workflows to facilitate research and teaching. We are committed to fostering a diverse and inclusive community of editors, writers, and readers.” </a:t>
            </a:r>
            <a:endParaRPr sz="2400"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0"/>
          <p:cNvSpPr txBox="1">
            <a:spLocks noGrp="1"/>
          </p:cNvSpPr>
          <p:nvPr>
            <p:ph type="title"/>
          </p:nvPr>
        </p:nvSpPr>
        <p:spPr>
          <a:xfrm>
            <a:off x="2895600" y="721773"/>
            <a:ext cx="8610600" cy="12930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lt1"/>
              </a:buClr>
              <a:buSzPts val="4000"/>
              <a:buFont typeface="Century Gothic"/>
              <a:buNone/>
            </a:pPr>
            <a:r>
              <a:rPr lang="en-US" sz="4000" b="0" i="0" u="none" strike="noStrike" cap="none" dirty="0">
                <a:latin typeface="Century Gothic"/>
                <a:ea typeface="Century Gothic"/>
                <a:cs typeface="Century Gothic"/>
                <a:sym typeface="Century Gothic"/>
              </a:rPr>
              <a:t>GITHUB FOR JOURNAL EDITING AND PUBLICATI</a:t>
            </a:r>
            <a:r>
              <a:rPr lang="en-US" dirty="0"/>
              <a:t>ON</a:t>
            </a:r>
            <a:endParaRPr sz="4000" b="0" i="0" u="none" strike="noStrike" cap="none" dirty="0">
              <a:latin typeface="Century Gothic"/>
              <a:ea typeface="Century Gothic"/>
              <a:cs typeface="Century Gothic"/>
              <a:sym typeface="Century Gothic"/>
            </a:endParaRPr>
          </a:p>
        </p:txBody>
      </p:sp>
      <p:sp>
        <p:nvSpPr>
          <p:cNvPr id="274" name="Google Shape;274;p4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228600" marR="0" lvl="0" indent="-88900" algn="l" rtl="0">
              <a:lnSpc>
                <a:spcPct val="90000"/>
              </a:lnSpc>
              <a:spcBef>
                <a:spcPts val="0"/>
              </a:spcBef>
              <a:spcAft>
                <a:spcPts val="0"/>
              </a:spcAft>
              <a:buClr>
                <a:schemeClr val="lt1"/>
              </a:buClr>
              <a:buSzPts val="2200"/>
              <a:buFont typeface="Arial"/>
              <a:buNone/>
            </a:pPr>
            <a:r>
              <a:rPr lang="en-US"/>
              <a:t>Repository for The Programming Historian: </a:t>
            </a:r>
            <a:r>
              <a:rPr lang="en-US" u="sng">
                <a:solidFill>
                  <a:schemeClr val="hlink"/>
                </a:solidFill>
                <a:hlinkClick r:id="rId3"/>
              </a:rPr>
              <a:t>https://github.com/programminghistorian/jekyll</a:t>
            </a:r>
            <a:endParaRPr/>
          </a:p>
          <a:p>
            <a:pPr marL="228600" marR="0" lvl="0" indent="-88900" algn="l" rtl="0">
              <a:lnSpc>
                <a:spcPct val="90000"/>
              </a:lnSpc>
              <a:spcBef>
                <a:spcPts val="0"/>
              </a:spcBef>
              <a:spcAft>
                <a:spcPts val="0"/>
              </a:spcAft>
              <a:buClr>
                <a:schemeClr val="lt1"/>
              </a:buClr>
              <a:buSzPts val="2200"/>
              <a:buFont typeface="Arial"/>
              <a:buNone/>
            </a:pPr>
            <a:endParaRPr/>
          </a:p>
          <a:p>
            <a:pPr marL="228600" marR="0" lvl="0" indent="-88900" algn="l" rtl="0">
              <a:lnSpc>
                <a:spcPct val="90000"/>
              </a:lnSpc>
              <a:spcBef>
                <a:spcPts val="0"/>
              </a:spcBef>
              <a:spcAft>
                <a:spcPts val="0"/>
              </a:spcAft>
              <a:buClr>
                <a:schemeClr val="lt1"/>
              </a:buClr>
              <a:buSzPts val="2200"/>
              <a:buFont typeface="Arial"/>
              <a:buNone/>
            </a:pPr>
            <a:endParaRPr/>
          </a:p>
        </p:txBody>
      </p:sp>
      <p:pic>
        <p:nvPicPr>
          <p:cNvPr id="275" name="Google Shape;275;p40"/>
          <p:cNvPicPr preferRelativeResize="0"/>
          <p:nvPr/>
        </p:nvPicPr>
        <p:blipFill>
          <a:blip r:embed="rId4">
            <a:alphaModFix/>
          </a:blip>
          <a:stretch>
            <a:fillRect/>
          </a:stretch>
        </p:blipFill>
        <p:spPr>
          <a:xfrm>
            <a:off x="0" y="3631056"/>
            <a:ext cx="12192002" cy="3226938"/>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lt1"/>
              </a:buClr>
              <a:buSzPts val="4000"/>
              <a:buFont typeface="Century Gothic"/>
              <a:buNone/>
            </a:pPr>
            <a:r>
              <a:rPr lang="en-US" sz="4000" b="0" i="0" u="none" strike="noStrike" cap="none" dirty="0">
                <a:latin typeface="Century Gothic"/>
                <a:ea typeface="Century Gothic"/>
                <a:cs typeface="Century Gothic"/>
                <a:sym typeface="Century Gothic"/>
              </a:rPr>
              <a:t>GITHUB AT THE WHITE HOUSE</a:t>
            </a:r>
            <a:endParaRPr sz="4000" b="0" i="0" u="none" strike="noStrike" cap="none" dirty="0">
              <a:latin typeface="Century Gothic"/>
              <a:ea typeface="Century Gothic"/>
              <a:cs typeface="Century Gothic"/>
              <a:sym typeface="Century Gothic"/>
            </a:endParaRPr>
          </a:p>
        </p:txBody>
      </p:sp>
      <p:sp>
        <p:nvSpPr>
          <p:cNvPr id="281" name="Google Shape;281;p41"/>
          <p:cNvSpPr txBox="1">
            <a:spLocks noGrp="1"/>
          </p:cNvSpPr>
          <p:nvPr>
            <p:ph idx="1"/>
          </p:nvPr>
        </p:nvSpPr>
        <p:spPr>
          <a:xfrm>
            <a:off x="685800" y="2194549"/>
            <a:ext cx="10820400" cy="4258800"/>
          </a:xfrm>
          <a:prstGeom prst="rect">
            <a:avLst/>
          </a:prstGeom>
          <a:noFill/>
          <a:ln>
            <a:noFill/>
          </a:ln>
        </p:spPr>
        <p:txBody>
          <a:bodyPr spcFirstLastPara="1" wrap="square" lIns="91425" tIns="45700" rIns="91425" bIns="45700" anchor="t" anchorCtr="0">
            <a:noAutofit/>
          </a:bodyPr>
          <a:lstStyle/>
          <a:p>
            <a:pPr marL="457200" marR="0" lvl="0" indent="-419100" algn="l" rtl="0">
              <a:lnSpc>
                <a:spcPct val="90000"/>
              </a:lnSpc>
              <a:spcBef>
                <a:spcPts val="0"/>
              </a:spcBef>
              <a:spcAft>
                <a:spcPts val="0"/>
              </a:spcAft>
              <a:buSzPts val="3000"/>
              <a:buChar char="•"/>
            </a:pPr>
            <a:r>
              <a:rPr lang="en-US" sz="3000"/>
              <a:t>Office of the Federal Chief Information Officer using github to stage documents for public comment: </a:t>
            </a:r>
            <a:r>
              <a:rPr lang="en-US" sz="3000" u="sng">
                <a:solidFill>
                  <a:schemeClr val="hlink"/>
                </a:solidFill>
                <a:hlinkClick r:id="rId3"/>
              </a:rPr>
              <a:t>https://github.com/ombegov/a130</a:t>
            </a:r>
            <a:r>
              <a:rPr lang="en-US" sz="3000"/>
              <a:t> and to edit and consolidate existing sites: </a:t>
            </a:r>
            <a:r>
              <a:rPr lang="en-US" sz="3000" u="sng">
                <a:solidFill>
                  <a:schemeClr val="hlink"/>
                </a:solidFill>
                <a:hlinkClick r:id="rId4"/>
              </a:rPr>
              <a:t>https://github.com/ombegov/policy-v2</a:t>
            </a:r>
            <a:endParaRPr sz="3000"/>
          </a:p>
          <a:p>
            <a:pPr marL="457200" marR="0" lvl="0" indent="-419100" algn="l" rtl="0">
              <a:lnSpc>
                <a:spcPct val="90000"/>
              </a:lnSpc>
              <a:spcBef>
                <a:spcPts val="0"/>
              </a:spcBef>
              <a:spcAft>
                <a:spcPts val="0"/>
              </a:spcAft>
              <a:buSzPts val="3000"/>
              <a:buChar char="•"/>
            </a:pPr>
            <a:r>
              <a:rPr lang="en-US" sz="3000"/>
              <a:t>Site also relies on Jekyll and other softwares</a:t>
            </a:r>
            <a:endParaRPr sz="3000"/>
          </a:p>
          <a:p>
            <a:pPr marL="457200" marR="0" lvl="0" indent="-419100" algn="l" rtl="0">
              <a:lnSpc>
                <a:spcPct val="90000"/>
              </a:lnSpc>
              <a:spcBef>
                <a:spcPts val="0"/>
              </a:spcBef>
              <a:spcAft>
                <a:spcPts val="0"/>
              </a:spcAft>
              <a:buSzPts val="3000"/>
              <a:buChar char="•"/>
            </a:pPr>
            <a:r>
              <a:rPr lang="en-US" sz="3000"/>
              <a:t>Files and site are public domain</a:t>
            </a:r>
            <a:endParaRPr sz="30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2"/>
          <p:cNvSpPr txBox="1">
            <a:spLocks noGrp="1"/>
          </p:cNvSpPr>
          <p:nvPr>
            <p:ph type="body" idx="4294967295"/>
          </p:nvPr>
        </p:nvSpPr>
        <p:spPr>
          <a:xfrm>
            <a:off x="1371600" y="1371600"/>
            <a:ext cx="10820400" cy="4024313"/>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r>
              <a:rPr lang="en-US" sz="6000"/>
              <a:t>Thank you!</a:t>
            </a:r>
            <a:endParaRPr sz="6000"/>
          </a:p>
          <a:p>
            <a:pPr marL="0" lvl="0" indent="0" algn="ctr" rtl="0">
              <a:spcBef>
                <a:spcPts val="1000"/>
              </a:spcBef>
              <a:spcAft>
                <a:spcPts val="0"/>
              </a:spcAft>
              <a:buNone/>
            </a:pPr>
            <a:r>
              <a:rPr lang="en-US" sz="2400"/>
              <a:t>Contact for UCSD Digital object content:  </a:t>
            </a:r>
            <a:r>
              <a:rPr lang="en-US" sz="2400" u="sng">
                <a:solidFill>
                  <a:schemeClr val="hlink"/>
                </a:solidFill>
                <a:hlinkClick r:id="rId3"/>
              </a:rPr>
              <a:t>ahutt@ucsd.edu</a:t>
            </a:r>
            <a:endParaRPr sz="2400"/>
          </a:p>
          <a:p>
            <a:pPr marL="0" lvl="0" indent="0" algn="ctr" rtl="0">
              <a:spcBef>
                <a:spcPts val="1000"/>
              </a:spcBef>
              <a:spcAft>
                <a:spcPts val="0"/>
              </a:spcAft>
              <a:buNone/>
            </a:pPr>
            <a:r>
              <a:rPr lang="en-US" sz="2400"/>
              <a:t>Contact for UCSB Digital object content: crissmeyer@ucsb.edu</a:t>
            </a:r>
            <a:endParaRPr sz="2400"/>
          </a:p>
          <a:p>
            <a:pPr marL="0" lvl="0" indent="0" algn="ctr">
              <a:spcBef>
                <a:spcPts val="1000"/>
              </a:spcBef>
              <a:spcAft>
                <a:spcPts val="0"/>
              </a:spcAft>
              <a:buNone/>
            </a:pPr>
            <a:r>
              <a:rPr lang="en-US" sz="2400"/>
              <a:t>Presenter/contact for UCSD MARC content: emiraglia@ucsd.edu</a:t>
            </a:r>
            <a:endParaRPr sz="2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lt1"/>
              </a:buClr>
              <a:buSzPts val="4000"/>
              <a:buFont typeface="Century Gothic"/>
              <a:buNone/>
            </a:pPr>
            <a:r>
              <a:rPr lang="en-US" sz="4000" b="0" i="0" u="none" strike="noStrike" cap="none" dirty="0">
                <a:latin typeface="Century Gothic"/>
                <a:ea typeface="Century Gothic"/>
                <a:cs typeface="Century Gothic"/>
                <a:sym typeface="Century Gothic"/>
              </a:rPr>
              <a:t>DIGITAL OBJECT METADATA AT UCSD</a:t>
            </a:r>
            <a:endParaRPr sz="4000" b="0" i="0" u="none" strike="noStrike" cap="none" dirty="0">
              <a:latin typeface="Century Gothic"/>
              <a:ea typeface="Century Gothic"/>
              <a:cs typeface="Century Gothic"/>
              <a:sym typeface="Century Gothic"/>
            </a:endParaRPr>
          </a:p>
        </p:txBody>
      </p:sp>
      <p:sp>
        <p:nvSpPr>
          <p:cNvPr id="163" name="Google Shape;163;p2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3000"/>
              <a:t>How the unit uses git:</a:t>
            </a:r>
            <a:endParaRPr sz="3000"/>
          </a:p>
          <a:p>
            <a:pPr marL="914400" marR="0" lvl="1" indent="-419100" algn="l" rtl="0">
              <a:lnSpc>
                <a:spcPct val="90000"/>
              </a:lnSpc>
              <a:spcBef>
                <a:spcPts val="0"/>
              </a:spcBef>
              <a:spcAft>
                <a:spcPts val="0"/>
              </a:spcAft>
              <a:buSzPts val="3000"/>
              <a:buChar char="•"/>
            </a:pPr>
            <a:r>
              <a:rPr lang="en-US" sz="3000"/>
              <a:t>Versioning of metadata file during munging</a:t>
            </a:r>
            <a:endParaRPr sz="3000"/>
          </a:p>
          <a:p>
            <a:pPr marL="914400" marR="0" lvl="1" indent="-419100" algn="l" rtl="0">
              <a:lnSpc>
                <a:spcPct val="90000"/>
              </a:lnSpc>
              <a:spcBef>
                <a:spcPts val="0"/>
              </a:spcBef>
              <a:spcAft>
                <a:spcPts val="0"/>
              </a:spcAft>
              <a:buSzPts val="3000"/>
              <a:buChar char="•"/>
            </a:pPr>
            <a:r>
              <a:rPr lang="en-US" sz="3000"/>
              <a:t>Documentation &amp; work tracking</a:t>
            </a:r>
            <a:endParaRPr sz="3000"/>
          </a:p>
          <a:p>
            <a:pPr marL="914400" marR="0" lvl="1" indent="-419100" algn="l" rtl="0">
              <a:lnSpc>
                <a:spcPct val="90000"/>
              </a:lnSpc>
              <a:spcBef>
                <a:spcPts val="0"/>
              </a:spcBef>
              <a:spcAft>
                <a:spcPts val="0"/>
              </a:spcAft>
              <a:buSzPts val="3000"/>
              <a:buChar char="•"/>
            </a:pPr>
            <a:r>
              <a:rPr lang="en-US" sz="3000"/>
              <a:t>Shared access to project files </a:t>
            </a:r>
            <a:endParaRPr sz="3000"/>
          </a:p>
          <a:p>
            <a:pPr marL="914400" marR="0" lvl="1" indent="-419100" algn="l" rtl="0">
              <a:lnSpc>
                <a:spcPct val="90000"/>
              </a:lnSpc>
              <a:spcBef>
                <a:spcPts val="0"/>
              </a:spcBef>
              <a:spcAft>
                <a:spcPts val="0"/>
              </a:spcAft>
              <a:buSzPts val="3000"/>
              <a:buChar char="•"/>
            </a:pPr>
            <a:r>
              <a:rPr lang="en-US" sz="3000"/>
              <a:t>Issues for tasks and discussions</a:t>
            </a:r>
            <a:endParaRPr sz="3000"/>
          </a:p>
          <a:p>
            <a:pPr marL="0" marR="0" lvl="0" indent="0" algn="l" rtl="0">
              <a:lnSpc>
                <a:spcPct val="90000"/>
              </a:lnSpc>
              <a:spcBef>
                <a:spcPts val="0"/>
              </a:spcBef>
              <a:spcAft>
                <a:spcPts val="0"/>
              </a:spcAft>
              <a:buNone/>
            </a:pPr>
            <a:endParaRPr/>
          </a:p>
          <a:p>
            <a:pPr marL="457200" marR="0" lvl="0" indent="0" algn="l" rtl="0">
              <a:lnSpc>
                <a:spcPct val="90000"/>
              </a:lnSpc>
              <a:spcBef>
                <a:spcPts val="0"/>
              </a:spcBef>
              <a:spcAft>
                <a:spcPts val="0"/>
              </a:spcAft>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lt1"/>
              </a:buClr>
              <a:buSzPts val="4000"/>
              <a:buFont typeface="Century Gothic"/>
              <a:buNone/>
            </a:pPr>
            <a:r>
              <a:rPr lang="en-US" sz="4000" b="0" i="0" u="none" strike="noStrike" cap="none" dirty="0">
                <a:latin typeface="Century Gothic"/>
                <a:ea typeface="Century Gothic"/>
                <a:cs typeface="Century Gothic"/>
                <a:sym typeface="Century Gothic"/>
              </a:rPr>
              <a:t>DIGITAL OBJECT METADATA AT UCSD</a:t>
            </a:r>
            <a:endParaRPr sz="4000" b="0" i="0" u="none" strike="noStrike" cap="none" dirty="0">
              <a:latin typeface="Century Gothic"/>
              <a:ea typeface="Century Gothic"/>
              <a:cs typeface="Century Gothic"/>
              <a:sym typeface="Century Gothic"/>
            </a:endParaRPr>
          </a:p>
        </p:txBody>
      </p:sp>
      <p:sp>
        <p:nvSpPr>
          <p:cNvPr id="169" name="Google Shape;169;p2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228600" lvl="0" indent="-88900" rtl="0">
              <a:spcBef>
                <a:spcPts val="0"/>
              </a:spcBef>
              <a:spcAft>
                <a:spcPts val="0"/>
              </a:spcAft>
              <a:buNone/>
            </a:pPr>
            <a:r>
              <a:rPr lang="en-US" sz="3000"/>
              <a:t>Git features in use:</a:t>
            </a:r>
            <a:endParaRPr sz="3000"/>
          </a:p>
          <a:p>
            <a:pPr marL="914400" marR="0" lvl="1" indent="-419100" algn="l" rtl="0">
              <a:lnSpc>
                <a:spcPct val="90000"/>
              </a:lnSpc>
              <a:spcBef>
                <a:spcPts val="0"/>
              </a:spcBef>
              <a:spcAft>
                <a:spcPts val="0"/>
              </a:spcAft>
              <a:buSzPts val="3000"/>
              <a:buChar char="•"/>
            </a:pPr>
            <a:r>
              <a:rPr lang="en-US" sz="3000"/>
              <a:t>3 admin level contributors commit to the “code”</a:t>
            </a:r>
            <a:endParaRPr sz="3000"/>
          </a:p>
          <a:p>
            <a:pPr marL="914400" marR="0" lvl="1" indent="-419100" algn="l" rtl="0">
              <a:lnSpc>
                <a:spcPct val="90000"/>
              </a:lnSpc>
              <a:spcBef>
                <a:spcPts val="0"/>
              </a:spcBef>
              <a:spcAft>
                <a:spcPts val="0"/>
              </a:spcAft>
              <a:buSzPts val="3000"/>
              <a:buChar char="•"/>
            </a:pPr>
            <a:r>
              <a:rPr lang="en-US" sz="3000"/>
              <a:t>Push and pull data to and from master branch only</a:t>
            </a:r>
            <a:endParaRPr sz="3000"/>
          </a:p>
          <a:p>
            <a:pPr marL="914400" marR="0" lvl="1" indent="-419100" algn="l" rtl="0">
              <a:lnSpc>
                <a:spcPct val="90000"/>
              </a:lnSpc>
              <a:spcBef>
                <a:spcPts val="0"/>
              </a:spcBef>
              <a:spcAft>
                <a:spcPts val="0"/>
              </a:spcAft>
              <a:buSzPts val="3000"/>
              <a:buChar char="•"/>
            </a:pPr>
            <a:r>
              <a:rPr lang="en-US" sz="3000"/>
              <a:t>Commit messages for documentation and tracking</a:t>
            </a:r>
            <a:endParaRPr sz="3000"/>
          </a:p>
          <a:p>
            <a:pPr marL="914400" marR="0" lvl="1" indent="-419100" algn="l" rtl="0">
              <a:lnSpc>
                <a:spcPct val="90000"/>
              </a:lnSpc>
              <a:spcBef>
                <a:spcPts val="0"/>
              </a:spcBef>
              <a:spcAft>
                <a:spcPts val="0"/>
              </a:spcAft>
              <a:buSzPts val="3000"/>
              <a:buChar char="•"/>
            </a:pPr>
            <a:r>
              <a:rPr lang="en-US" sz="3000"/>
              <a:t>Other users have more limited access </a:t>
            </a:r>
            <a:endParaRPr sz="3000"/>
          </a:p>
          <a:p>
            <a:pPr marL="914400" marR="0" lvl="0" indent="0" algn="l" rtl="0">
              <a:lnSpc>
                <a:spcPct val="90000"/>
              </a:lnSpc>
              <a:spcBef>
                <a:spcPts val="0"/>
              </a:spcBef>
              <a:spcAft>
                <a:spcPts val="0"/>
              </a:spcAft>
              <a:buNone/>
            </a:pPr>
            <a:endParaRPr sz="3000"/>
          </a:p>
          <a:p>
            <a:pPr marL="0" marR="0" lvl="0" indent="0" algn="l" rtl="0">
              <a:lnSpc>
                <a:spcPct val="90000"/>
              </a:lnSpc>
              <a:spcBef>
                <a:spcPts val="0"/>
              </a:spcBef>
              <a:spcAft>
                <a:spcPts val="0"/>
              </a:spcAft>
              <a:buNone/>
            </a:pPr>
            <a:r>
              <a:rPr lang="en-US" sz="3000"/>
              <a:t>Features the unit does not use:</a:t>
            </a:r>
            <a:endParaRPr sz="3000"/>
          </a:p>
          <a:p>
            <a:pPr marL="914400" lvl="0" indent="-419100" rtl="0">
              <a:spcBef>
                <a:spcPts val="0"/>
              </a:spcBef>
              <a:spcAft>
                <a:spcPts val="0"/>
              </a:spcAft>
              <a:buSzPts val="3000"/>
              <a:buChar char="•"/>
            </a:pPr>
            <a:r>
              <a:rPr lang="en-US" sz="3000"/>
              <a:t>Branching and  merging</a:t>
            </a:r>
            <a:endParaRPr sz="3000"/>
          </a:p>
          <a:p>
            <a:pPr marL="914400" lvl="0" indent="-419100" rtl="0">
              <a:spcBef>
                <a:spcPts val="0"/>
              </a:spcBef>
              <a:spcAft>
                <a:spcPts val="0"/>
              </a:spcAft>
              <a:buSzPts val="3000"/>
              <a:buChar char="•"/>
            </a:pPr>
            <a:r>
              <a:rPr lang="en-US" sz="3000"/>
              <a:t>Diffs</a:t>
            </a:r>
            <a:endParaRPr sz="30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24"/>
          <p:cNvPicPr preferRelativeResize="0"/>
          <p:nvPr/>
        </p:nvPicPr>
        <p:blipFill>
          <a:blip r:embed="rId3">
            <a:alphaModFix/>
          </a:blip>
          <a:stretch>
            <a:fillRect/>
          </a:stretch>
        </p:blipFill>
        <p:spPr>
          <a:xfrm>
            <a:off x="624038" y="1289525"/>
            <a:ext cx="10943926" cy="528575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5"/>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DIGITAL OBJECT METADATA AT UCSB</a:t>
            </a:r>
            <a:endParaRPr/>
          </a:p>
        </p:txBody>
      </p:sp>
      <p:sp>
        <p:nvSpPr>
          <p:cNvPr id="180" name="Google Shape;180;p25"/>
          <p:cNvSpPr txBox="1">
            <a:spLocks noGrp="1"/>
          </p:cNvSpPr>
          <p:nvPr>
            <p:ph idx="1"/>
          </p:nvPr>
        </p:nvSpPr>
        <p:spPr>
          <a:prstGeom prst="rect">
            <a:avLst/>
          </a:prstGeom>
        </p:spPr>
        <p:txBody>
          <a:bodyPr spcFirstLastPara="1" wrap="square" lIns="91425" tIns="45700" rIns="91425" bIns="45700" anchor="t" anchorCtr="0">
            <a:noAutofit/>
          </a:bodyPr>
          <a:lstStyle/>
          <a:p>
            <a:pPr marL="0" lvl="0" indent="0" rtl="0">
              <a:spcBef>
                <a:spcPts val="1000"/>
              </a:spcBef>
              <a:spcAft>
                <a:spcPts val="0"/>
              </a:spcAft>
              <a:buNone/>
            </a:pPr>
            <a:r>
              <a:rPr lang="en-US" sz="3000"/>
              <a:t>Current applications for git:</a:t>
            </a:r>
            <a:endParaRPr sz="3000"/>
          </a:p>
          <a:p>
            <a:pPr marL="0" lvl="0" indent="0" rtl="0">
              <a:spcBef>
                <a:spcPts val="1000"/>
              </a:spcBef>
              <a:spcAft>
                <a:spcPts val="0"/>
              </a:spcAft>
              <a:buNone/>
            </a:pPr>
            <a:endParaRPr sz="3000"/>
          </a:p>
          <a:p>
            <a:pPr marL="457200" lvl="0" indent="-419100" rtl="0">
              <a:spcBef>
                <a:spcPts val="1000"/>
              </a:spcBef>
              <a:spcAft>
                <a:spcPts val="0"/>
              </a:spcAft>
              <a:buSzPts val="3000"/>
              <a:buChar char="•"/>
            </a:pPr>
            <a:r>
              <a:rPr lang="en-US" sz="3000"/>
              <a:t>XSLT management</a:t>
            </a:r>
            <a:endParaRPr sz="3000"/>
          </a:p>
          <a:p>
            <a:pPr marL="457200" lvl="0" indent="-419100" rtl="0">
              <a:spcBef>
                <a:spcPts val="0"/>
              </a:spcBef>
              <a:spcAft>
                <a:spcPts val="0"/>
              </a:spcAft>
              <a:buSzPts val="3000"/>
              <a:buChar char="•"/>
            </a:pPr>
            <a:r>
              <a:rPr lang="en-US" sz="3000"/>
              <a:t>MODS and some MARC file storage</a:t>
            </a:r>
            <a:endParaRPr sz="3000"/>
          </a:p>
          <a:p>
            <a:pPr marL="457200" lvl="0" indent="-419100">
              <a:spcBef>
                <a:spcPts val="0"/>
              </a:spcBef>
              <a:spcAft>
                <a:spcPts val="0"/>
              </a:spcAft>
              <a:buSzPts val="3000"/>
              <a:buChar char="•"/>
            </a:pPr>
            <a:r>
              <a:rPr lang="en-US" sz="3000"/>
              <a:t>Digital object metadata creation, clean up and validation prior to ingest into </a:t>
            </a:r>
            <a:r>
              <a:rPr lang="en-US" sz="3000" u="sng">
                <a:solidFill>
                  <a:schemeClr val="hlink"/>
                </a:solidFill>
                <a:hlinkClick r:id="rId3"/>
              </a:rPr>
              <a:t>digital library</a:t>
            </a:r>
            <a:endParaRPr sz="30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lt1"/>
              </a:buClr>
              <a:buSzPts val="4000"/>
              <a:buFont typeface="Century Gothic"/>
              <a:buNone/>
            </a:pPr>
            <a:r>
              <a:rPr lang="en-US" sz="4000" b="0" i="0" u="none" strike="noStrike" cap="none" dirty="0">
                <a:solidFill>
                  <a:schemeClr val="lt1"/>
                </a:solidFill>
                <a:latin typeface="Century Gothic"/>
                <a:ea typeface="Century Gothic"/>
                <a:cs typeface="Century Gothic"/>
                <a:sym typeface="Century Gothic"/>
              </a:rPr>
              <a:t>DIGITAL </a:t>
            </a:r>
            <a:r>
              <a:rPr lang="en-US" sz="4000" b="0" i="0" u="none" strike="noStrike" cap="none" dirty="0">
                <a:latin typeface="Century Gothic"/>
                <a:ea typeface="Century Gothic"/>
                <a:cs typeface="Century Gothic"/>
                <a:sym typeface="Century Gothic"/>
              </a:rPr>
              <a:t>OBJECT METADATA AT UCSB</a:t>
            </a:r>
            <a:endParaRPr sz="4000" b="0" i="0" u="none" strike="noStrike" cap="none" dirty="0">
              <a:latin typeface="Century Gothic"/>
              <a:ea typeface="Century Gothic"/>
              <a:cs typeface="Century Gothic"/>
              <a:sym typeface="Century Gothic"/>
            </a:endParaRPr>
          </a:p>
        </p:txBody>
      </p:sp>
      <p:sp>
        <p:nvSpPr>
          <p:cNvPr id="186" name="Google Shape;186;p2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228600" marR="0" lvl="0" indent="-88900" algn="l" rtl="0">
              <a:lnSpc>
                <a:spcPct val="90000"/>
              </a:lnSpc>
              <a:spcBef>
                <a:spcPts val="0"/>
              </a:spcBef>
              <a:spcAft>
                <a:spcPts val="0"/>
              </a:spcAft>
              <a:buClr>
                <a:schemeClr val="lt1"/>
              </a:buClr>
              <a:buSzPts val="2200"/>
              <a:buFont typeface="Arial"/>
              <a:buNone/>
            </a:pPr>
            <a:r>
              <a:rPr lang="en-US" sz="3000"/>
              <a:t>Git features in use:</a:t>
            </a:r>
            <a:endParaRPr sz="3000"/>
          </a:p>
          <a:p>
            <a:pPr marL="228600" marR="0" lvl="0" indent="-88900" algn="l" rtl="0">
              <a:lnSpc>
                <a:spcPct val="90000"/>
              </a:lnSpc>
              <a:spcBef>
                <a:spcPts val="0"/>
              </a:spcBef>
              <a:spcAft>
                <a:spcPts val="0"/>
              </a:spcAft>
              <a:buClr>
                <a:schemeClr val="lt1"/>
              </a:buClr>
              <a:buSzPts val="2200"/>
              <a:buFont typeface="Arial"/>
              <a:buNone/>
            </a:pPr>
            <a:endParaRPr sz="3000"/>
          </a:p>
          <a:p>
            <a:pPr marL="457200" marR="0" lvl="0" indent="-419100" algn="l" rtl="0">
              <a:lnSpc>
                <a:spcPct val="90000"/>
              </a:lnSpc>
              <a:spcBef>
                <a:spcPts val="0"/>
              </a:spcBef>
              <a:spcAft>
                <a:spcPts val="0"/>
              </a:spcAft>
              <a:buSzPts val="3000"/>
              <a:buChar char="•"/>
            </a:pPr>
            <a:r>
              <a:rPr lang="en-US" sz="3000"/>
              <a:t>Version control</a:t>
            </a:r>
            <a:endParaRPr sz="3000"/>
          </a:p>
          <a:p>
            <a:pPr marL="457200" marR="0" lvl="0" indent="-419100" algn="l" rtl="0">
              <a:lnSpc>
                <a:spcPct val="90000"/>
              </a:lnSpc>
              <a:spcBef>
                <a:spcPts val="0"/>
              </a:spcBef>
              <a:spcAft>
                <a:spcPts val="0"/>
              </a:spcAft>
              <a:buSzPts val="3000"/>
              <a:buChar char="•"/>
            </a:pPr>
            <a:r>
              <a:rPr lang="en-US" sz="3000"/>
              <a:t>Branching</a:t>
            </a:r>
            <a:endParaRPr sz="3000"/>
          </a:p>
          <a:p>
            <a:pPr marL="914400" marR="0" lvl="1" indent="-419100" algn="l" rtl="0">
              <a:lnSpc>
                <a:spcPct val="90000"/>
              </a:lnSpc>
              <a:spcBef>
                <a:spcPts val="0"/>
              </a:spcBef>
              <a:spcAft>
                <a:spcPts val="0"/>
              </a:spcAft>
              <a:buSzPts val="3000"/>
              <a:buChar char="•"/>
            </a:pPr>
            <a:r>
              <a:rPr lang="en-US" sz="3000"/>
              <a:t>Including “test” branches (ex. for CJK characters)</a:t>
            </a:r>
            <a:endParaRPr sz="3000"/>
          </a:p>
          <a:p>
            <a:pPr marL="457200" marR="0" lvl="0" indent="-419100" algn="l" rtl="0">
              <a:lnSpc>
                <a:spcPct val="90000"/>
              </a:lnSpc>
              <a:spcBef>
                <a:spcPts val="0"/>
              </a:spcBef>
              <a:spcAft>
                <a:spcPts val="0"/>
              </a:spcAft>
              <a:buSzPts val="3000"/>
              <a:buChar char="•"/>
            </a:pPr>
            <a:r>
              <a:rPr lang="en-US" sz="3000"/>
              <a:t>Merging</a:t>
            </a:r>
            <a:endParaRPr sz="3000"/>
          </a:p>
          <a:p>
            <a:pPr marL="914400" marR="0" lvl="1" indent="-419100" algn="l" rtl="0">
              <a:lnSpc>
                <a:spcPct val="90000"/>
              </a:lnSpc>
              <a:spcBef>
                <a:spcPts val="0"/>
              </a:spcBef>
              <a:spcAft>
                <a:spcPts val="0"/>
              </a:spcAft>
              <a:buSzPts val="3000"/>
              <a:buChar char="•"/>
            </a:pPr>
            <a:r>
              <a:rPr lang="en-US" sz="3000"/>
              <a:t>Potential for some large-scale work in the future</a:t>
            </a:r>
            <a:endParaRPr sz="3000"/>
          </a:p>
          <a:p>
            <a:pPr marL="457200" lvl="0" indent="-419100" rtl="0">
              <a:spcBef>
                <a:spcPts val="0"/>
              </a:spcBef>
              <a:spcAft>
                <a:spcPts val="0"/>
              </a:spcAft>
              <a:buSzPts val="3000"/>
              <a:buChar char="•"/>
            </a:pPr>
            <a:r>
              <a:rPr lang="en-US" sz="3000"/>
              <a:t>Automated hooks</a:t>
            </a:r>
            <a:endParaRPr sz="30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7"/>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DIGITAL OBJECT METADATA AT UCSB</a:t>
            </a:r>
            <a:endParaRPr/>
          </a:p>
        </p:txBody>
      </p:sp>
      <p:sp>
        <p:nvSpPr>
          <p:cNvPr id="192" name="Google Shape;192;p27"/>
          <p:cNvSpPr txBox="1">
            <a:spLocks noGrp="1"/>
          </p:cNvSpPr>
          <p:nvPr>
            <p:ph idx="1"/>
          </p:nvPr>
        </p:nvSpPr>
        <p:spPr>
          <a:prstGeom prst="rect">
            <a:avLst/>
          </a:prstGeom>
        </p:spPr>
        <p:txBody>
          <a:bodyPr spcFirstLastPara="1" wrap="square" lIns="91425" tIns="45700" rIns="91425" bIns="45700" anchor="t" anchorCtr="0">
            <a:noAutofit/>
          </a:bodyPr>
          <a:lstStyle/>
          <a:p>
            <a:pPr marL="0" lvl="0" indent="0" rtl="0">
              <a:spcBef>
                <a:spcPts val="1000"/>
              </a:spcBef>
              <a:spcAft>
                <a:spcPts val="0"/>
              </a:spcAft>
              <a:buNone/>
            </a:pPr>
            <a:r>
              <a:rPr lang="en-US" sz="3000"/>
              <a:t>Branch rules and best practices:</a:t>
            </a:r>
            <a:endParaRPr sz="3000"/>
          </a:p>
          <a:p>
            <a:pPr marL="457200" lvl="0" indent="-419100" rtl="0">
              <a:spcBef>
                <a:spcPts val="1000"/>
              </a:spcBef>
              <a:spcAft>
                <a:spcPts val="0"/>
              </a:spcAft>
              <a:buSzPts val="3000"/>
              <a:buChar char="•"/>
            </a:pPr>
            <a:r>
              <a:rPr lang="en-US" sz="3000"/>
              <a:t>Metadata editing happens only on branches</a:t>
            </a:r>
            <a:endParaRPr sz="3000"/>
          </a:p>
          <a:p>
            <a:pPr marL="457200" lvl="0" indent="-419100" rtl="0">
              <a:spcBef>
                <a:spcPts val="0"/>
              </a:spcBef>
              <a:spcAft>
                <a:spcPts val="0"/>
              </a:spcAft>
              <a:buSzPts val="3000"/>
              <a:buChar char="•"/>
            </a:pPr>
            <a:r>
              <a:rPr lang="en-US" sz="3000"/>
              <a:t>Branches that are ready for production are then merged back into the master </a:t>
            </a:r>
            <a:endParaRPr sz="3000"/>
          </a:p>
          <a:p>
            <a:pPr marL="457200" lvl="0" indent="-419100" rtl="0">
              <a:spcBef>
                <a:spcPts val="0"/>
              </a:spcBef>
              <a:spcAft>
                <a:spcPts val="0"/>
              </a:spcAft>
              <a:buSzPts val="3000"/>
              <a:buChar char="•"/>
            </a:pPr>
            <a:r>
              <a:rPr lang="en-US" sz="3000"/>
              <a:t>Ingest only happens from the master branch</a:t>
            </a:r>
            <a:endParaRPr sz="3000"/>
          </a:p>
          <a:p>
            <a:pPr marL="457200" lvl="0" indent="-419100">
              <a:spcBef>
                <a:spcPts val="0"/>
              </a:spcBef>
              <a:spcAft>
                <a:spcPts val="0"/>
              </a:spcAft>
              <a:buSzPts val="3000"/>
              <a:buChar char="•"/>
            </a:pPr>
            <a:r>
              <a:rPr lang="en-US" sz="3000"/>
              <a:t>Git repository includes guidelines for when to create a branch</a:t>
            </a:r>
            <a:endParaRPr sz="30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8"/>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DIGITAL OBJECT METADATA AT UCSB</a:t>
            </a:r>
            <a:endParaRPr/>
          </a:p>
        </p:txBody>
      </p:sp>
      <p:sp>
        <p:nvSpPr>
          <p:cNvPr id="198" name="Google Shape;198;p28"/>
          <p:cNvSpPr txBox="1">
            <a:spLocks noGrp="1"/>
          </p:cNvSpPr>
          <p:nvPr>
            <p:ph idx="1"/>
          </p:nvPr>
        </p:nvSpPr>
        <p:spPr>
          <a:prstGeom prst="rect">
            <a:avLst/>
          </a:prstGeom>
        </p:spPr>
        <p:txBody>
          <a:bodyPr spcFirstLastPara="1" wrap="square" lIns="91425" tIns="45700" rIns="91425" bIns="45700" anchor="t" anchorCtr="0">
            <a:noAutofit/>
          </a:bodyPr>
          <a:lstStyle/>
          <a:p>
            <a:pPr marL="0" lvl="0" indent="0" rtl="0">
              <a:spcBef>
                <a:spcPts val="1000"/>
              </a:spcBef>
              <a:spcAft>
                <a:spcPts val="0"/>
              </a:spcAft>
              <a:buNone/>
            </a:pPr>
            <a:r>
              <a:rPr lang="en-US" sz="3000"/>
              <a:t>Validation and automated hooks:</a:t>
            </a:r>
            <a:endParaRPr sz="3000"/>
          </a:p>
          <a:p>
            <a:pPr marL="0" lvl="0" indent="0" rtl="0">
              <a:spcBef>
                <a:spcPts val="1000"/>
              </a:spcBef>
              <a:spcAft>
                <a:spcPts val="0"/>
              </a:spcAft>
              <a:buNone/>
            </a:pPr>
            <a:r>
              <a:rPr lang="en-US" sz="3000"/>
              <a:t>Code available here: </a:t>
            </a:r>
            <a:r>
              <a:rPr lang="en-US" sz="3000" u="sng">
                <a:solidFill>
                  <a:schemeClr val="hlink"/>
                </a:solidFill>
                <a:hlinkClick r:id="rId3"/>
              </a:rPr>
              <a:t>https://github.com/ucsblibrary/metadata-ci</a:t>
            </a:r>
            <a:endParaRPr sz="3000"/>
          </a:p>
          <a:p>
            <a:pPr marL="0" lvl="0" indent="0">
              <a:spcBef>
                <a:spcPts val="1000"/>
              </a:spcBef>
              <a:spcAft>
                <a:spcPts val="0"/>
              </a:spcAft>
              <a:buNone/>
            </a:pPr>
            <a:r>
              <a:rPr lang="en-US" sz="3000"/>
              <a:t>Metadata that has been initially cleared for ingest undergoes one last QA review by means of a pull request and validation scripts</a:t>
            </a:r>
            <a:endParaRPr sz="30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4</TotalTime>
  <Words>1511</Words>
  <Application>Microsoft Office PowerPoint</Application>
  <PresentationFormat>Widescreen</PresentationFormat>
  <Paragraphs>154</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Century Gothic</vt:lpstr>
      <vt:lpstr>Arial</vt:lpstr>
      <vt:lpstr>Vapor Trail</vt:lpstr>
      <vt:lpstr>NON-CODE USE CASES FOR GIT AND GITHUB</vt:lpstr>
      <vt:lpstr>DIGITAL OBJECT METADATA AT UCSD</vt:lpstr>
      <vt:lpstr>DIGITAL OBJECT METADATA AT UCSD</vt:lpstr>
      <vt:lpstr>DIGITAL OBJECT METADATA AT UCSD</vt:lpstr>
      <vt:lpstr>PowerPoint Presentation</vt:lpstr>
      <vt:lpstr>DIGITAL OBJECT METADATA AT UCSB</vt:lpstr>
      <vt:lpstr>DIGITAL OBJECT METADATA AT UCSB</vt:lpstr>
      <vt:lpstr>DIGITAL OBJECT METADATA AT UCSB</vt:lpstr>
      <vt:lpstr>DIGITAL OBJECT METADATA AT UCSB</vt:lpstr>
      <vt:lpstr>MARC METADATA AT UCSD </vt:lpstr>
      <vt:lpstr>MARC METADATA AT UCSD</vt:lpstr>
      <vt:lpstr>PowerPoint Presentation</vt:lpstr>
      <vt:lpstr>MARC METADATA AT UCSD </vt:lpstr>
      <vt:lpstr>MARC METADATA AT UCSD</vt:lpstr>
      <vt:lpstr>MARC METADATA AT UCSD</vt:lpstr>
      <vt:lpstr>MARC METADATA AT UCSD</vt:lpstr>
      <vt:lpstr>MARC METADATA AT UCSD</vt:lpstr>
      <vt:lpstr>Summary Pros:</vt:lpstr>
      <vt:lpstr>Summary Cons:</vt:lpstr>
      <vt:lpstr>GITHUB FOR JOURNAL EDITING AND PUBLICATION</vt:lpstr>
      <vt:lpstr>GITHUB FOR JOURNAL EDITING AND PUBLICATION</vt:lpstr>
      <vt:lpstr>GITHUB AT THE WHITE HOUSE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NON-CODE USE CASES FOR GIT AND GITHUB</dc:title>
  <dc:creator>Miraglia, Elizabeth</dc:creator>
  <cp:lastModifiedBy>Miraglia, Elizabeth</cp:lastModifiedBy>
  <cp:revision>3</cp:revision>
  <dcterms:modified xsi:type="dcterms:W3CDTF">2019-01-04T21:59:16Z</dcterms:modified>
</cp:coreProperties>
</file>