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Merriweather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Sans-italic.fntdata"/><Relationship Id="rId30" Type="http://schemas.openxmlformats.org/officeDocument/2006/relationships/font" Target="fonts/Merriweather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erriweather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ib.ucsd.edu/si-uccsc18"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stagram.com/stories/highlights/17957844856058913/"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3.org/WAI/standards-guidelines/wca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cat-kitten-black-animal-pet-kitty-907749/"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ddons.mozilla.org/en-US/firefox/addon/digital-certainty-index/" TargetMode="External"/><Relationship Id="rId3" Type="http://schemas.openxmlformats.org/officeDocument/2006/relationships/hyperlink" Target="https://chrome.google.com/webstore/detail/siteimprove-accessibility/efcfolpjihicnikpmhnmphjhhpiclljc"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solidFill>
                  <a:srgbClr val="333333"/>
                </a:solidFill>
                <a:highlight>
                  <a:srgbClr val="FFFFFF"/>
                </a:highlight>
              </a:rPr>
              <a:t>Short link for this presentation: </a:t>
            </a:r>
            <a:r>
              <a:rPr lang="en-US" u="sng">
                <a:solidFill>
                  <a:schemeClr val="hlink"/>
                </a:solidFill>
                <a:highlight>
                  <a:srgbClr val="FFFFFF"/>
                </a:highlight>
                <a:hlinkClick r:id="rId2"/>
              </a:rPr>
              <a:t>http://lib.ucsd.edu/si-uccsc18</a:t>
            </a:r>
            <a:endParaRPr>
              <a:solidFill>
                <a:srgbClr val="333333"/>
              </a:solidFill>
              <a:highlight>
                <a:srgbClr val="FFFFFF"/>
              </a:highlight>
            </a:endParaRPr>
          </a:p>
          <a:p>
            <a:pPr indent="0" lvl="0" marL="0">
              <a:spcBef>
                <a:spcPts val="0"/>
              </a:spcBef>
              <a:spcAft>
                <a:spcPts val="0"/>
              </a:spcAft>
              <a:buNone/>
            </a:pPr>
            <a:r>
              <a:rPr lang="en-US">
                <a:solidFill>
                  <a:srgbClr val="333333"/>
                </a:solidFill>
                <a:highlight>
                  <a:srgbClr val="FFFFFF"/>
                </a:highlight>
              </a:rPr>
              <a:t>---</a:t>
            </a:r>
            <a:endParaRPr>
              <a:solidFill>
                <a:srgbClr val="333333"/>
              </a:solidFill>
              <a:highlight>
                <a:srgbClr val="FFFFFF"/>
              </a:highlight>
            </a:endParaRPr>
          </a:p>
          <a:p>
            <a:pPr indent="0" lvl="0" marL="0">
              <a:spcBef>
                <a:spcPts val="0"/>
              </a:spcBef>
              <a:spcAft>
                <a:spcPts val="0"/>
              </a:spcAft>
              <a:buNone/>
            </a:pPr>
            <a:r>
              <a:t/>
            </a:r>
            <a:endParaRPr>
              <a:solidFill>
                <a:srgbClr val="333333"/>
              </a:solidFill>
              <a:highlight>
                <a:srgbClr val="FFFFFF"/>
              </a:highlight>
            </a:endParaRPr>
          </a:p>
          <a:p>
            <a:pPr indent="0" lvl="0" marL="0">
              <a:spcBef>
                <a:spcPts val="0"/>
              </a:spcBef>
              <a:spcAft>
                <a:spcPts val="0"/>
              </a:spcAft>
              <a:buNone/>
            </a:pPr>
            <a:r>
              <a:rPr lang="en-US">
                <a:solidFill>
                  <a:srgbClr val="333333"/>
                </a:solidFill>
                <a:highlight>
                  <a:srgbClr val="FFFFFF"/>
                </a:highlight>
              </a:rPr>
              <a:t>Conformance with accessibility standards is essential for allowing users of diverse technologies to access and interact with information on their computer, in apps, and through online sources.</a:t>
            </a:r>
            <a:endParaRPr/>
          </a:p>
        </p:txBody>
      </p:sp>
      <p:sp>
        <p:nvSpPr>
          <p:cNvPr id="129" name="Google Shape;1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developer for Special Collections at the UC San Diego Library corrected links referring to paths from 4 redesigns ago or so</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Users might be surprised by the number of quality issues reported in their sites but will swiftly move into fix-it mode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Remind staff that it’s not about the number of issues in the reports or comparing their reports with other sites</a:t>
            </a:r>
            <a:endParaRPr/>
          </a:p>
          <a:p>
            <a:pPr indent="-171450" lvl="1" marL="6286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Comparing sites isn’t “apples to apples”</a:t>
            </a:r>
            <a:endParaRPr/>
          </a:p>
          <a:p>
            <a:pPr indent="-171450" lvl="1" marL="6286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Instead focus on the improvement to quality and user experience and measuring progress over time within the same site.</a:t>
            </a:r>
            <a:endParaRPr/>
          </a:p>
          <a:p>
            <a:pPr indent="0" lvl="0" marL="0" marR="0" rtl="0" algn="l">
              <a:spcBef>
                <a:spcPts val="0"/>
              </a:spcBef>
              <a:spcAft>
                <a:spcPts val="0"/>
              </a:spcAft>
              <a:buSzPts val="1100"/>
              <a:buNone/>
            </a:pPr>
            <a:r>
              <a:t/>
            </a:r>
            <a:endParaRPr/>
          </a:p>
          <a:p>
            <a:pPr indent="0" lvl="0" marL="0" marR="0" rtl="0" algn="l">
              <a:spcBef>
                <a:spcPts val="0"/>
              </a:spcBef>
              <a:spcAft>
                <a:spcPts val="0"/>
              </a:spcAft>
              <a:buClr>
                <a:srgbClr val="000000"/>
              </a:buClr>
              <a:buSzPts val="1100"/>
              <a:buFont typeface="Arial"/>
              <a:buNone/>
            </a:pPr>
            <a:r>
              <a:rPr lang="en-US"/>
              <a:t>There are people with a lot to offer our communities who want to contribute and engage. SiteImprove and tools like it make it possible by helping us make our content accessible. Our communities are worth the effort.</a:t>
            </a:r>
            <a:endParaRPr/>
          </a:p>
          <a:p>
            <a:pPr indent="0" lvl="0" marL="0" marR="0" rtl="0" algn="l">
              <a:spcBef>
                <a:spcPts val="0"/>
              </a:spcBef>
              <a:spcAft>
                <a:spcPts val="0"/>
              </a:spcAft>
              <a:buClr>
                <a:srgbClr val="000000"/>
              </a:buClr>
              <a:buSzPts val="1100"/>
              <a:buFont typeface="Arial"/>
              <a:buNone/>
            </a:pPr>
            <a:r>
              <a:t/>
            </a:r>
            <a:endParaRPr/>
          </a:p>
          <a:p>
            <a:pPr indent="0" lvl="0" marL="0" marR="0" rtl="0" algn="l">
              <a:spcBef>
                <a:spcPts val="0"/>
              </a:spcBef>
              <a:spcAft>
                <a:spcPts val="0"/>
              </a:spcAft>
              <a:buNone/>
            </a:pPr>
            <a:r>
              <a:t/>
            </a:r>
            <a:endParaRPr/>
          </a:p>
        </p:txBody>
      </p:sp>
      <p:sp>
        <p:nvSpPr>
          <p:cNvPr id="211" name="Google Shape;21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Presenter: Tyler Vogel, Digital </a:t>
            </a:r>
            <a:r>
              <a:rPr lang="en-US"/>
              <a:t>Communications</a:t>
            </a:r>
            <a:r>
              <a:rPr lang="en-US"/>
              <a:t> Project Manager at UC Davis Health.</a:t>
            </a:r>
            <a:endParaRPr/>
          </a:p>
          <a:p>
            <a:pPr indent="0" lvl="0" marL="0">
              <a:spcBef>
                <a:spcPts val="0"/>
              </a:spcBef>
              <a:spcAft>
                <a:spcPts val="0"/>
              </a:spcAft>
              <a:buNone/>
            </a:pPr>
            <a:r>
              <a:t/>
            </a:r>
            <a:endParaRPr/>
          </a:p>
          <a:p>
            <a:pPr indent="0" lvl="0" marL="0">
              <a:spcBef>
                <a:spcPts val="0"/>
              </a:spcBef>
              <a:spcAft>
                <a:spcPts val="0"/>
              </a:spcAft>
              <a:buNone/>
            </a:pPr>
            <a:r>
              <a:rPr lang="en-US"/>
              <a:t>This is my son Elliott earlier this year at age 4 in preschool. </a:t>
            </a:r>
            <a:r>
              <a:rPr lang="en-US"/>
              <a:t>Visualization</a:t>
            </a:r>
            <a:r>
              <a:rPr lang="en-US"/>
              <a:t> helps us envision success, reduces cognitive overload.</a:t>
            </a:r>
            <a:endParaRPr/>
          </a:p>
          <a:p>
            <a:pPr indent="0" lvl="0" marL="0">
              <a:spcBef>
                <a:spcPts val="0"/>
              </a:spcBef>
              <a:spcAft>
                <a:spcPts val="0"/>
              </a:spcAft>
              <a:buNone/>
            </a:pPr>
            <a:r>
              <a:t/>
            </a:r>
            <a:endParaRPr/>
          </a:p>
          <a:p>
            <a:pPr indent="0" lvl="0" marL="0">
              <a:spcBef>
                <a:spcPts val="0"/>
              </a:spcBef>
              <a:spcAft>
                <a:spcPts val="0"/>
              </a:spcAft>
              <a:buNone/>
            </a:pPr>
            <a:r>
              <a:rPr lang="en-US"/>
              <a:t>UC Davis Health: Siteimprove since October 2014. We also pay for the analytics module. As of August 8, 2018, Siteimprove’s accessibility crawl counted ~8,800 pages in our public site domain. Our team trains and enables </a:t>
            </a:r>
            <a:r>
              <a:rPr lang="en-US"/>
              <a:t>~ 600 </a:t>
            </a:r>
            <a:r>
              <a:rPr lang="en-US"/>
              <a:t>web editors, </a:t>
            </a:r>
            <a:r>
              <a:rPr lang="en-US"/>
              <a:t>~150 public sites, </a:t>
            </a:r>
            <a:r>
              <a:rPr lang="en-US"/>
              <a:t>which includes guiding </a:t>
            </a:r>
            <a:r>
              <a:rPr lang="en-US"/>
              <a:t>accessibility improvements. Using CMS OpenText Teamsite.</a:t>
            </a:r>
            <a:endParaRPr/>
          </a:p>
        </p:txBody>
      </p:sp>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a:t>Helps if we can share the load/opportunities. Partner with CMS administrators, front-end and back-end developers, project managers, editors, trainers, other UCs, Siteimprove, to learn from on another and share the workload. UC Davis Health Digital Communications recently partnered with a unit in our institution, Public Health Sciences (editorial / developer staff members Victoria Sharpnack and Cornell Wade) to sort through flags, identify solutions, etc.</a:t>
            </a:r>
            <a:endParaRPr/>
          </a:p>
          <a:p>
            <a:pPr indent="-171450" lvl="0" marL="171450" marR="0" rtl="0" algn="l">
              <a:lnSpc>
                <a:spcPct val="100000"/>
              </a:lnSpc>
              <a:spcBef>
                <a:spcPts val="0"/>
              </a:spcBef>
              <a:spcAft>
                <a:spcPts val="0"/>
              </a:spcAft>
              <a:buClr>
                <a:schemeClr val="dk1"/>
              </a:buClr>
              <a:buSzPts val="1200"/>
              <a:buFont typeface="Arial"/>
              <a:buChar char="•"/>
            </a:pPr>
            <a:r>
              <a:rPr lang="en-US"/>
              <a:t>If you’re feeling overwhelmed, b</a:t>
            </a:r>
            <a:r>
              <a:rPr b="0" i="0" lang="en-US" u="none" cap="none" strike="noStrike">
                <a:solidFill>
                  <a:schemeClr val="dk1"/>
                </a:solidFill>
                <a:latin typeface="Calibri"/>
                <a:ea typeface="Calibri"/>
                <a:cs typeface="Calibri"/>
                <a:sym typeface="Calibri"/>
              </a:rPr>
              <a:t>egin with one issue on one page and go from there</a:t>
            </a:r>
            <a:endParaRPr b="0" i="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lang="en-US"/>
              <a:t>Label is not connected to a form control (</a:t>
            </a:r>
            <a:r>
              <a:rPr lang="en-US"/>
              <a:t>search box field)</a:t>
            </a:r>
            <a:endParaRPr/>
          </a:p>
          <a:p>
            <a:pPr indent="-171450" lvl="0" marL="171450" rtl="0">
              <a:spcBef>
                <a:spcPts val="0"/>
              </a:spcBef>
              <a:spcAft>
                <a:spcPts val="0"/>
              </a:spcAft>
              <a:buClr>
                <a:schemeClr val="dk1"/>
              </a:buClr>
              <a:buSzPts val="1200"/>
              <a:buFont typeface="Arial"/>
              <a:buChar char="•"/>
            </a:pPr>
            <a:r>
              <a:rPr lang="en-US"/>
              <a:t>Section 508 was added as an amendment to the Rehabilitation Act of 1973 in 1986 - requiring Federal agencies to make their electronic and information technology accessible to people with disabilities</a:t>
            </a:r>
            <a:endParaRPr/>
          </a:p>
        </p:txBody>
      </p:sp>
      <p:sp>
        <p:nvSpPr>
          <p:cNvPr id="228" name="Google Shape;22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00cbe97a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400cbe97a9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marR="0" rtl="0" algn="l">
              <a:lnSpc>
                <a:spcPct val="100000"/>
              </a:lnSpc>
              <a:spcBef>
                <a:spcPts val="0"/>
              </a:spcBef>
              <a:spcAft>
                <a:spcPts val="0"/>
              </a:spcAft>
              <a:buClr>
                <a:schemeClr val="dk1"/>
              </a:buClr>
              <a:buSzPts val="1300"/>
              <a:buFont typeface="Calibri"/>
              <a:buChar char="●"/>
            </a:pPr>
            <a:r>
              <a:rPr b="0" i="0" lang="en-US" sz="1300" u="none" cap="none" strike="noStrike">
                <a:solidFill>
                  <a:schemeClr val="dk1"/>
                </a:solidFill>
                <a:latin typeface="Calibri"/>
                <a:ea typeface="Calibri"/>
                <a:cs typeface="Calibri"/>
                <a:sym typeface="Calibri"/>
              </a:rPr>
              <a:t>Accessibility score breakdown report:</a:t>
            </a:r>
            <a:r>
              <a:rPr lang="en-US" sz="1300"/>
              <a:t> (</a:t>
            </a:r>
            <a:r>
              <a:rPr b="0" i="0" lang="en-US" sz="1300" u="none" cap="none" strike="noStrike">
                <a:solidFill>
                  <a:schemeClr val="dk1"/>
                </a:solidFill>
                <a:latin typeface="Calibri"/>
                <a:ea typeface="Calibri"/>
                <a:cs typeface="Calibri"/>
                <a:sym typeface="Calibri"/>
              </a:rPr>
              <a:t>Accessibility Overview &gt; Score Breakdown)</a:t>
            </a:r>
            <a:endParaRPr b="0" i="0" sz="1300" u="none" cap="none" strike="noStrike">
              <a:solidFill>
                <a:schemeClr val="dk1"/>
              </a:solidFill>
              <a:latin typeface="Calibri"/>
              <a:ea typeface="Calibri"/>
              <a:cs typeface="Calibri"/>
              <a:sym typeface="Calibri"/>
            </a:endParaRPr>
          </a:p>
          <a:p>
            <a:pPr indent="-177800" lvl="1" marL="628650" marR="0" rtl="0" algn="l">
              <a:lnSpc>
                <a:spcPct val="100000"/>
              </a:lnSpc>
              <a:spcBef>
                <a:spcPts val="0"/>
              </a:spcBef>
              <a:spcAft>
                <a:spcPts val="0"/>
              </a:spcAft>
              <a:buClr>
                <a:schemeClr val="dk1"/>
              </a:buClr>
              <a:buSzPts val="1300"/>
              <a:buFont typeface="Arial"/>
              <a:buChar char="•"/>
            </a:pPr>
            <a:r>
              <a:rPr lang="en-US" sz="1300"/>
              <a:t>Listing of A, AA, AAA errors</a:t>
            </a:r>
            <a:endParaRPr sz="1300"/>
          </a:p>
          <a:p>
            <a:pPr indent="-177800" lvl="1" marL="628650" marR="0" rtl="0" algn="l">
              <a:lnSpc>
                <a:spcPct val="100000"/>
              </a:lnSpc>
              <a:spcBef>
                <a:spcPts val="0"/>
              </a:spcBef>
              <a:spcAft>
                <a:spcPts val="0"/>
              </a:spcAft>
              <a:buClr>
                <a:schemeClr val="dk1"/>
              </a:buClr>
              <a:buSzPts val="1300"/>
              <a:buFont typeface="Arial"/>
              <a:buChar char="•"/>
            </a:pPr>
            <a:r>
              <a:rPr lang="en-US" sz="1300"/>
              <a:t>Focus on improving the score - helps keep folks motivated and ‘rewarded’</a:t>
            </a:r>
            <a:endParaRPr sz="1300"/>
          </a:p>
          <a:p>
            <a:pPr indent="-177800" lvl="1" marL="628650" rtl="0">
              <a:spcBef>
                <a:spcPts val="0"/>
              </a:spcBef>
              <a:spcAft>
                <a:spcPts val="0"/>
              </a:spcAft>
              <a:buClr>
                <a:schemeClr val="dk1"/>
              </a:buClr>
              <a:buSzPts val="1300"/>
              <a:buFont typeface="Arial"/>
              <a:buChar char="•"/>
            </a:pPr>
            <a:r>
              <a:rPr lang="en-US" sz="1300"/>
              <a:t>Try not to compare with others - we’re all working under different circumstances</a:t>
            </a:r>
            <a:endParaRPr sz="1300"/>
          </a:p>
          <a:p>
            <a:pPr indent="-177800" lvl="0" marL="171450" rtl="0">
              <a:spcBef>
                <a:spcPts val="0"/>
              </a:spcBef>
              <a:spcAft>
                <a:spcPts val="0"/>
              </a:spcAft>
              <a:buClr>
                <a:schemeClr val="dk1"/>
              </a:buClr>
              <a:buSzPts val="1300"/>
              <a:buFont typeface="Arial"/>
              <a:buChar char="•"/>
            </a:pPr>
            <a:r>
              <a:rPr lang="en-US" sz="1300"/>
              <a:t>Issue report helps get a handle on all issues, some of which may be common across pages. </a:t>
            </a:r>
            <a:endParaRPr sz="1300"/>
          </a:p>
          <a:p>
            <a:pPr indent="-177800" lvl="0" marL="171450" rtl="0">
              <a:spcBef>
                <a:spcPts val="0"/>
              </a:spcBef>
              <a:spcAft>
                <a:spcPts val="0"/>
              </a:spcAft>
              <a:buClr>
                <a:schemeClr val="dk1"/>
              </a:buClr>
              <a:buSzPts val="1300"/>
              <a:buFont typeface="Arial"/>
              <a:buChar char="•"/>
            </a:pPr>
            <a:r>
              <a:rPr lang="en-US" sz="1300"/>
              <a:t>Pages report helps us gives us a pages view of our site</a:t>
            </a:r>
            <a:endParaRPr sz="1300"/>
          </a:p>
          <a:p>
            <a:pPr indent="-177800" lvl="0" marL="171450" rtl="0">
              <a:spcBef>
                <a:spcPts val="0"/>
              </a:spcBef>
              <a:spcAft>
                <a:spcPts val="0"/>
              </a:spcAft>
              <a:buClr>
                <a:schemeClr val="dk1"/>
              </a:buClr>
              <a:buSzPts val="1300"/>
              <a:buFont typeface="Arial"/>
              <a:buChar char="•"/>
            </a:pPr>
            <a:r>
              <a:rPr lang="en-US" sz="1300"/>
              <a:t>Siteimprove Accessibility Checker - Chrome extension allows a scan of pages on intranet/not live yet/not available in production environment</a:t>
            </a:r>
            <a:endParaRPr sz="1300"/>
          </a:p>
        </p:txBody>
      </p:sp>
      <p:sp>
        <p:nvSpPr>
          <p:cNvPr id="237" name="Google Shape;237;g400cbe97a9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spcBef>
                <a:spcPts val="0"/>
              </a:spcBef>
              <a:spcAft>
                <a:spcPts val="0"/>
              </a:spcAft>
              <a:buClr>
                <a:schemeClr val="dk1"/>
              </a:buClr>
              <a:buSzPts val="1200"/>
              <a:buFont typeface="Arial"/>
              <a:buChar char="•"/>
            </a:pPr>
            <a:r>
              <a:rPr lang="en-US"/>
              <a:t>Context: </a:t>
            </a:r>
            <a:r>
              <a:rPr lang="en-US"/>
              <a:t>UC Davis Health developed this process for rollout to 300+ web editors. Depending on your role and your team’s software preference, the process and tools you choose may vary.  For example, you might choose to use JIRA, Trello or another project management tool to handle  task assignment. </a:t>
            </a:r>
            <a:endParaRPr/>
          </a:p>
          <a:p>
            <a:pPr indent="-171450" lvl="0" marL="171450" rtl="0">
              <a:spcBef>
                <a:spcPts val="0"/>
              </a:spcBef>
              <a:spcAft>
                <a:spcPts val="0"/>
              </a:spcAft>
              <a:buClr>
                <a:schemeClr val="dk1"/>
              </a:buClr>
              <a:buSzPts val="1200"/>
              <a:buFont typeface="Arial"/>
              <a:buChar char="•"/>
            </a:pPr>
            <a:r>
              <a:rPr lang="en-US"/>
              <a:t>Issue report helps us get a handle on all issues, some of which may be common across pages. </a:t>
            </a:r>
            <a:endParaRPr/>
          </a:p>
          <a:p>
            <a:pPr indent="457200" lvl="0" marL="0" rtl="0">
              <a:spcBef>
                <a:spcPts val="0"/>
              </a:spcBef>
              <a:spcAft>
                <a:spcPts val="0"/>
              </a:spcAft>
              <a:buNone/>
            </a:pPr>
            <a:r>
              <a:rPr lang="en-US"/>
              <a:t>Conformance level (A…) | Severity Level (Errors, Reviews, Warnings) |Success Criteria | Description | Pages | Responsibility | Completion | Progress |  	</a:t>
            </a:r>
            <a:endParaRPr/>
          </a:p>
          <a:p>
            <a:pPr indent="457200" lvl="0" marL="0" rtl="0">
              <a:spcBef>
                <a:spcPts val="0"/>
              </a:spcBef>
              <a:spcAft>
                <a:spcPts val="0"/>
              </a:spcAft>
              <a:buNone/>
            </a:pPr>
            <a:r>
              <a:rPr lang="en-US"/>
              <a:t>| Title | URL | Occurrence | Page Views | Page Level</a:t>
            </a:r>
            <a:endParaRPr/>
          </a:p>
          <a:p>
            <a:pPr indent="-171450" lvl="1" marL="628650" rtl="0">
              <a:spcBef>
                <a:spcPts val="0"/>
              </a:spcBef>
              <a:spcAft>
                <a:spcPts val="0"/>
              </a:spcAft>
              <a:buClr>
                <a:schemeClr val="dk1"/>
              </a:buClr>
              <a:buSzPts val="1200"/>
              <a:buFont typeface="Arial"/>
              <a:buChar char="•"/>
            </a:pPr>
            <a:r>
              <a:rPr lang="en-US"/>
              <a:t>Add columns for solution/next steps, confirmed in production, etc.</a:t>
            </a:r>
            <a:endParaRPr/>
          </a:p>
          <a:p>
            <a:pPr indent="-171450" lvl="1" marL="628650" marR="0" rtl="0" algn="l">
              <a:spcBef>
                <a:spcPts val="0"/>
              </a:spcBef>
              <a:spcAft>
                <a:spcPts val="0"/>
              </a:spcAft>
              <a:buClr>
                <a:schemeClr val="dk1"/>
              </a:buClr>
              <a:buSzPts val="1200"/>
              <a:buFont typeface="Arial"/>
              <a:buChar char="•"/>
            </a:pPr>
            <a:r>
              <a:rPr b="0" i="0" lang="en-US" u="none" cap="none" strike="noStrike">
                <a:solidFill>
                  <a:schemeClr val="dk1"/>
                </a:solidFill>
                <a:latin typeface="Calibri"/>
                <a:ea typeface="Calibri"/>
                <a:cs typeface="Calibri"/>
                <a:sym typeface="Calibri"/>
              </a:rPr>
              <a:t>The report can be filtered in SIteimprove by Webmaster, Developer, Editor or general</a:t>
            </a:r>
            <a:endParaRPr/>
          </a:p>
          <a:p>
            <a:pPr indent="-171450" lvl="1" marL="628650" marR="0" rtl="0" algn="l">
              <a:spcBef>
                <a:spcPts val="0"/>
              </a:spcBef>
              <a:spcAft>
                <a:spcPts val="0"/>
              </a:spcAft>
              <a:buClr>
                <a:schemeClr val="dk1"/>
              </a:buClr>
              <a:buSzPts val="1200"/>
              <a:buFont typeface="Arial"/>
              <a:buChar char="•"/>
            </a:pPr>
            <a:r>
              <a:rPr b="0" i="0" lang="en-US" u="none" cap="none" strike="noStrike">
                <a:solidFill>
                  <a:schemeClr val="dk1"/>
                </a:solidFill>
                <a:latin typeface="Calibri"/>
                <a:ea typeface="Calibri"/>
                <a:cs typeface="Calibri"/>
                <a:sym typeface="Calibri"/>
              </a:rPr>
              <a:t>We grouped the issues by template-level issues (handled by UI/UX and technical lead in Digital dept.) and prioritized these first, specifically tar</a:t>
            </a:r>
            <a:r>
              <a:rPr lang="en-US"/>
              <a:t>geting A AA. Because these roles are internal to our team, we assigned tasks via Trello card while maintaining the spreadsheet as well.</a:t>
            </a:r>
            <a:endParaRPr/>
          </a:p>
          <a:p>
            <a:pPr indent="-171450" lvl="1" marL="628650" marR="0" rtl="0" algn="l">
              <a:spcBef>
                <a:spcPts val="0"/>
              </a:spcBef>
              <a:spcAft>
                <a:spcPts val="0"/>
              </a:spcAft>
              <a:buClr>
                <a:schemeClr val="dk1"/>
              </a:buClr>
              <a:buSzPts val="1200"/>
              <a:buFont typeface="Arial"/>
              <a:buChar char="•"/>
            </a:pPr>
            <a:r>
              <a:rPr lang="en-US"/>
              <a:t>We assigned </a:t>
            </a:r>
            <a:r>
              <a:rPr b="0" i="0" lang="en-US" u="none" cap="none" strike="noStrike">
                <a:solidFill>
                  <a:schemeClr val="dk1"/>
                </a:solidFill>
                <a:latin typeface="Calibri"/>
                <a:ea typeface="Calibri"/>
                <a:cs typeface="Calibri"/>
                <a:sym typeface="Calibri"/>
              </a:rPr>
              <a:t>page-level issues</a:t>
            </a:r>
            <a:r>
              <a:rPr lang="en-US"/>
              <a:t> to unit </a:t>
            </a:r>
            <a:r>
              <a:rPr b="0" i="0" lang="en-US" u="none" cap="none" strike="noStrike">
                <a:solidFill>
                  <a:schemeClr val="dk1"/>
                </a:solidFill>
                <a:latin typeface="Calibri"/>
                <a:ea typeface="Calibri"/>
                <a:cs typeface="Calibri"/>
                <a:sym typeface="Calibri"/>
              </a:rPr>
              <a:t>editors via </a:t>
            </a:r>
            <a:r>
              <a:rPr lang="en-US"/>
              <a:t>the custom spreadsheet</a:t>
            </a:r>
            <a:r>
              <a:rPr b="0" i="0" lang="en-US" u="none" cap="none" strike="noStrike">
                <a:solidFill>
                  <a:schemeClr val="dk1"/>
                </a:solidFill>
                <a:latin typeface="Calibri"/>
                <a:ea typeface="Calibri"/>
                <a:cs typeface="Calibri"/>
                <a:sym typeface="Calibri"/>
              </a:rPr>
              <a:t> and provider solution </a:t>
            </a:r>
            <a:r>
              <a:rPr lang="en-US"/>
              <a:t>to issues that they needed guidance on</a:t>
            </a:r>
            <a:r>
              <a:rPr b="0" i="0" lang="en-US" u="none" cap="none" strike="noStrike">
                <a:solidFill>
                  <a:schemeClr val="dk1"/>
                </a:solidFill>
                <a:latin typeface="Calibri"/>
                <a:ea typeface="Calibri"/>
                <a:cs typeface="Calibri"/>
                <a:sym typeface="Calibri"/>
              </a:rPr>
              <a:t>. N</a:t>
            </a:r>
            <a:r>
              <a:rPr lang="en-US"/>
              <a:t>otes: this is our approach to task management considering that individual-/account-level task assignment doesn’t yet exist. Account members can be assign the role of editor, webmaster or developer, and issues can be filtered/reassigned to roles.</a:t>
            </a:r>
            <a:endParaRPr/>
          </a:p>
          <a:p>
            <a:pPr indent="-171450" lvl="0" marL="171450" marR="0" rtl="0" algn="l">
              <a:lnSpc>
                <a:spcPct val="100000"/>
              </a:lnSpc>
              <a:spcBef>
                <a:spcPts val="0"/>
              </a:spcBef>
              <a:spcAft>
                <a:spcPts val="0"/>
              </a:spcAft>
              <a:buClr>
                <a:schemeClr val="dk1"/>
              </a:buClr>
              <a:buSzPts val="1200"/>
              <a:buFont typeface="Arial"/>
              <a:buChar char="•"/>
            </a:pPr>
            <a:r>
              <a:rPr lang="en-US"/>
              <a:t>Pages report helps us address issues page-by-page.</a:t>
            </a:r>
            <a:endParaRPr/>
          </a:p>
          <a:p>
            <a:pPr indent="0" lvl="2" marL="914400" rtl="0">
              <a:spcBef>
                <a:spcPts val="0"/>
              </a:spcBef>
              <a:spcAft>
                <a:spcPts val="0"/>
              </a:spcAft>
              <a:buClr>
                <a:schemeClr val="dk1"/>
              </a:buClr>
              <a:buSzPts val="1200"/>
              <a:buNone/>
            </a:pPr>
            <a:r>
              <a:rPr lang="en-US"/>
              <a:t>Title | URL | A | AA | AAA | Page views | Page level</a:t>
            </a:r>
            <a:endParaRPr/>
          </a:p>
          <a:p>
            <a:pPr indent="-171450" lvl="1" marL="628650" marR="0" rtl="0" algn="l">
              <a:spcBef>
                <a:spcPts val="0"/>
              </a:spcBef>
              <a:spcAft>
                <a:spcPts val="0"/>
              </a:spcAft>
              <a:buClr>
                <a:schemeClr val="dk1"/>
              </a:buClr>
              <a:buSzPts val="1200"/>
              <a:buFont typeface="Arial"/>
              <a:buChar char="•"/>
            </a:pPr>
            <a:r>
              <a:rPr lang="en-US"/>
              <a:t>Reports can be filtered in a number of ways</a:t>
            </a:r>
            <a:endParaRPr/>
          </a:p>
          <a:p>
            <a:pPr indent="0" lvl="2" marL="914400" rtl="0">
              <a:spcBef>
                <a:spcPts val="0"/>
              </a:spcBef>
              <a:spcAft>
                <a:spcPts val="0"/>
              </a:spcAft>
              <a:buSzPts val="1200"/>
              <a:buNone/>
            </a:pPr>
            <a:r>
              <a:rPr lang="en-US"/>
              <a:t>- Page traffic (default)</a:t>
            </a:r>
            <a:endParaRPr/>
          </a:p>
          <a:p>
            <a:pPr indent="0" lvl="2" marL="914400" marR="0" rtl="0" algn="l">
              <a:spcBef>
                <a:spcPts val="0"/>
              </a:spcBef>
              <a:spcAft>
                <a:spcPts val="0"/>
              </a:spcAft>
              <a:buSzPts val="1200"/>
              <a:buNone/>
            </a:pPr>
            <a:r>
              <a:rPr lang="en-US"/>
              <a:t>- Single A or double AA issues</a:t>
            </a:r>
            <a:endParaRPr/>
          </a:p>
          <a:p>
            <a:pPr indent="0" lvl="0" marL="914400" marR="0" rtl="0" algn="l">
              <a:spcBef>
                <a:spcPts val="0"/>
              </a:spcBef>
              <a:spcAft>
                <a:spcPts val="0"/>
              </a:spcAft>
              <a:buNone/>
            </a:pPr>
            <a:r>
              <a:rPr lang="en-US"/>
              <a:t>-</a:t>
            </a:r>
            <a:r>
              <a:rPr b="0" i="0" lang="en-US" u="none" cap="none" strike="noStrike">
                <a:solidFill>
                  <a:schemeClr val="dk1"/>
                </a:solidFill>
                <a:latin typeface="Calibri"/>
                <a:ea typeface="Calibri"/>
                <a:cs typeface="Calibri"/>
                <a:sym typeface="Calibri"/>
              </a:rPr>
              <a:t>"Points to be gained" </a:t>
            </a:r>
            <a:endParaRPr/>
          </a:p>
          <a:p>
            <a:pPr indent="0" lvl="0" marL="914400" marR="0" rtl="0" algn="l">
              <a:spcBef>
                <a:spcPts val="0"/>
              </a:spcBef>
              <a:spcAft>
                <a:spcPts val="0"/>
              </a:spcAft>
              <a:buNone/>
            </a:pPr>
            <a:r>
              <a:rPr lang="en-US"/>
              <a:t>- P</a:t>
            </a:r>
            <a:r>
              <a:rPr b="0" i="0" lang="en-US" u="none" cap="none" strike="noStrike">
                <a:solidFill>
                  <a:schemeClr val="dk1"/>
                </a:solidFill>
                <a:latin typeface="Calibri"/>
                <a:ea typeface="Calibri"/>
                <a:cs typeface="Calibri"/>
                <a:sym typeface="Calibri"/>
              </a:rPr>
              <a:t>age levels (1,2,3)</a:t>
            </a:r>
            <a:endParaRPr b="0" i="0" u="none" cap="none" strike="noStrike">
              <a:solidFill>
                <a:schemeClr val="dk1"/>
              </a:solidFill>
              <a:latin typeface="Calibri"/>
              <a:ea typeface="Calibri"/>
              <a:cs typeface="Calibri"/>
              <a:sym typeface="Calibri"/>
            </a:endParaRPr>
          </a:p>
          <a:p>
            <a:pPr indent="-317500" lvl="0" marL="457200" marR="0" rtl="0" algn="l">
              <a:spcBef>
                <a:spcPts val="0"/>
              </a:spcBef>
              <a:spcAft>
                <a:spcPts val="0"/>
              </a:spcAft>
              <a:buSzPts val="1400"/>
              <a:buChar char="●"/>
            </a:pPr>
            <a:r>
              <a:rPr lang="en-US"/>
              <a:t>There is currently no way to assign issue to individual Siteimprove account, but the functionality has been identified as a future release item</a:t>
            </a:r>
            <a:endParaRPr/>
          </a:p>
        </p:txBody>
      </p:sp>
      <p:sp>
        <p:nvSpPr>
          <p:cNvPr id="251" name="Google Shape;25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400e8b47af_3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400e8b47af_3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7800" lvl="0" marL="171450" marR="0" rtl="0" algn="l">
              <a:spcBef>
                <a:spcPts val="0"/>
              </a:spcBef>
              <a:spcAft>
                <a:spcPts val="0"/>
              </a:spcAft>
              <a:buClr>
                <a:schemeClr val="dk1"/>
              </a:buClr>
              <a:buSzPts val="1300"/>
              <a:buFont typeface="Arial"/>
              <a:buChar char="•"/>
            </a:pPr>
            <a:r>
              <a:rPr b="0" i="0" lang="en-US" sz="1300" u="none" cap="none" strike="noStrike">
                <a:solidFill>
                  <a:schemeClr val="dk1"/>
                </a:solidFill>
                <a:latin typeface="Calibri"/>
                <a:ea typeface="Calibri"/>
                <a:cs typeface="Calibri"/>
                <a:sym typeface="Calibri"/>
              </a:rPr>
              <a:t>Check score ~2x a month to see if/how score is improving</a:t>
            </a:r>
            <a:endParaRPr sz="1300"/>
          </a:p>
          <a:p>
            <a:pPr indent="-177800" lvl="0" marL="171450" marR="0" rtl="0" algn="l">
              <a:spcBef>
                <a:spcPts val="0"/>
              </a:spcBef>
              <a:spcAft>
                <a:spcPts val="0"/>
              </a:spcAft>
              <a:buClr>
                <a:schemeClr val="dk1"/>
              </a:buClr>
              <a:buSzPts val="1300"/>
              <a:buFont typeface="Arial"/>
              <a:buChar char="•"/>
            </a:pPr>
            <a:r>
              <a:rPr lang="en-US" sz="1300"/>
              <a:t>Siteimprove confirmed accessibility crawl (platform-level vs page-level) has issues - working on fix by end of this year, early 2019.</a:t>
            </a:r>
            <a:endParaRPr sz="1300"/>
          </a:p>
          <a:p>
            <a:pPr indent="-177800" lvl="1" marL="628650" rtl="0">
              <a:spcBef>
                <a:spcPts val="0"/>
              </a:spcBef>
              <a:spcAft>
                <a:spcPts val="0"/>
              </a:spcAft>
              <a:buClr>
                <a:srgbClr val="000000"/>
              </a:buClr>
              <a:buSzPts val="1300"/>
              <a:buFont typeface="Arial"/>
              <a:buChar char="•"/>
            </a:pPr>
            <a:r>
              <a:rPr lang="en-US" sz="1300"/>
              <a:t>Nick Dalman - account manager</a:t>
            </a:r>
            <a:endParaRPr sz="1300">
              <a:solidFill>
                <a:srgbClr val="000000"/>
              </a:solidFill>
            </a:endParaRPr>
          </a:p>
          <a:p>
            <a:pPr indent="-177800" lvl="0" marL="171450" marR="0" rtl="0" algn="l">
              <a:spcBef>
                <a:spcPts val="0"/>
              </a:spcBef>
              <a:spcAft>
                <a:spcPts val="0"/>
              </a:spcAft>
              <a:buClr>
                <a:srgbClr val="000000"/>
              </a:buClr>
              <a:buSzPts val="1300"/>
              <a:buFont typeface="Arial"/>
              <a:buChar char="•"/>
            </a:pPr>
            <a:r>
              <a:rPr lang="en-US" sz="1300">
                <a:solidFill>
                  <a:srgbClr val="000000"/>
                </a:solidFill>
              </a:rPr>
              <a:t>Next presenter: Jenn Dandle from UC San Diego</a:t>
            </a:r>
            <a:endParaRPr sz="1300">
              <a:solidFill>
                <a:srgbClr val="000000"/>
              </a:solidFill>
            </a:endParaRPr>
          </a:p>
        </p:txBody>
      </p:sp>
      <p:sp>
        <p:nvSpPr>
          <p:cNvPr id="260" name="Google Shape;260;g400e8b47af_3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Shepherding the change management process...</a:t>
            </a:r>
            <a:endParaRPr b="0" i="0" sz="1200" u="none" cap="none" strike="noStrike">
              <a:solidFill>
                <a:schemeClr val="dk1"/>
              </a:solidFill>
              <a:latin typeface="Calibri"/>
              <a:ea typeface="Calibri"/>
              <a:cs typeface="Calibri"/>
              <a:sym typeface="Calibri"/>
            </a:endParaRPr>
          </a:p>
        </p:txBody>
      </p:sp>
      <p:sp>
        <p:nvSpPr>
          <p:cNvPr id="269" name="Google Shape;26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400e8b47af_18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400e8b47af_18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nSpc>
                <a:spcPct val="115000"/>
              </a:lnSpc>
              <a:spcBef>
                <a:spcPts val="0"/>
              </a:spcBef>
              <a:spcAft>
                <a:spcPts val="0"/>
              </a:spcAft>
              <a:buClr>
                <a:schemeClr val="dk1"/>
              </a:buClr>
              <a:buSzPts val="1200"/>
              <a:buFont typeface="Calibri"/>
              <a:buChar char="●"/>
            </a:pPr>
            <a:r>
              <a:rPr lang="en-US"/>
              <a:t>Managing the emotions related to the work</a:t>
            </a:r>
            <a:endParaRPr/>
          </a:p>
          <a:p>
            <a:pPr indent="-304800" lvl="1" marL="914400" rtl="0">
              <a:lnSpc>
                <a:spcPct val="115000"/>
              </a:lnSpc>
              <a:spcBef>
                <a:spcPts val="0"/>
              </a:spcBef>
              <a:spcAft>
                <a:spcPts val="0"/>
              </a:spcAft>
              <a:buClr>
                <a:schemeClr val="dk1"/>
              </a:buClr>
              <a:buSzPts val="1200"/>
              <a:buFont typeface="Calibri"/>
              <a:buChar char="○"/>
            </a:pPr>
            <a:r>
              <a:rPr lang="en-US"/>
              <a:t>“We’re not here to tell you how awful you are or how wrong everything is…” Want to share how using this tool helps improve</a:t>
            </a:r>
            <a:endParaRPr/>
          </a:p>
          <a:p>
            <a:pPr indent="-304800" lvl="2" marL="1371600" rtl="0">
              <a:lnSpc>
                <a:spcPct val="115000"/>
              </a:lnSpc>
              <a:spcBef>
                <a:spcPts val="0"/>
              </a:spcBef>
              <a:spcAft>
                <a:spcPts val="0"/>
              </a:spcAft>
              <a:buClr>
                <a:schemeClr val="dk1"/>
              </a:buClr>
              <a:buSzPts val="1200"/>
              <a:buFont typeface="Calibri"/>
              <a:buChar char="■"/>
            </a:pPr>
            <a:r>
              <a:rPr lang="en-US"/>
              <a:t>“I inherited this”, “I didn’t know”, all of this is fine… exercise isn’t meant for a blame game</a:t>
            </a:r>
            <a:endParaRPr/>
          </a:p>
          <a:p>
            <a:pPr indent="-304800" lvl="1" marL="914400" rtl="0">
              <a:lnSpc>
                <a:spcPct val="115000"/>
              </a:lnSpc>
              <a:spcBef>
                <a:spcPts val="0"/>
              </a:spcBef>
              <a:spcAft>
                <a:spcPts val="0"/>
              </a:spcAft>
              <a:buClr>
                <a:schemeClr val="dk1"/>
              </a:buClr>
              <a:buSzPts val="1200"/>
              <a:buFont typeface="Calibri"/>
              <a:buChar char="○"/>
            </a:pPr>
            <a:r>
              <a:rPr lang="en-US"/>
              <a:t>Keep it simple</a:t>
            </a:r>
            <a:endParaRPr/>
          </a:p>
          <a:p>
            <a:pPr indent="-304800" lvl="2" marL="1371600" rtl="0">
              <a:lnSpc>
                <a:spcPct val="115000"/>
              </a:lnSpc>
              <a:spcBef>
                <a:spcPts val="0"/>
              </a:spcBef>
              <a:spcAft>
                <a:spcPts val="0"/>
              </a:spcAft>
              <a:buClr>
                <a:schemeClr val="dk1"/>
              </a:buClr>
              <a:buSzPts val="1200"/>
              <a:buFont typeface="Calibri"/>
              <a:buChar char="■"/>
            </a:pPr>
            <a:r>
              <a:rPr lang="en-US"/>
              <a:t>Start with the tangible -- broken links/QA</a:t>
            </a:r>
            <a:endParaRPr/>
          </a:p>
          <a:p>
            <a:pPr indent="-304800" lvl="2" marL="1371600" rtl="0">
              <a:lnSpc>
                <a:spcPct val="115000"/>
              </a:lnSpc>
              <a:spcBef>
                <a:spcPts val="0"/>
              </a:spcBef>
              <a:spcAft>
                <a:spcPts val="0"/>
              </a:spcAft>
              <a:buClr>
                <a:schemeClr val="dk1"/>
              </a:buClr>
              <a:buSzPts val="1200"/>
              <a:buFont typeface="Calibri"/>
              <a:buChar char="■"/>
            </a:pPr>
            <a:r>
              <a:rPr lang="en-US"/>
              <a:t>Use Groups and filters to reduce cognitive load</a:t>
            </a:r>
            <a:endParaRPr/>
          </a:p>
          <a:p>
            <a:pPr indent="-304800" lvl="2" marL="1371600" rtl="0">
              <a:lnSpc>
                <a:spcPct val="115000"/>
              </a:lnSpc>
              <a:spcBef>
                <a:spcPts val="0"/>
              </a:spcBef>
              <a:spcAft>
                <a:spcPts val="0"/>
              </a:spcAft>
              <a:buClr>
                <a:schemeClr val="dk1"/>
              </a:buClr>
              <a:buSzPts val="1200"/>
              <a:buFont typeface="Calibri"/>
              <a:buChar char="■"/>
            </a:pPr>
            <a:r>
              <a:rPr lang="en-US"/>
              <a:t>Leverage CMS deep linking when possible</a:t>
            </a:r>
            <a:endParaRPr/>
          </a:p>
          <a:p>
            <a:pPr indent="-304800" lvl="1" marL="914400" rtl="0">
              <a:lnSpc>
                <a:spcPct val="115000"/>
              </a:lnSpc>
              <a:spcBef>
                <a:spcPts val="0"/>
              </a:spcBef>
              <a:spcAft>
                <a:spcPts val="0"/>
              </a:spcAft>
              <a:buClr>
                <a:schemeClr val="dk1"/>
              </a:buClr>
              <a:buSzPts val="1200"/>
              <a:buFont typeface="Calibri"/>
              <a:buChar char="○"/>
            </a:pPr>
            <a:r>
              <a:rPr lang="en-US"/>
              <a:t>Provide specific context for usage</a:t>
            </a:r>
            <a:endParaRPr/>
          </a:p>
          <a:p>
            <a:pPr indent="-304800" lvl="2" marL="1371600" rtl="0">
              <a:lnSpc>
                <a:spcPct val="115000"/>
              </a:lnSpc>
              <a:spcBef>
                <a:spcPts val="0"/>
              </a:spcBef>
              <a:spcAft>
                <a:spcPts val="0"/>
              </a:spcAft>
              <a:buClr>
                <a:schemeClr val="dk1"/>
              </a:buClr>
              <a:buSzPts val="1200"/>
              <a:buFont typeface="Calibri"/>
              <a:buChar char="■"/>
            </a:pPr>
            <a:r>
              <a:rPr lang="en-US"/>
              <a:t>Small group/1-1 means we can tailor the overview specific to the work of the person who is being trained</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7" name="Google Shape;277;g400e8b47af_18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3e062f163f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3e062f163f_1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a:t>Format easily adapts to users of all skill levels. Features highlighted in session should vary based on the role of the user.  </a:t>
            </a:r>
            <a:endParaRPr/>
          </a:p>
          <a:p>
            <a:pPr indent="0" lvl="0" marL="0" marR="0" rtl="0" algn="l">
              <a:lnSpc>
                <a:spcPct val="115000"/>
              </a:lnSpc>
              <a:spcBef>
                <a:spcPts val="0"/>
              </a:spcBef>
              <a:spcAft>
                <a:spcPts val="0"/>
              </a:spcAft>
              <a:buNone/>
            </a:pPr>
            <a:r>
              <a:rPr lang="en-US"/>
              <a:t>Most library website contributors are not technical… the focus for non-technical is especially on QA and content accessibility (well-formed hyperlinks, appropriate heading usage, good alt text)</a:t>
            </a:r>
            <a:endParaRPr/>
          </a:p>
          <a:p>
            <a:pPr indent="0" lvl="0" marL="0" marR="0" rtl="0" algn="l">
              <a:lnSpc>
                <a:spcPct val="115000"/>
              </a:lnSpc>
              <a:spcBef>
                <a:spcPts val="0"/>
              </a:spcBef>
              <a:spcAft>
                <a:spcPts val="0"/>
              </a:spcAft>
              <a:buNone/>
            </a:pPr>
            <a:r>
              <a:rPr lang="en-US"/>
              <a:t>Library Special Collections has a developer who isn’t included in Library ITS. His onboarding was tailored to correcting </a:t>
            </a:r>
            <a:r>
              <a:rPr lang="en-US"/>
              <a:t>accessibility</a:t>
            </a:r>
            <a:r>
              <a:rPr lang="en-US"/>
              <a:t> and other QA issues related to finding aids (templates).</a:t>
            </a:r>
            <a:endParaRPr/>
          </a:p>
        </p:txBody>
      </p:sp>
      <p:sp>
        <p:nvSpPr>
          <p:cNvPr id="286" name="Google Shape;286;g3e062f163f_1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401ec7d85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401ec7d85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nSpc>
                <a:spcPct val="115000"/>
              </a:lnSpc>
              <a:spcBef>
                <a:spcPts val="0"/>
              </a:spcBef>
              <a:spcAft>
                <a:spcPts val="0"/>
              </a:spcAft>
              <a:buClr>
                <a:schemeClr val="dk1"/>
              </a:buClr>
              <a:buSzPts val="1200"/>
              <a:buFont typeface="Calibri"/>
              <a:buChar char="●"/>
            </a:pPr>
            <a:r>
              <a:rPr lang="en-US"/>
              <a:t>What to expect</a:t>
            </a:r>
            <a:endParaRPr/>
          </a:p>
          <a:p>
            <a:pPr indent="-304800" lvl="1" marL="914400" rtl="0">
              <a:lnSpc>
                <a:spcPct val="115000"/>
              </a:lnSpc>
              <a:spcBef>
                <a:spcPts val="0"/>
              </a:spcBef>
              <a:spcAft>
                <a:spcPts val="0"/>
              </a:spcAft>
              <a:buClr>
                <a:schemeClr val="dk1"/>
              </a:buClr>
              <a:buSzPts val="1200"/>
              <a:buFont typeface="Calibri"/>
              <a:buChar char="○"/>
            </a:pPr>
            <a:r>
              <a:rPr lang="en-US"/>
              <a:t>Logging in</a:t>
            </a:r>
            <a:endParaRPr/>
          </a:p>
          <a:p>
            <a:pPr indent="-304800" lvl="1" marL="914400" rtl="0">
              <a:lnSpc>
                <a:spcPct val="115000"/>
              </a:lnSpc>
              <a:spcBef>
                <a:spcPts val="0"/>
              </a:spcBef>
              <a:spcAft>
                <a:spcPts val="0"/>
              </a:spcAft>
              <a:buClr>
                <a:schemeClr val="dk1"/>
              </a:buClr>
              <a:buSzPts val="1200"/>
              <a:buFont typeface="Calibri"/>
              <a:buChar char="○"/>
            </a:pPr>
            <a:r>
              <a:rPr lang="en-US"/>
              <a:t>User interface</a:t>
            </a:r>
            <a:endParaRPr/>
          </a:p>
          <a:p>
            <a:pPr indent="-304800" lvl="1" marL="914400" rtl="0">
              <a:lnSpc>
                <a:spcPct val="115000"/>
              </a:lnSpc>
              <a:spcBef>
                <a:spcPts val="0"/>
              </a:spcBef>
              <a:spcAft>
                <a:spcPts val="0"/>
              </a:spcAft>
              <a:buClr>
                <a:schemeClr val="dk1"/>
              </a:buClr>
              <a:buSzPts val="1200"/>
              <a:buFont typeface="Calibri"/>
              <a:buChar char="○"/>
            </a:pPr>
            <a:r>
              <a:rPr lang="en-US"/>
              <a:t>Getting help (training, questions, future consultations)</a:t>
            </a:r>
            <a:endParaRPr/>
          </a:p>
          <a:p>
            <a:pPr indent="-304800" lvl="0" marL="457200" rtl="0">
              <a:lnSpc>
                <a:spcPct val="115000"/>
              </a:lnSpc>
              <a:spcBef>
                <a:spcPts val="0"/>
              </a:spcBef>
              <a:spcAft>
                <a:spcPts val="0"/>
              </a:spcAft>
              <a:buClr>
                <a:schemeClr val="dk1"/>
              </a:buClr>
              <a:buSzPts val="1200"/>
              <a:buFont typeface="Calibri"/>
              <a:buChar char="●"/>
            </a:pPr>
            <a:r>
              <a:rPr lang="en-US"/>
              <a:t>Features -- Where to find them and how to use them</a:t>
            </a:r>
            <a:endParaRPr/>
          </a:p>
          <a:p>
            <a:pPr indent="-304800" lvl="1" marL="914400" rtl="0">
              <a:lnSpc>
                <a:spcPct val="115000"/>
              </a:lnSpc>
              <a:spcBef>
                <a:spcPts val="0"/>
              </a:spcBef>
              <a:spcAft>
                <a:spcPts val="0"/>
              </a:spcAft>
              <a:buClr>
                <a:schemeClr val="dk1"/>
              </a:buClr>
              <a:buSzPts val="1200"/>
              <a:buFont typeface="Calibri"/>
              <a:buChar char="○"/>
            </a:pPr>
            <a:r>
              <a:rPr lang="en-US"/>
              <a:t>Quality Assurance:</a:t>
            </a:r>
            <a:endParaRPr/>
          </a:p>
          <a:p>
            <a:pPr indent="-304800" lvl="2" marL="1371600" rtl="0">
              <a:lnSpc>
                <a:spcPct val="115000"/>
              </a:lnSpc>
              <a:spcBef>
                <a:spcPts val="0"/>
              </a:spcBef>
              <a:spcAft>
                <a:spcPts val="0"/>
              </a:spcAft>
              <a:buClr>
                <a:schemeClr val="dk1"/>
              </a:buClr>
              <a:buSzPts val="1200"/>
              <a:buFont typeface="Calibri"/>
              <a:buChar char="■"/>
            </a:pPr>
            <a:r>
              <a:rPr lang="en-US"/>
              <a:t>Links → Pages with Broken links</a:t>
            </a:r>
            <a:endParaRPr/>
          </a:p>
          <a:p>
            <a:pPr indent="-304800" lvl="2" marL="1371600" rtl="0">
              <a:lnSpc>
                <a:spcPct val="115000"/>
              </a:lnSpc>
              <a:spcBef>
                <a:spcPts val="0"/>
              </a:spcBef>
              <a:spcAft>
                <a:spcPts val="0"/>
              </a:spcAft>
              <a:buClr>
                <a:schemeClr val="dk1"/>
              </a:buClr>
              <a:buSzPts val="1200"/>
              <a:buFont typeface="Calibri"/>
              <a:buChar char="■"/>
            </a:pPr>
            <a:r>
              <a:rPr lang="en-US"/>
              <a:t>Links → Broken links</a:t>
            </a:r>
            <a:endParaRPr/>
          </a:p>
          <a:p>
            <a:pPr indent="-304800" lvl="2" marL="1371600" rtl="0">
              <a:lnSpc>
                <a:spcPct val="115000"/>
              </a:lnSpc>
              <a:spcBef>
                <a:spcPts val="0"/>
              </a:spcBef>
              <a:spcAft>
                <a:spcPts val="0"/>
              </a:spcAft>
              <a:buClr>
                <a:schemeClr val="dk1"/>
              </a:buClr>
              <a:buSzPts val="1200"/>
              <a:buFont typeface="Calibri"/>
              <a:buChar char="■"/>
            </a:pPr>
            <a:r>
              <a:rPr lang="en-US"/>
              <a:t>Links → Broken links -- Filter by status code (404). Others may be false positives</a:t>
            </a:r>
            <a:endParaRPr/>
          </a:p>
          <a:p>
            <a:pPr indent="-304800" lvl="2" marL="1371600" rtl="0">
              <a:lnSpc>
                <a:spcPct val="115000"/>
              </a:lnSpc>
              <a:spcBef>
                <a:spcPts val="0"/>
              </a:spcBef>
              <a:spcAft>
                <a:spcPts val="0"/>
              </a:spcAft>
              <a:buClr>
                <a:schemeClr val="dk1"/>
              </a:buClr>
              <a:buSzPts val="1200"/>
              <a:buFont typeface="Calibri"/>
              <a:buChar char="■"/>
            </a:pPr>
            <a:r>
              <a:rPr lang="en-US"/>
              <a:t>Misspellings -- Mention this</a:t>
            </a:r>
            <a:endParaRPr/>
          </a:p>
          <a:p>
            <a:pPr indent="-304800" lvl="1" marL="914400" rtl="0">
              <a:lnSpc>
                <a:spcPct val="115000"/>
              </a:lnSpc>
              <a:spcBef>
                <a:spcPts val="0"/>
              </a:spcBef>
              <a:spcAft>
                <a:spcPts val="0"/>
              </a:spcAft>
              <a:buClr>
                <a:schemeClr val="dk1"/>
              </a:buClr>
              <a:buSzPts val="1200"/>
              <a:buFont typeface="Calibri"/>
              <a:buChar char="○"/>
            </a:pPr>
            <a:r>
              <a:rPr lang="en-US"/>
              <a:t>Accessibility → Issues</a:t>
            </a:r>
            <a:endParaRPr/>
          </a:p>
          <a:p>
            <a:pPr indent="-304800" lvl="2" marL="1371600" rtl="0">
              <a:lnSpc>
                <a:spcPct val="115000"/>
              </a:lnSpc>
              <a:spcBef>
                <a:spcPts val="0"/>
              </a:spcBef>
              <a:spcAft>
                <a:spcPts val="0"/>
              </a:spcAft>
              <a:buClr>
                <a:schemeClr val="dk1"/>
              </a:buClr>
              <a:buSzPts val="1200"/>
              <a:buFont typeface="Calibri"/>
              <a:buChar char="■"/>
            </a:pPr>
            <a:r>
              <a:rPr lang="en-US"/>
              <a:t>Filtering to reduce cognitive load</a:t>
            </a:r>
            <a:endParaRPr/>
          </a:p>
          <a:p>
            <a:pPr indent="-304800" lvl="2" marL="1371600" rtl="0">
              <a:lnSpc>
                <a:spcPct val="115000"/>
              </a:lnSpc>
              <a:spcBef>
                <a:spcPts val="0"/>
              </a:spcBef>
              <a:spcAft>
                <a:spcPts val="0"/>
              </a:spcAft>
              <a:buClr>
                <a:schemeClr val="dk1"/>
              </a:buClr>
              <a:buSzPts val="1200"/>
              <a:buFont typeface="Calibri"/>
              <a:buChar char="■"/>
            </a:pPr>
            <a:r>
              <a:rPr lang="en-US"/>
              <a:t>Select “Editor” role and “Conformance”</a:t>
            </a:r>
            <a:endParaRPr/>
          </a:p>
          <a:p>
            <a:pPr indent="-304800" lvl="1" marL="914400" rtl="0">
              <a:lnSpc>
                <a:spcPct val="115000"/>
              </a:lnSpc>
              <a:spcBef>
                <a:spcPts val="0"/>
              </a:spcBef>
              <a:spcAft>
                <a:spcPts val="0"/>
              </a:spcAft>
              <a:buClr>
                <a:schemeClr val="dk1"/>
              </a:buClr>
              <a:buSzPts val="1200"/>
              <a:buFont typeface="Calibri"/>
              <a:buChar char="○"/>
            </a:pPr>
            <a:r>
              <a:rPr lang="en-US"/>
              <a:t>Accessibility → PDFs</a:t>
            </a:r>
            <a:endParaRPr/>
          </a:p>
          <a:p>
            <a:pPr indent="-304800" lvl="1" marL="914400" rtl="0">
              <a:lnSpc>
                <a:spcPct val="115000"/>
              </a:lnSpc>
              <a:spcBef>
                <a:spcPts val="0"/>
              </a:spcBef>
              <a:spcAft>
                <a:spcPts val="0"/>
              </a:spcAft>
              <a:buClr>
                <a:schemeClr val="dk1"/>
              </a:buClr>
              <a:buSzPts val="1200"/>
              <a:buFont typeface="Calibri"/>
              <a:buChar char="○"/>
            </a:pPr>
            <a:r>
              <a:rPr lang="en-US"/>
              <a:t>Policy: Describe how policies can be used to find all instances</a:t>
            </a:r>
            <a:endParaRPr/>
          </a:p>
          <a:p>
            <a:pPr indent="-304800" lvl="2" marL="1371600" rtl="0">
              <a:lnSpc>
                <a:spcPct val="115000"/>
              </a:lnSpc>
              <a:spcBef>
                <a:spcPts val="0"/>
              </a:spcBef>
              <a:spcAft>
                <a:spcPts val="0"/>
              </a:spcAft>
              <a:buClr>
                <a:schemeClr val="dk1"/>
              </a:buClr>
              <a:buSzPts val="1200"/>
              <a:buFont typeface="Calibri"/>
              <a:buChar char="■"/>
            </a:pPr>
            <a:r>
              <a:rPr lang="en-US"/>
              <a:t>“Click here” hyperlinks</a:t>
            </a:r>
            <a:endParaRPr/>
          </a:p>
          <a:p>
            <a:pPr indent="-304800" lvl="2" marL="1371600" rtl="0">
              <a:lnSpc>
                <a:spcPct val="115000"/>
              </a:lnSpc>
              <a:spcBef>
                <a:spcPts val="0"/>
              </a:spcBef>
              <a:spcAft>
                <a:spcPts val="0"/>
              </a:spcAft>
              <a:buClr>
                <a:schemeClr val="dk1"/>
              </a:buClr>
              <a:buSzPts val="1200"/>
              <a:buFont typeface="Calibri"/>
              <a:buChar char="■"/>
            </a:pPr>
            <a:r>
              <a:rPr lang="en-US"/>
              <a:t>Branding → Don’t refer to UCSD, instead use UC San Diego.</a:t>
            </a:r>
            <a:endParaRPr/>
          </a:p>
        </p:txBody>
      </p:sp>
      <p:sp>
        <p:nvSpPr>
          <p:cNvPr id="295" name="Google Shape;295;g401ec7d85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4 UC Campuses collaborated on this presentation, integrating a bit from each of our campuses experiences with the Siteimprove implementation</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Intro - Josh</a:t>
            </a:r>
            <a:endParaRPr/>
          </a:p>
          <a:p>
            <a:pPr indent="0" lvl="0" marL="0" marR="0" rtl="0" algn="l">
              <a:spcBef>
                <a:spcPts val="0"/>
              </a:spcBef>
              <a:spcAft>
                <a:spcPts val="0"/>
              </a:spcAft>
              <a:buNone/>
            </a:pPr>
            <a:r>
              <a:rPr lang="en-US"/>
              <a:t>User Adoption - Mary</a:t>
            </a:r>
            <a:endParaRPr/>
          </a:p>
          <a:p>
            <a:pPr indent="0" lvl="0" marL="0" marR="0" rtl="0" algn="l">
              <a:spcBef>
                <a:spcPts val="0"/>
              </a:spcBef>
              <a:spcAft>
                <a:spcPts val="0"/>
              </a:spcAft>
              <a:buNone/>
            </a:pPr>
            <a:r>
              <a:rPr lang="en-US"/>
              <a:t>Improvement Process - Tyler</a:t>
            </a:r>
            <a:endParaRPr/>
          </a:p>
          <a:p>
            <a:pPr indent="0" lvl="0" marL="0" marR="0" rtl="0" algn="l">
              <a:spcBef>
                <a:spcPts val="0"/>
              </a:spcBef>
              <a:spcAft>
                <a:spcPts val="0"/>
              </a:spcAft>
              <a:buNone/>
            </a:pPr>
            <a:r>
              <a:rPr lang="en-US"/>
              <a:t>User Guidance and Solutions - Jenn</a:t>
            </a:r>
            <a:endParaRPr/>
          </a:p>
          <a:p>
            <a:pPr indent="0" lvl="0" marL="0" marR="0" rtl="0" algn="l">
              <a:spcBef>
                <a:spcPts val="0"/>
              </a:spcBef>
              <a:spcAft>
                <a:spcPts val="0"/>
              </a:spcAft>
              <a:buNone/>
            </a:pPr>
            <a:r>
              <a:rPr lang="en-US"/>
              <a:t>Current and Future Challenges - Eric / All</a:t>
            </a:r>
            <a:endParaRPr/>
          </a:p>
        </p:txBody>
      </p:sp>
      <p:sp>
        <p:nvSpPr>
          <p:cNvPr id="138" name="Google Shape;13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400e8b47af_4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400e8b47af_4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Web Standards and Accessibility standards are always evolving, its just the nature of this kind of work. We need to keep up, and evolve along with them. Some techniques used in past years are no longer needed today, resulting in lower Siteimprove scores right off the bat.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example : aria landmark roles</a:t>
            </a:r>
            <a:endParaRPr b="1"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Tool adoption - The main philosophy of UCOP’s implementation team is that roll out isn't going to be quick and it's best we train those who we can versus onboarding the entire campus at once. But Siteimprove is very easy to learn, and very educational as well. Someone with little to no coding knowledge can use and understand this tool. Most departments have no dedicated personnel to maintain their sites, so having something like Siteimprove is very beneficial.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Partnerships – Again we need to somehow create partnerships between front-end and back-end developers, project managers, editors, trainers, other UCs, and Siteimprove, to learn from one another and share the workload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Training - We need the advocates and leaders in accessibility at each campus to help spread their knowledge and passion for accessibility, providing guidance to other developers and content managers. We also have a bunch of training videos available from Siteimprove, who also provide a community forum, a great place to ask questions and get solutions. And they have been super responsive</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Culture change - to create a culture change around accessibility, we need to find opportunities to spread accessibility knowledge and enthusiasm, and we need to reward accessibility champions. Developers need to make it part of their process up front, and content editors need to keep it in mind as well. Finding time and resources to keep this afloat</a:t>
            </a:r>
            <a:endParaRPr/>
          </a:p>
          <a:p>
            <a:pPr indent="0" lvl="0" marL="0" rtl="0">
              <a:lnSpc>
                <a:spcPct val="115000"/>
              </a:lnSpc>
              <a:spcBef>
                <a:spcPts val="0"/>
              </a:spcBef>
              <a:spcAft>
                <a:spcPts val="0"/>
              </a:spcAft>
              <a:buSzPts val="1100"/>
              <a:buNone/>
            </a:pPr>
            <a:r>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also need to support emerging user experiences - Augmented Reality etc</a:t>
            </a:r>
            <a:endParaRPr sz="1100">
              <a:latin typeface="Arial"/>
              <a:ea typeface="Arial"/>
              <a:cs typeface="Arial"/>
              <a:sym typeface="Arial"/>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4" name="Google Shape;304;g400e8b47af_4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00e8b47af_1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400e8b47af_1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need to get users into the system and start getting quick wins by fixing the simplest errors first</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need to partner with others and fix issues in a strategic fashion</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need to relieve the stress of increased staff workload</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And we need to identify and plan for our challenges into the future</a:t>
            </a:r>
            <a:endParaRPr sz="1100">
              <a:latin typeface="Arial"/>
              <a:ea typeface="Arial"/>
              <a:cs typeface="Arial"/>
              <a:sym typeface="Arial"/>
            </a:endParaRPr>
          </a:p>
        </p:txBody>
      </p:sp>
      <p:sp>
        <p:nvSpPr>
          <p:cNvPr id="312" name="Google Shape;312;g400e8b47af_1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00e8b47af_1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400e8b47af_1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nSpc>
                <a:spcPct val="125000"/>
              </a:lnSpc>
              <a:spcBef>
                <a:spcPts val="0"/>
              </a:spcBef>
              <a:spcAft>
                <a:spcPts val="0"/>
              </a:spcAft>
              <a:buSzPts val="1100"/>
              <a:buNone/>
            </a:pPr>
            <a:r>
              <a:rPr lang="en-US" sz="1800">
                <a:solidFill>
                  <a:srgbClr val="222222"/>
                </a:solidFill>
                <a:latin typeface="Arial"/>
                <a:ea typeface="Arial"/>
                <a:cs typeface="Arial"/>
                <a:sym typeface="Arial"/>
              </a:rPr>
              <a:t>There will be a systemwide notification as soon as its time to start using the tool </a:t>
            </a:r>
            <a:endParaRPr sz="1800">
              <a:solidFill>
                <a:srgbClr val="222222"/>
              </a:solidFill>
              <a:latin typeface="Arial"/>
              <a:ea typeface="Arial"/>
              <a:cs typeface="Arial"/>
              <a:sym typeface="Arial"/>
            </a:endParaRPr>
          </a:p>
          <a:p>
            <a:pPr indent="0" lvl="0" marL="0" rtl="0">
              <a:lnSpc>
                <a:spcPct val="125000"/>
              </a:lnSpc>
              <a:spcBef>
                <a:spcPts val="800"/>
              </a:spcBef>
              <a:spcAft>
                <a:spcPts val="0"/>
              </a:spcAft>
              <a:buSzPts val="1100"/>
              <a:buNone/>
            </a:pPr>
            <a:r>
              <a:t/>
            </a:r>
            <a:endParaRPr sz="1800">
              <a:solidFill>
                <a:srgbClr val="222222"/>
              </a:solidFill>
              <a:latin typeface="Arial"/>
              <a:ea typeface="Arial"/>
              <a:cs typeface="Arial"/>
              <a:sym typeface="Arial"/>
            </a:endParaRPr>
          </a:p>
          <a:p>
            <a:pPr indent="0" lvl="0" marL="0" rtl="0">
              <a:lnSpc>
                <a:spcPct val="125000"/>
              </a:lnSpc>
              <a:spcBef>
                <a:spcPts val="800"/>
              </a:spcBef>
              <a:spcAft>
                <a:spcPts val="0"/>
              </a:spcAft>
              <a:buSzPts val="1100"/>
              <a:buNone/>
            </a:pPr>
            <a:r>
              <a:rPr lang="en-US" sz="1800">
                <a:solidFill>
                  <a:srgbClr val="222222"/>
                </a:solidFill>
                <a:latin typeface="Arial"/>
                <a:ea typeface="Arial"/>
                <a:cs typeface="Arial"/>
                <a:sym typeface="Arial"/>
              </a:rPr>
              <a:t>UCTech Slack - UCOP has recently purchased a systemwide license for the team communication tool “Slack”, which enables real-time collaboration between IT professionals both locally and between UC locations</a:t>
            </a:r>
            <a:endParaRPr sz="1800">
              <a:solidFill>
                <a:srgbClr val="222222"/>
              </a:solidFill>
              <a:latin typeface="Arial"/>
              <a:ea typeface="Arial"/>
              <a:cs typeface="Arial"/>
              <a:sym typeface="Arial"/>
            </a:endParaRPr>
          </a:p>
          <a:p>
            <a:pPr indent="0" lvl="0" marL="0" rtl="0">
              <a:lnSpc>
                <a:spcPct val="125000"/>
              </a:lnSpc>
              <a:spcBef>
                <a:spcPts val="800"/>
              </a:spcBef>
              <a:spcAft>
                <a:spcPts val="0"/>
              </a:spcAft>
              <a:buSzPts val="1100"/>
              <a:buNone/>
            </a:pPr>
            <a:r>
              <a:t/>
            </a:r>
            <a:endParaRPr sz="1800">
              <a:solidFill>
                <a:srgbClr val="222222"/>
              </a:solidFill>
              <a:latin typeface="Arial"/>
              <a:ea typeface="Arial"/>
              <a:cs typeface="Arial"/>
              <a:sym typeface="Arial"/>
            </a:endParaRPr>
          </a:p>
          <a:p>
            <a:pPr indent="0" lvl="0" marL="0" rtl="0">
              <a:lnSpc>
                <a:spcPct val="125000"/>
              </a:lnSpc>
              <a:spcBef>
                <a:spcPts val="800"/>
              </a:spcBef>
              <a:spcAft>
                <a:spcPts val="0"/>
              </a:spcAft>
              <a:buSzPts val="1100"/>
              <a:buNone/>
            </a:pPr>
            <a:r>
              <a:t/>
            </a:r>
            <a:endParaRPr sz="1800">
              <a:solidFill>
                <a:srgbClr val="222222"/>
              </a:solidFill>
              <a:latin typeface="Arial"/>
              <a:ea typeface="Arial"/>
              <a:cs typeface="Arial"/>
              <a:sym typeface="Arial"/>
            </a:endParaRPr>
          </a:p>
          <a:p>
            <a:pPr indent="0" lvl="0" marL="0" rtl="0">
              <a:lnSpc>
                <a:spcPct val="115000"/>
              </a:lnSpc>
              <a:spcBef>
                <a:spcPts val="800"/>
              </a:spcBef>
              <a:spcAft>
                <a:spcPts val="0"/>
              </a:spcAft>
              <a:buSzPts val="1100"/>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1" name="Google Shape;321;g400e8b47af_1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29" name="Google Shape;3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Clr>
                <a:schemeClr val="dk1"/>
              </a:buClr>
              <a:buSzPts val="1100"/>
              <a:buFont typeface="Arial"/>
              <a:buNone/>
            </a:pPr>
            <a:r>
              <a:rPr lang="en-US"/>
              <a:t>Why are we here talking about making websites more accessible? What’s that got to do with skateboarding?</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rPr b="1" lang="en-US"/>
              <a:t>Photo credit: </a:t>
            </a:r>
            <a:r>
              <a:rPr b="1" lang="en-US">
                <a:solidFill>
                  <a:srgbClr val="202124"/>
                </a:solidFill>
                <a:highlight>
                  <a:srgbClr val="FFFFFF"/>
                </a:highlight>
              </a:rPr>
              <a:t>Izabella Sekowska-Bacalski</a:t>
            </a:r>
            <a:endParaRPr b="1"/>
          </a:p>
          <a:p>
            <a:pPr indent="0" lvl="0" marL="0">
              <a:spcBef>
                <a:spcPts val="0"/>
              </a:spcBef>
              <a:spcAft>
                <a:spcPts val="0"/>
              </a:spcAft>
              <a:buClr>
                <a:schemeClr val="dk1"/>
              </a:buClr>
              <a:buSzPts val="1100"/>
              <a:buFont typeface="Arial"/>
              <a:buNone/>
            </a:pPr>
            <a:r>
              <a:rPr lang="en-US"/>
              <a:t>[Jenn] My friend Josh is helping me learn to skateboard. The progress I’ve gained since beginning is nothing short of a miracle. Things would have been over before they began if the exercise hasn’t been adapted for my ability and learning style. I regularly and often get to experience what it feels like to perform feats I’m not actually able to do on my own [yet], as you see in this picture. We’re doing a run with him “guiding” me. I’m able to fully participate in skateboarding because of the support for adaptation and assistive tech (AT) provided by my friend and coach.</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rPr lang="en-US"/>
              <a:t>When we keep accessibility in mind and work to ensure websites and contents are accessible, we’re making it possible for users of all abilities to fully participate in the web… by providing support for the assistive technology and adaptation some users may need for experience.</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rPr lang="en-US"/>
              <a:t>Video: </a:t>
            </a:r>
            <a:r>
              <a:rPr lang="en-US" u="sng">
                <a:solidFill>
                  <a:schemeClr val="hlink"/>
                </a:solidFill>
                <a:hlinkClick r:id="rId2"/>
              </a:rPr>
              <a:t>https://www.instagram.com/stories/highlights/17957844856058913/</a:t>
            </a:r>
            <a:endParaRPr/>
          </a:p>
          <a:p>
            <a:pPr indent="0" lvl="0" marL="0">
              <a:spcBef>
                <a:spcPts val="0"/>
              </a:spcBef>
              <a:spcAft>
                <a:spcPts val="0"/>
              </a:spcAft>
              <a:buClr>
                <a:schemeClr val="dk1"/>
              </a:buClr>
              <a:buSzPts val="1100"/>
              <a:buFont typeface="Arial"/>
              <a:buNone/>
            </a:pPr>
            <a:r>
              <a:t/>
            </a:r>
            <a:endParaRPr/>
          </a:p>
        </p:txBody>
      </p:sp>
      <p:sp>
        <p:nvSpPr>
          <p:cNvPr id="146" name="Google Shape;1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Clr>
                <a:schemeClr val="dk1"/>
              </a:buClr>
              <a:buFont typeface="Arial"/>
              <a:buNone/>
            </a:pPr>
            <a:r>
              <a:rPr b="1" lang="en-US"/>
              <a:t>Not an in-depth training on accessibility or a demo of SiteImprove, this is an overview of user adoption, improvement processes, and current and future challenges involving Siteimprove</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Making things accessible makes them better for everyone, and the </a:t>
            </a:r>
            <a:r>
              <a:rPr lang="en-US"/>
              <a:t>Web Content Accessibility Guidelines </a:t>
            </a:r>
            <a:r>
              <a:rPr lang="en-US"/>
              <a:t>help do just that for the web</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Web Content Accessibility Guidelines (WCAG) –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WCAG documents explain how to make web content more accessible to people with disabilities. Web “content” generally refers to the information in a web page or web application, including:</a:t>
            </a:r>
            <a:endParaRPr/>
          </a:p>
          <a:p>
            <a:pPr indent="-171450" lvl="1" marL="6286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natural information such as text, images, and sounds</a:t>
            </a:r>
            <a:endParaRPr/>
          </a:p>
          <a:p>
            <a:pPr indent="-171450" lvl="1" marL="6286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code or markup that defines structure, presentation, etc.</a:t>
            </a:r>
            <a:endParaRPr/>
          </a:p>
          <a:p>
            <a:pPr indent="-171450" lvl="0" marL="171450" marR="0" rtl="0" algn="l">
              <a:spcBef>
                <a:spcPts val="0"/>
              </a:spcBef>
              <a:spcAft>
                <a:spcPts val="0"/>
              </a:spcAft>
              <a:buClr>
                <a:schemeClr val="dk1"/>
              </a:buClr>
              <a:buSzPts val="1200"/>
              <a:buFont typeface="Arial"/>
              <a:buChar char="•"/>
            </a:pPr>
            <a:r>
              <a:rPr b="0" i="0" lang="en-US" sz="1200" u="sng" cap="none" strike="noStrike">
                <a:solidFill>
                  <a:schemeClr val="hlink"/>
                </a:solidFill>
                <a:latin typeface="Calibri"/>
                <a:ea typeface="Calibri"/>
                <a:cs typeface="Calibri"/>
                <a:sym typeface="Calibri"/>
                <a:hlinkClick r:id="rId2"/>
              </a:rPr>
              <a:t>https://www.w3.org/WAI/standards-guidelines/wcag/</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2" name="Google Shape;15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t>N</a:t>
            </a:r>
            <a:r>
              <a:rPr b="1" i="0" lang="en-US" sz="1200" u="none" cap="none" strike="noStrike">
                <a:solidFill>
                  <a:schemeClr val="dk1"/>
                </a:solidFill>
              </a:rPr>
              <a:t>ot an in-depth training on accessibility or a demo of SiteImprove, this is an o</a:t>
            </a:r>
            <a:r>
              <a:rPr b="1" lang="en-US"/>
              <a:t>verview of user adoption, improvement processes, and current and future challenges involving Siteimprove</a:t>
            </a:r>
            <a:endParaRPr b="1"/>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Resource Links: </a:t>
            </a:r>
            <a:endParaRPr/>
          </a:p>
          <a:p>
            <a:pPr indent="-171450" lvl="0" marL="171450" marR="0" rtl="0" algn="l">
              <a:spcBef>
                <a:spcPts val="0"/>
              </a:spcBef>
              <a:spcAft>
                <a:spcPts val="0"/>
              </a:spcAft>
              <a:buClr>
                <a:schemeClr val="dk1"/>
              </a:buClr>
              <a:buSzPts val="1200"/>
              <a:buFont typeface="Arial"/>
              <a:buChar char="•"/>
            </a:pPr>
            <a:r>
              <a:rPr b="1" i="0" lang="en-US" sz="1200" u="none" cap="none" strike="noStrike">
                <a:solidFill>
                  <a:schemeClr val="dk1"/>
                </a:solidFill>
              </a:rPr>
              <a:t>UCOP Electronic Accessibility:</a:t>
            </a:r>
            <a:r>
              <a:rPr b="0" i="0" lang="en-US" sz="1200" u="none" cap="none" strike="noStrike">
                <a:solidFill>
                  <a:schemeClr val="dk1"/>
                </a:solidFill>
                <a:latin typeface="Calibri"/>
                <a:ea typeface="Calibri"/>
                <a:cs typeface="Calibri"/>
                <a:sym typeface="Calibri"/>
              </a:rPr>
              <a:t> https://www.ucop.edu/electronic-accessibility/</a:t>
            </a:r>
            <a:endParaRPr/>
          </a:p>
          <a:p>
            <a:pPr indent="-171450" lvl="0" marL="171450" marR="0" rtl="0" algn="l">
              <a:lnSpc>
                <a:spcPct val="100000"/>
              </a:lnSpc>
              <a:spcBef>
                <a:spcPts val="0"/>
              </a:spcBef>
              <a:spcAft>
                <a:spcPts val="0"/>
              </a:spcAft>
              <a:buClr>
                <a:srgbClr val="F2F2F2"/>
              </a:buClr>
              <a:buSzPts val="1200"/>
              <a:buFont typeface="Arial"/>
              <a:buChar char="•"/>
            </a:pPr>
            <a:r>
              <a:rPr b="1" lang="en-US">
                <a:solidFill>
                  <a:srgbClr val="000000"/>
                </a:solidFill>
              </a:rPr>
              <a:t>Let's Discuss Accessibility and the Updates to WCAG 2.1:</a:t>
            </a:r>
            <a:r>
              <a:rPr lang="en-US">
                <a:solidFill>
                  <a:srgbClr val="000000"/>
                </a:solidFill>
              </a:rPr>
              <a:t> </a:t>
            </a:r>
            <a:r>
              <a:rPr b="0" i="0" lang="en-US" sz="1200" u="none" cap="none" strike="noStrike">
                <a:solidFill>
                  <a:schemeClr val="dk1"/>
                </a:solidFill>
                <a:latin typeface="Calibri"/>
                <a:ea typeface="Calibri"/>
                <a:cs typeface="Calibri"/>
                <a:sym typeface="Calibri"/>
              </a:rPr>
              <a:t>https://siteimprove.com/en-us/events/webinar-improve-your-government-website-with-analytics-and-user-experience-testing-1/</a:t>
            </a:r>
            <a:endParaRPr/>
          </a:p>
          <a:p>
            <a:pPr indent="-171450" lvl="0" marL="171450" marR="0" rtl="0" algn="l">
              <a:lnSpc>
                <a:spcPct val="100000"/>
              </a:lnSpc>
              <a:spcBef>
                <a:spcPts val="0"/>
              </a:spcBef>
              <a:spcAft>
                <a:spcPts val="0"/>
              </a:spcAft>
              <a:buClr>
                <a:schemeClr val="dk1"/>
              </a:buClr>
              <a:buSzPts val="1200"/>
              <a:buFont typeface="Arial"/>
              <a:buChar char="•"/>
            </a:pPr>
            <a:r>
              <a:rPr b="1" i="0" lang="en-US" sz="1200" u="none" cap="none" strike="noStrike">
                <a:solidFill>
                  <a:schemeClr val="dk1"/>
                </a:solidFill>
              </a:rPr>
              <a:t>Learn how to Use the Siteimprove Web Accessibility Review Tools:</a:t>
            </a:r>
            <a:r>
              <a:rPr b="0" i="0" lang="en-US" sz="1200" u="none" cap="none" strike="noStrike">
                <a:solidFill>
                  <a:schemeClr val="dk1"/>
                </a:solidFill>
                <a:latin typeface="Calibri"/>
                <a:ea typeface="Calibri"/>
                <a:cs typeface="Calibri"/>
                <a:sym typeface="Calibri"/>
              </a:rPr>
              <a:t> https://uccsc.ucdavis.edu/sessions/learn-use-siteimprove-web-accessibility-review-tools</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4" name="Google Shape;16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5" name="Google Shape;1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Photo credit: </a:t>
            </a:r>
            <a:r>
              <a:rPr lang="en-US" u="sng">
                <a:solidFill>
                  <a:schemeClr val="hlink"/>
                </a:solidFill>
                <a:hlinkClick r:id="rId2"/>
              </a:rPr>
              <a:t>https://pixabay.com/en/cat-kitten-black-animal-pet-kitty-907749/</a:t>
            </a:r>
            <a:r>
              <a:rPr lang="en-US"/>
              <a:t> </a:t>
            </a:r>
            <a:endParaRPr/>
          </a:p>
          <a:p>
            <a:pPr indent="0" lvl="0" marL="0" marR="0" rtl="0" algn="l">
              <a:spcBef>
                <a:spcPts val="0"/>
              </a:spcBef>
              <a:spcAft>
                <a:spcPts val="0"/>
              </a:spcAft>
              <a:buClr>
                <a:schemeClr val="dk1"/>
              </a:buClr>
              <a:buSzPts val="1100"/>
              <a:buFont typeface="Arial"/>
              <a:buNone/>
            </a:pPr>
            <a:r>
              <a:rPr lang="en-US"/>
              <a:t>	If you have ever used browser-based tools to evaluate compliance with accessibility standards one page at a time, especially on large or complex  sites, you are going to want to adopt this kitten. Not to knock the free tools, I'm very grateful for them. It's just that SiteImprove is a really, really good kitten. </a:t>
            </a:r>
            <a:endParaRPr/>
          </a:p>
          <a:p>
            <a:pPr indent="0" lvl="0" marL="0" marR="0" rtl="0" algn="l">
              <a:spcBef>
                <a:spcPts val="0"/>
              </a:spcBef>
              <a:spcAft>
                <a:spcPts val="0"/>
              </a:spcAft>
              <a:buClr>
                <a:schemeClr val="dk1"/>
              </a:buClr>
              <a:buSzPts val="1100"/>
              <a:buFont typeface="Arial"/>
              <a:buNone/>
            </a:pPr>
            <a:r>
              <a:rPr lang="en-US"/>
              <a:t>	That said, there’s plenty of work to be done to get to the user adoption stage.</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None/>
            </a:pPr>
            <a:r>
              <a:t/>
            </a:r>
            <a:endParaRPr/>
          </a:p>
        </p:txBody>
      </p:sp>
      <p:sp>
        <p:nvSpPr>
          <p:cNvPr id="184" name="Google Shape;18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marR="0" rtl="0" algn="l">
              <a:spcBef>
                <a:spcPts val="0"/>
              </a:spcBef>
              <a:spcAft>
                <a:spcPts val="0"/>
              </a:spcAft>
              <a:buSzPts val="1400"/>
              <a:buChar char="●"/>
            </a:pPr>
            <a:r>
              <a:rPr lang="en-US"/>
              <a:t>Accuracy:</a:t>
            </a:r>
            <a:endParaRPr/>
          </a:p>
          <a:p>
            <a:pPr indent="-317500" lvl="1" marL="914400" marR="0" rtl="0" algn="l">
              <a:spcBef>
                <a:spcPts val="0"/>
              </a:spcBef>
              <a:spcAft>
                <a:spcPts val="0"/>
              </a:spcAft>
              <a:buSzPts val="1400"/>
              <a:buChar char="○"/>
            </a:pPr>
            <a:r>
              <a:rPr lang="en-US"/>
              <a:t>Ensuring the crawl is accurate. If you’re familiar with your stats from other Analytics tools, or just have a feel for how much content is on your site, you’ll be able to tell if things seem off in your reports.</a:t>
            </a:r>
            <a:endParaRPr/>
          </a:p>
          <a:p>
            <a:pPr indent="-317500" lvl="2" marL="1371600" marR="0" rtl="0" algn="l">
              <a:spcBef>
                <a:spcPts val="0"/>
              </a:spcBef>
              <a:spcAft>
                <a:spcPts val="0"/>
              </a:spcAft>
              <a:buSzPts val="1400"/>
              <a:buChar char="■"/>
            </a:pPr>
            <a:r>
              <a:rPr lang="en-US"/>
              <a:t>We noticed that on one of our sites (aidsetc.org) there were duplicate entries for all the broken links, one with “www” prefix and one without.  </a:t>
            </a:r>
            <a:endParaRPr/>
          </a:p>
          <a:p>
            <a:pPr indent="-317500" lvl="2" marL="1371600" marR="0" rtl="0" algn="l">
              <a:spcBef>
                <a:spcPts val="0"/>
              </a:spcBef>
              <a:spcAft>
                <a:spcPts val="0"/>
              </a:spcAft>
              <a:buSzPts val="1400"/>
              <a:buChar char="■"/>
            </a:pPr>
            <a:r>
              <a:rPr lang="en-US"/>
              <a:t>We also noticed some urls where each valid query string combination was included, so one page was listed several times slightly differently.</a:t>
            </a:r>
            <a:endParaRPr/>
          </a:p>
          <a:p>
            <a:pPr indent="-317500" lvl="2" marL="1371600" marR="0" rtl="0" algn="l">
              <a:spcBef>
                <a:spcPts val="0"/>
              </a:spcBef>
              <a:spcAft>
                <a:spcPts val="0"/>
              </a:spcAft>
              <a:buSzPts val="1400"/>
              <a:buChar char="■"/>
            </a:pPr>
            <a:r>
              <a:rPr lang="en-US"/>
              <a:t>This meant that each isse was listed twice, and that the total pages count was also elevated.</a:t>
            </a:r>
            <a:r>
              <a:rPr lang="en-US"/>
              <a:t> </a:t>
            </a:r>
            <a:endParaRPr/>
          </a:p>
          <a:p>
            <a:pPr indent="-317500" lvl="2" marL="1371600" marR="0" rtl="0" algn="l">
              <a:spcBef>
                <a:spcPts val="0"/>
              </a:spcBef>
              <a:spcAft>
                <a:spcPts val="0"/>
              </a:spcAft>
              <a:buSzPts val="1400"/>
              <a:buChar char="■"/>
            </a:pPr>
            <a:r>
              <a:rPr lang="en-US"/>
              <a:t>We were able to work with SiteImprove support to remove the listings starting with www from our reports, and to strip out the query and everything after it.</a:t>
            </a:r>
            <a:endParaRPr/>
          </a:p>
          <a:p>
            <a:pPr indent="-317500" lvl="2" marL="1371600" marR="0" rtl="0" algn="l">
              <a:spcBef>
                <a:spcPts val="0"/>
              </a:spcBef>
              <a:spcAft>
                <a:spcPts val="0"/>
              </a:spcAft>
              <a:buSzPts val="1400"/>
              <a:buChar char="■"/>
            </a:pPr>
            <a:r>
              <a:rPr lang="en-US"/>
              <a:t>After the changes, the site report went from listing 18,000 “pages” to 3,000.</a:t>
            </a:r>
            <a:endParaRPr/>
          </a:p>
          <a:p>
            <a:pPr indent="-317500" lvl="2" marL="1371600" marR="0" rtl="0" algn="l">
              <a:spcBef>
                <a:spcPts val="0"/>
              </a:spcBef>
              <a:spcAft>
                <a:spcPts val="0"/>
              </a:spcAft>
              <a:buSzPts val="1400"/>
              <a:buChar char="■"/>
            </a:pPr>
            <a:r>
              <a:rPr lang="en-US"/>
              <a:t>Originally there were more than 1,000 pages with broken links before, and that dropped to 250.</a:t>
            </a:r>
            <a:endParaRPr/>
          </a:p>
          <a:p>
            <a:pPr indent="-317500" lvl="2" marL="1371600" marR="0" rtl="0" algn="l">
              <a:spcBef>
                <a:spcPts val="0"/>
              </a:spcBef>
              <a:spcAft>
                <a:spcPts val="0"/>
              </a:spcAft>
              <a:buSzPts val="1400"/>
              <a:buChar char="■"/>
            </a:pPr>
            <a:r>
              <a:rPr lang="en-US"/>
              <a:t>Their support was very responsive -- fast and attentive. This is a partnership between UC and SiteImprove as a vendor. Keep the lines of communication open and make sure they are invested.</a:t>
            </a:r>
            <a:endParaRPr/>
          </a:p>
          <a:p>
            <a:pPr indent="0" lvl="0" marL="171450" marR="0" rtl="0" algn="l">
              <a:spcBef>
                <a:spcPts val="0"/>
              </a:spcBef>
              <a:spcAft>
                <a:spcPts val="0"/>
              </a:spcAft>
              <a:buNone/>
            </a:pPr>
            <a:r>
              <a:t/>
            </a:r>
            <a:endParaRPr/>
          </a:p>
          <a:p>
            <a:pPr indent="-304800" lvl="0" marL="45720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Enhanced features of SiteImprove</a:t>
            </a:r>
            <a:endParaRPr b="0" i="0" sz="1200" u="none" cap="none" strike="noStrike">
              <a:solidFill>
                <a:schemeClr val="dk1"/>
              </a:solidFill>
              <a:latin typeface="Calibri"/>
              <a:ea typeface="Calibri"/>
              <a:cs typeface="Calibri"/>
              <a:sym typeface="Calibri"/>
            </a:endParaRPr>
          </a:p>
          <a:p>
            <a:pPr indent="-317500" lvl="1" marL="914400" marR="0" rtl="0" algn="l">
              <a:spcBef>
                <a:spcPts val="0"/>
              </a:spcBef>
              <a:spcAft>
                <a:spcPts val="0"/>
              </a:spcAft>
              <a:buSzPts val="1400"/>
              <a:buChar char="○"/>
            </a:pPr>
            <a:r>
              <a:rPr lang="en-US"/>
              <a:t>Hit counts</a:t>
            </a:r>
            <a:endParaRPr/>
          </a:p>
          <a:p>
            <a:pPr indent="-88900" lvl="2" marL="914400" marR="0" rtl="0" algn="l">
              <a:spcBef>
                <a:spcPts val="0"/>
              </a:spcBef>
              <a:spcAft>
                <a:spcPts val="0"/>
              </a:spcAft>
              <a:buSzPts val="1400"/>
              <a:buChar char="■"/>
            </a:pPr>
            <a:r>
              <a:rPr lang="en-US"/>
              <a:t>First, identify your Campus Siteimprove Administrator, Web Standards Program Manager (UCSF), Electronic Accessibility Committee (EAC) representative, or someone in a similar role. That person will add your web sites to be scanned by Siteimprove. I'll call them your Point of Contact for short. That person will need a list of your sites, and the users who will need to access reports. Siteimprove users can be outside of UC -- contractors or partners in other agencies, for example-- as well as faculty, students and staff.</a:t>
            </a:r>
            <a:endParaRPr/>
          </a:p>
          <a:p>
            <a:pPr indent="-88900" lvl="2" marL="914400" marR="0" rtl="0" algn="l">
              <a:spcBef>
                <a:spcPts val="0"/>
              </a:spcBef>
              <a:spcAft>
                <a:spcPts val="0"/>
              </a:spcAft>
              <a:buSzPts val="1400"/>
              <a:buChar char="■"/>
            </a:pPr>
            <a:r>
              <a:rPr lang="en-US"/>
              <a:t>Users need to log in once, and then your Point of Contact can configure their accounts so they access the reports for the sites they work on. Your PoC can’t associate users to sites that have not finished their initial crawl.</a:t>
            </a:r>
            <a:endParaRPr/>
          </a:p>
          <a:p>
            <a:pPr indent="-88900" lvl="2" marL="914400" marR="0" rtl="0" algn="l">
              <a:spcBef>
                <a:spcPts val="0"/>
              </a:spcBef>
              <a:spcAft>
                <a:spcPts val="0"/>
              </a:spcAft>
              <a:buSzPts val="1400"/>
              <a:buChar char="■"/>
            </a:pPr>
            <a:r>
              <a:rPr lang="en-US"/>
              <a:t>Siteimprove will automatically scan your sites weekly. You can run manual scans at other times if necessary. If you don’t see a manual recrawl option on our dashboard where the documentation suggests it would be, it's likely because your role doesn't have access to it. In that case open a ticket with Siteimprove support to get their help.</a:t>
            </a:r>
            <a:endParaRPr/>
          </a:p>
          <a:p>
            <a:pPr indent="-88900" lvl="2" marL="914400" marR="0" rtl="0" algn="l">
              <a:spcBef>
                <a:spcPts val="0"/>
              </a:spcBef>
              <a:spcAft>
                <a:spcPts val="0"/>
              </a:spcAft>
              <a:buSzPts val="1400"/>
              <a:buChar char="■"/>
            </a:pPr>
            <a:r>
              <a:rPr lang="en-US"/>
              <a:t>Once you're set up, create a plan for managing the fixes that are indicated in your reports. You'll want to prioritize the fixes based on a variety of factors. Siteimprove makes it easy for you to use the number of pageviews as a factor in prioritizing, and to do that you add a snippet of JavaScript just before the end of your HTML output.</a:t>
            </a:r>
            <a:endParaRPr/>
          </a:p>
          <a:p>
            <a:pPr indent="-88900" lvl="2" marL="914400" marR="0" rtl="0" algn="l">
              <a:spcBef>
                <a:spcPts val="0"/>
              </a:spcBef>
              <a:spcAft>
                <a:spcPts val="0"/>
              </a:spcAft>
              <a:buSzPts val="1400"/>
              <a:buChar char="■"/>
            </a:pPr>
            <a:r>
              <a:rPr lang="en-US"/>
              <a:t>Pro Tip: You use the same snippet for all your sites. There isn't a unique snippet for each site.</a:t>
            </a:r>
            <a:endParaRPr/>
          </a:p>
          <a:p>
            <a:pPr indent="-88900" lvl="2" marL="914400" marR="0" rtl="0" algn="l">
              <a:spcBef>
                <a:spcPts val="0"/>
              </a:spcBef>
              <a:spcAft>
                <a:spcPts val="0"/>
              </a:spcAft>
              <a:buSzPts val="1400"/>
              <a:buChar char="■"/>
            </a:pPr>
            <a:r>
              <a:rPr lang="en-US"/>
              <a:t>If you have a website that is managed by your IT group, they might have done this for you. If you're not sure if it's done, view source and search for the word siteimprove. If you see it near the bottom of the HTML, you're all set.</a:t>
            </a:r>
            <a:endParaRPr/>
          </a:p>
          <a:p>
            <a:pPr indent="-88900" lvl="2" marL="914400" marR="0" rtl="0" algn="l">
              <a:spcBef>
                <a:spcPts val="0"/>
              </a:spcBef>
              <a:spcAft>
                <a:spcPts val="0"/>
              </a:spcAft>
              <a:buSzPts val="1400"/>
              <a:buChar char="■"/>
            </a:pPr>
            <a:r>
              <a:rPr lang="en-US"/>
              <a:t>When the priority script is added you'll see numerical values instead of question marks in the Page Views column under any single Accessibility Issue in your reports. </a:t>
            </a:r>
            <a:endParaRPr/>
          </a:p>
          <a:p>
            <a:pPr indent="-88900" lvl="1" marL="457200" marR="0" rtl="0" algn="l">
              <a:spcBef>
                <a:spcPts val="0"/>
              </a:spcBef>
              <a:spcAft>
                <a:spcPts val="0"/>
              </a:spcAft>
              <a:buSzPts val="1400"/>
              <a:buChar char="○"/>
            </a:pPr>
            <a:r>
              <a:rPr lang="en-US"/>
              <a:t>Deep Linking</a:t>
            </a:r>
            <a:endParaRPr/>
          </a:p>
          <a:p>
            <a:pPr indent="-88900" lvl="2" marL="914400" marR="0" rtl="0" algn="l">
              <a:spcBef>
                <a:spcPts val="0"/>
              </a:spcBef>
              <a:spcAft>
                <a:spcPts val="0"/>
              </a:spcAft>
              <a:buSzPts val="1400"/>
              <a:buChar char="■"/>
            </a:pPr>
            <a:r>
              <a:rPr lang="en-US"/>
              <a:t>It is possible, with some content management systems, for the report to link directly to the edit screen for the page where an issue was found. It's done through a process they call deep linking. It works with WordPress and Drupal, but probably not older or proprietary CMS’s. You need to add a meta tag to each page with the unique ID for the page, usually a node or taxonomy ID if you're using Drupal. It saves some clicks and some time, so it a little more convenient. You must be logged into the site in question and have proper privileges there in order for it to work. </a:t>
            </a:r>
            <a:br>
              <a:rPr lang="en-US"/>
            </a:br>
            <a:r>
              <a:rPr lang="en-US"/>
              <a:t>	</a:t>
            </a:r>
            <a:endParaRPr/>
          </a:p>
          <a:p>
            <a:pPr indent="-171450" lvl="0" marL="171450" marR="0" rtl="0" algn="l">
              <a:spcBef>
                <a:spcPts val="0"/>
              </a:spcBef>
              <a:spcAft>
                <a:spcPts val="0"/>
              </a:spcAft>
              <a:buClr>
                <a:schemeClr val="dk1"/>
              </a:buClr>
              <a:buSzPts val="1200"/>
              <a:buFont typeface="Arial"/>
              <a:buChar char="●"/>
            </a:pPr>
            <a:r>
              <a:rPr lang="en-US"/>
              <a:t>Development Team project plan: configure, test, confirm data accuracy, create user documentation</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SiteImprove Analytics Module [not included in UC contract]: comparing data to GA or other analytics data</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Development Team project plan: configure, test, confirm data accuracy, create user documentation</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3" name="Google Shape;19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Accessibility as a commonly recognized term: include in trainings, user guides, design and content processes</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lang="en-US"/>
              <a:t>Build t</a:t>
            </a:r>
            <a:r>
              <a:rPr lang="en-US"/>
              <a:t>im</a:t>
            </a:r>
            <a:r>
              <a:rPr lang="en-US"/>
              <a:t>e into your planning</a:t>
            </a:r>
            <a:endParaRPr/>
          </a:p>
          <a:p>
            <a:pPr indent="-171450" lvl="1" marL="628650" marR="0" rtl="0" algn="l">
              <a:lnSpc>
                <a:spcPct val="100000"/>
              </a:lnSpc>
              <a:spcBef>
                <a:spcPts val="0"/>
              </a:spcBef>
              <a:spcAft>
                <a:spcPts val="0"/>
              </a:spcAft>
              <a:buClr>
                <a:schemeClr val="dk1"/>
              </a:buClr>
              <a:buSzPts val="1200"/>
              <a:buFont typeface="Arial"/>
              <a:buChar char="•"/>
            </a:pPr>
            <a:r>
              <a:rPr lang="en-US"/>
              <a:t>Create or solicit organizational support</a:t>
            </a:r>
            <a:endParaRPr/>
          </a:p>
          <a:p>
            <a:pPr indent="-171450" lvl="1" marL="628650" marR="0" rtl="0" algn="l">
              <a:lnSpc>
                <a:spcPct val="100000"/>
              </a:lnSpc>
              <a:spcBef>
                <a:spcPts val="0"/>
              </a:spcBef>
              <a:spcAft>
                <a:spcPts val="0"/>
              </a:spcAft>
              <a:buClr>
                <a:schemeClr val="dk1"/>
              </a:buClr>
              <a:buSzPts val="1200"/>
              <a:buFont typeface="Arial"/>
              <a:buChar char="•"/>
            </a:pPr>
            <a:r>
              <a:rPr lang="en-US"/>
              <a:t>Remind yourself that it's the law</a:t>
            </a:r>
            <a:endParaRPr/>
          </a:p>
          <a:p>
            <a:pPr indent="-171450" lvl="1" marL="628650" marR="0" rtl="0" algn="l">
              <a:lnSpc>
                <a:spcPct val="100000"/>
              </a:lnSpc>
              <a:spcBef>
                <a:spcPts val="0"/>
              </a:spcBef>
              <a:spcAft>
                <a:spcPts val="0"/>
              </a:spcAft>
              <a:buClr>
                <a:schemeClr val="dk1"/>
              </a:buClr>
              <a:buSzPts val="1200"/>
              <a:buFont typeface="Arial"/>
              <a:buChar char="•"/>
            </a:pPr>
            <a:r>
              <a:rPr lang="en-US"/>
              <a:t>Consider the ways being more accessible is good for the University, your group, and all users</a:t>
            </a:r>
            <a:endParaRPr/>
          </a:p>
          <a:p>
            <a:pPr indent="-171450" lvl="1" marL="628650" marR="0" rtl="0" algn="l">
              <a:lnSpc>
                <a:spcPct val="100000"/>
              </a:lnSpc>
              <a:spcBef>
                <a:spcPts val="0"/>
              </a:spcBef>
              <a:spcAft>
                <a:spcPts val="0"/>
              </a:spcAft>
              <a:buClr>
                <a:schemeClr val="dk1"/>
              </a:buClr>
              <a:buSzPts val="1200"/>
              <a:buFont typeface="Arial"/>
              <a:buChar char="•"/>
            </a:pPr>
            <a:r>
              <a:rPr lang="en-US"/>
              <a:t>Recall the people on the other side of the screen</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SI Browser Extension</a:t>
            </a:r>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Firefox: </a:t>
            </a:r>
            <a:r>
              <a:rPr b="0" i="0" lang="en-US" sz="1200" u="sng" cap="none" strike="noStrike">
                <a:solidFill>
                  <a:schemeClr val="hlink"/>
                </a:solidFill>
                <a:latin typeface="Calibri"/>
                <a:ea typeface="Calibri"/>
                <a:cs typeface="Calibri"/>
                <a:sym typeface="Calibri"/>
                <a:hlinkClick r:id="rId2"/>
              </a:rPr>
              <a:t>https://addons.mozilla.org/en-US/firefox/addon/digital-certainty-index/</a:t>
            </a:r>
            <a:endParaRPr b="0" i="0" sz="1200" u="none" cap="none" strike="noStrike">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Chrome: </a:t>
            </a:r>
            <a:r>
              <a:rPr b="0" i="0" lang="en-US" sz="1200" u="sng" cap="none" strike="noStrike">
                <a:solidFill>
                  <a:schemeClr val="hlink"/>
                </a:solidFill>
                <a:latin typeface="Calibri"/>
                <a:ea typeface="Calibri"/>
                <a:cs typeface="Calibri"/>
                <a:sym typeface="Calibri"/>
                <a:hlinkClick r:id="rId3"/>
              </a:rPr>
              <a:t>https://chrome.google.com/webstore/detail/siteimprove-accessibility/efcfolpjihicnikpmhnmphjhhpiclljc</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2" name="Google Shape;20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5" name="Shape 15"/>
        <p:cNvGrpSpPr/>
        <p:nvPr/>
      </p:nvGrpSpPr>
      <p:grpSpPr>
        <a:xfrm>
          <a:off x="0" y="0"/>
          <a:ext cx="0" cy="0"/>
          <a:chOff x="0" y="0"/>
          <a:chExt cx="0" cy="0"/>
        </a:xfrm>
      </p:grpSpPr>
      <p:sp>
        <p:nvSpPr>
          <p:cNvPr id="16" name="Google Shape;16;p2"/>
          <p:cNvSpPr/>
          <p:nvPr>
            <p:ph idx="2" type="pic"/>
          </p:nvPr>
        </p:nvSpPr>
        <p:spPr>
          <a:xfrm>
            <a:off x="3033191" y="0"/>
            <a:ext cx="9155634" cy="6858000"/>
          </a:xfrm>
          <a:prstGeom prst="rect">
            <a:avLst/>
          </a:prstGeom>
          <a:solidFill>
            <a:srgbClr val="A5A5A5"/>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chemeClr val="dk2"/>
              </a:buClr>
              <a:buSzPts val="1400"/>
              <a:buFont typeface="Arial"/>
              <a:buNone/>
              <a:defRPr b="0" i="0" sz="1400" u="none" cap="none" strike="noStrike">
                <a:solidFill>
                  <a:schemeClr val="dk2"/>
                </a:solidFill>
                <a:latin typeface="Merriweather Sans"/>
                <a:ea typeface="Merriweather Sans"/>
                <a:cs typeface="Merriweather Sans"/>
                <a:sym typeface="Merriweather San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7" name="Google Shape;17;p2"/>
          <p:cNvSpPr/>
          <p:nvPr/>
        </p:nvSpPr>
        <p:spPr>
          <a:xfrm>
            <a:off x="-10852" y="3369468"/>
            <a:ext cx="3722400" cy="144000"/>
          </a:xfrm>
          <a:custGeom>
            <a:rect b="b" l="l" r="r" t="t"/>
            <a:pathLst>
              <a:path extrusionOk="0" h="114300" w="2800350">
                <a:moveTo>
                  <a:pt x="7144" y="7144"/>
                </a:moveTo>
                <a:lnTo>
                  <a:pt x="7144" y="115729"/>
                </a:lnTo>
                <a:lnTo>
                  <a:pt x="2726531" y="115729"/>
                </a:lnTo>
                <a:lnTo>
                  <a:pt x="2797969" y="7144"/>
                </a:lnTo>
                <a:close/>
              </a:path>
            </a:pathLst>
          </a:custGeom>
          <a:solidFill>
            <a:schemeClr val="l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Merriweather Sans"/>
                <a:ea typeface="Merriweather Sans"/>
                <a:cs typeface="Merriweather Sans"/>
                <a:sym typeface="Merriweather Sans"/>
              </a:rPr>
              <a:t> </a:t>
            </a:r>
            <a:endParaRPr sz="1800">
              <a:solidFill>
                <a:schemeClr val="dk1"/>
              </a:solidFill>
              <a:latin typeface="Merriweather Sans"/>
              <a:ea typeface="Merriweather Sans"/>
              <a:cs typeface="Merriweather Sans"/>
              <a:sym typeface="Merriweather Sans"/>
            </a:endParaRPr>
          </a:p>
        </p:txBody>
      </p:sp>
      <p:sp>
        <p:nvSpPr>
          <p:cNvPr id="18" name="Google Shape;18;p2"/>
          <p:cNvSpPr txBox="1"/>
          <p:nvPr>
            <p:ph type="title"/>
          </p:nvPr>
        </p:nvSpPr>
        <p:spPr>
          <a:xfrm>
            <a:off x="770021" y="1096344"/>
            <a:ext cx="10510754" cy="2281355"/>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7000"/>
              <a:buFont typeface="Verdana"/>
              <a:buNone/>
              <a:defRPr b="1" i="0" sz="7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
          <p:cNvSpPr txBox="1"/>
          <p:nvPr>
            <p:ph idx="1" type="body"/>
          </p:nvPr>
        </p:nvSpPr>
        <p:spPr>
          <a:xfrm>
            <a:off x="770021" y="3773554"/>
            <a:ext cx="10090287" cy="110189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2"/>
              </a:buClr>
              <a:buSzPts val="3500"/>
              <a:buFont typeface="Arial"/>
              <a:buNone/>
              <a:defRPr b="0" i="0" sz="3500" u="none" cap="none" strike="noStrike">
                <a:solidFill>
                  <a:schemeClr val="dk2"/>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20" name="Google Shape;20;p2"/>
          <p:cNvSpPr txBox="1"/>
          <p:nvPr>
            <p:ph idx="3" type="body"/>
          </p:nvPr>
        </p:nvSpPr>
        <p:spPr>
          <a:xfrm>
            <a:off x="770021" y="5451784"/>
            <a:ext cx="4367531" cy="32441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2"/>
              </a:buClr>
              <a:buSzPts val="2200"/>
              <a:buFont typeface="Arial"/>
              <a:buNone/>
              <a:defRPr b="1" i="0" sz="2200" u="none" cap="none" strike="noStrike">
                <a:solidFill>
                  <a:schemeClr val="lt2"/>
                </a:solidFill>
                <a:latin typeface="Merriweather Sans"/>
                <a:ea typeface="Merriweather Sans"/>
                <a:cs typeface="Merriweather Sans"/>
                <a:sym typeface="Merriweather Sans"/>
              </a:defRPr>
            </a:lvl1pPr>
            <a:lvl2pPr indent="-228600" lvl="1" marL="9144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2pPr>
            <a:lvl3pPr indent="-228600" lvl="2" marL="13716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3pPr>
            <a:lvl4pPr indent="-228600" lvl="3" marL="18288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4pPr>
            <a:lvl5pPr indent="-228600" lvl="4" marL="22860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21" name="Google Shape;21;p2"/>
          <p:cNvSpPr txBox="1"/>
          <p:nvPr>
            <p:ph idx="4" type="body"/>
          </p:nvPr>
        </p:nvSpPr>
        <p:spPr>
          <a:xfrm>
            <a:off x="770021" y="5105536"/>
            <a:ext cx="4367531" cy="32441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2"/>
              </a:buClr>
              <a:buSzPts val="2200"/>
              <a:buFont typeface="Arial"/>
              <a:buNone/>
              <a:defRPr b="0" i="0" sz="2200" u="none" cap="none" strike="noStrike">
                <a:solidFill>
                  <a:schemeClr val="lt2"/>
                </a:solidFill>
                <a:latin typeface="Merriweather Sans"/>
                <a:ea typeface="Merriweather Sans"/>
                <a:cs typeface="Merriweather Sans"/>
                <a:sym typeface="Merriweather Sans"/>
              </a:defRPr>
            </a:lvl1pPr>
            <a:lvl2pPr indent="-228600" lvl="1" marL="9144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2pPr>
            <a:lvl3pPr indent="-228600" lvl="2" marL="13716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3pPr>
            <a:lvl4pPr indent="-228600" lvl="3" marL="18288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4pPr>
            <a:lvl5pPr indent="-228600" lvl="4" marL="22860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edia Layout 1">
  <p:cSld name="Media Layout_1">
    <p:bg>
      <p:bgPr>
        <a:solidFill>
          <a:srgbClr val="CCCCCC"/>
        </a:solidFill>
      </p:bgPr>
    </p:bg>
    <p:spTree>
      <p:nvGrpSpPr>
        <p:cNvPr id="89" name="Shape 8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Layout">
  <p:cSld name="Thanks Layout">
    <p:bg>
      <p:bgPr>
        <a:solidFill>
          <a:schemeClr val="accent6"/>
        </a:solidFill>
      </p:bgPr>
    </p:bg>
    <p:spTree>
      <p:nvGrpSpPr>
        <p:cNvPr id="90" name="Shape 90"/>
        <p:cNvGrpSpPr/>
        <p:nvPr/>
      </p:nvGrpSpPr>
      <p:grpSpPr>
        <a:xfrm>
          <a:off x="0" y="0"/>
          <a:ext cx="0" cy="0"/>
          <a:chOff x="0" y="0"/>
          <a:chExt cx="0" cy="0"/>
        </a:xfrm>
      </p:grpSpPr>
      <p:sp>
        <p:nvSpPr>
          <p:cNvPr id="91" name="Google Shape;91;p12"/>
          <p:cNvSpPr/>
          <p:nvPr>
            <p:ph idx="2" type="pic"/>
          </p:nvPr>
        </p:nvSpPr>
        <p:spPr>
          <a:xfrm>
            <a:off x="2" y="0"/>
            <a:ext cx="9155429" cy="6858000"/>
          </a:xfrm>
          <a:prstGeom prst="rect">
            <a:avLst/>
          </a:prstGeom>
          <a:solidFill>
            <a:srgbClr val="A5A5A5"/>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chemeClr val="dk2"/>
              </a:buClr>
              <a:buSzPts val="1400"/>
              <a:buFont typeface="Arial"/>
              <a:buNone/>
              <a:defRPr b="0" i="0" sz="1400" u="none" cap="none" strike="noStrike">
                <a:solidFill>
                  <a:schemeClr val="dk2"/>
                </a:solidFill>
                <a:latin typeface="Merriweather Sans"/>
                <a:ea typeface="Merriweather Sans"/>
                <a:cs typeface="Merriweather Sans"/>
                <a:sym typeface="Merriweather San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92" name="Google Shape;92;p12"/>
          <p:cNvSpPr/>
          <p:nvPr/>
        </p:nvSpPr>
        <p:spPr>
          <a:xfrm flipH="1">
            <a:off x="9004387" y="3285679"/>
            <a:ext cx="3191256" cy="146304"/>
          </a:xfrm>
          <a:custGeom>
            <a:rect b="b" l="l" r="r" t="t"/>
            <a:pathLst>
              <a:path extrusionOk="0" h="114300" w="2800350">
                <a:moveTo>
                  <a:pt x="7144" y="7144"/>
                </a:moveTo>
                <a:lnTo>
                  <a:pt x="7144" y="115729"/>
                </a:lnTo>
                <a:lnTo>
                  <a:pt x="2726531" y="115729"/>
                </a:lnTo>
                <a:lnTo>
                  <a:pt x="2797969" y="7144"/>
                </a:lnTo>
                <a:close/>
              </a:path>
            </a:pathLst>
          </a:custGeom>
          <a:solidFill>
            <a:schemeClr val="l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Merriweather Sans"/>
                <a:ea typeface="Merriweather Sans"/>
                <a:cs typeface="Merriweather Sans"/>
                <a:sym typeface="Merriweather Sans"/>
              </a:rPr>
              <a:t> </a:t>
            </a:r>
            <a:endParaRPr sz="1800">
              <a:solidFill>
                <a:schemeClr val="dk1"/>
              </a:solidFill>
              <a:latin typeface="Merriweather Sans"/>
              <a:ea typeface="Merriweather Sans"/>
              <a:cs typeface="Merriweather Sans"/>
              <a:sym typeface="Merriweather Sans"/>
            </a:endParaRPr>
          </a:p>
        </p:txBody>
      </p:sp>
      <p:sp>
        <p:nvSpPr>
          <p:cNvPr id="93" name="Google Shape;93;p12"/>
          <p:cNvSpPr txBox="1"/>
          <p:nvPr>
            <p:ph type="title"/>
          </p:nvPr>
        </p:nvSpPr>
        <p:spPr>
          <a:xfrm>
            <a:off x="7192372" y="973512"/>
            <a:ext cx="4183939" cy="2281355"/>
          </a:xfrm>
          <a:prstGeom prst="rect">
            <a:avLst/>
          </a:prstGeom>
          <a:noFill/>
          <a:ln>
            <a:noFill/>
          </a:ln>
        </p:spPr>
        <p:txBody>
          <a:bodyPr anchorCtr="0" anchor="ctr" bIns="45700" lIns="91425" spcFirstLastPara="1" rIns="91425" wrap="square" tIns="45700"/>
          <a:lstStyle>
            <a:lvl1pPr lvl="0" marR="0" rtl="0" algn="r">
              <a:lnSpc>
                <a:spcPct val="90000"/>
              </a:lnSpc>
              <a:spcBef>
                <a:spcPts val="0"/>
              </a:spcBef>
              <a:spcAft>
                <a:spcPts val="0"/>
              </a:spcAft>
              <a:buClr>
                <a:schemeClr val="lt1"/>
              </a:buClr>
              <a:buSzPts val="7000"/>
              <a:buFont typeface="Verdana"/>
              <a:buNone/>
              <a:defRPr b="1" i="0" sz="7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12"/>
          <p:cNvSpPr txBox="1"/>
          <p:nvPr>
            <p:ph idx="1" type="body"/>
          </p:nvPr>
        </p:nvSpPr>
        <p:spPr>
          <a:xfrm>
            <a:off x="8240540" y="3675708"/>
            <a:ext cx="3135771" cy="1101897"/>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chemeClr val="dk2"/>
              </a:buClr>
              <a:buSzPts val="3500"/>
              <a:buFont typeface="Arial"/>
              <a:buNone/>
              <a:defRPr b="0" i="0" sz="3500" u="none" cap="none" strike="noStrike">
                <a:solidFill>
                  <a:schemeClr val="dk2"/>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95" name="Google Shape;95;p12"/>
          <p:cNvSpPr txBox="1"/>
          <p:nvPr>
            <p:ph idx="3" type="body"/>
          </p:nvPr>
        </p:nvSpPr>
        <p:spPr>
          <a:xfrm>
            <a:off x="7008780" y="5019264"/>
            <a:ext cx="4367531" cy="474519"/>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chemeClr val="lt1"/>
              </a:buClr>
              <a:buSzPts val="2200"/>
              <a:buFont typeface="Arial"/>
              <a:buNone/>
              <a:defRPr b="0" i="0" sz="2200" u="none" cap="none" strike="noStrike">
                <a:solidFill>
                  <a:schemeClr val="lt1"/>
                </a:solidFill>
                <a:latin typeface="Merriweather Sans"/>
                <a:ea typeface="Merriweather Sans"/>
                <a:cs typeface="Merriweather Sans"/>
                <a:sym typeface="Merriweather Sans"/>
              </a:defRPr>
            </a:lvl1pPr>
            <a:lvl2pPr indent="-228600" lvl="1" marL="9144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2pPr>
            <a:lvl3pPr indent="-228600" lvl="2" marL="13716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3pPr>
            <a:lvl4pPr indent="-228600" lvl="3" marL="18288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4pPr>
            <a:lvl5pPr indent="-228600" lvl="4" marL="22860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96" name="Google Shape;96;p12"/>
          <p:cNvSpPr txBox="1"/>
          <p:nvPr>
            <p:ph idx="4" type="body"/>
          </p:nvPr>
        </p:nvSpPr>
        <p:spPr>
          <a:xfrm>
            <a:off x="7008780" y="4805882"/>
            <a:ext cx="4367531" cy="288000"/>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chemeClr val="lt2"/>
              </a:buClr>
              <a:buSzPts val="1400"/>
              <a:buFont typeface="Arial"/>
              <a:buNone/>
              <a:defRPr b="0" i="0" sz="1400" u="none" cap="none" strike="noStrike">
                <a:solidFill>
                  <a:schemeClr val="lt2"/>
                </a:solidFill>
                <a:latin typeface="Merriweather Sans"/>
                <a:ea typeface="Merriweather Sans"/>
                <a:cs typeface="Merriweather Sans"/>
                <a:sym typeface="Merriweather Sans"/>
              </a:defRPr>
            </a:lvl1pPr>
            <a:lvl2pPr indent="-228600" lvl="1" marL="9144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2pPr>
            <a:lvl3pPr indent="-228600" lvl="2" marL="13716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3pPr>
            <a:lvl4pPr indent="-228600" lvl="3" marL="18288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4pPr>
            <a:lvl5pPr indent="-228600" lvl="4" marL="22860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97" name="Google Shape;97;p12"/>
          <p:cNvSpPr txBox="1"/>
          <p:nvPr>
            <p:ph idx="5" type="body"/>
          </p:nvPr>
        </p:nvSpPr>
        <p:spPr>
          <a:xfrm>
            <a:off x="5455755" y="5685822"/>
            <a:ext cx="5920556" cy="474519"/>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chemeClr val="lt1"/>
              </a:buClr>
              <a:buSzPts val="2200"/>
              <a:buFont typeface="Arial"/>
              <a:buNone/>
              <a:defRPr b="0" i="0" sz="2200" u="none" cap="none" strike="noStrike">
                <a:solidFill>
                  <a:schemeClr val="lt1"/>
                </a:solidFill>
                <a:latin typeface="Merriweather Sans"/>
                <a:ea typeface="Merriweather Sans"/>
                <a:cs typeface="Merriweather Sans"/>
                <a:sym typeface="Merriweather Sans"/>
              </a:defRPr>
            </a:lvl1pPr>
            <a:lvl2pPr indent="-228600" lvl="1" marL="9144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2pPr>
            <a:lvl3pPr indent="-228600" lvl="2" marL="13716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3pPr>
            <a:lvl4pPr indent="-228600" lvl="3" marL="18288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4pPr>
            <a:lvl5pPr indent="-228600" lvl="4" marL="22860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98" name="Google Shape;98;p12"/>
          <p:cNvSpPr txBox="1"/>
          <p:nvPr>
            <p:ph idx="6" type="body"/>
          </p:nvPr>
        </p:nvSpPr>
        <p:spPr>
          <a:xfrm>
            <a:off x="7008780" y="5466001"/>
            <a:ext cx="4367531" cy="288000"/>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chemeClr val="lt2"/>
              </a:buClr>
              <a:buSzPts val="1400"/>
              <a:buFont typeface="Arial"/>
              <a:buNone/>
              <a:defRPr b="0" i="0" sz="1400" u="none" cap="none" strike="noStrike">
                <a:solidFill>
                  <a:schemeClr val="lt2"/>
                </a:solidFill>
                <a:latin typeface="Merriweather Sans"/>
                <a:ea typeface="Merriweather Sans"/>
                <a:cs typeface="Merriweather Sans"/>
                <a:sym typeface="Merriweather Sans"/>
              </a:defRPr>
            </a:lvl1pPr>
            <a:lvl2pPr indent="-228600" lvl="1" marL="9144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2pPr>
            <a:lvl3pPr indent="-228600" lvl="2" marL="13716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3pPr>
            <a:lvl4pPr indent="-228600" lvl="3" marL="18288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4pPr>
            <a:lvl5pPr indent="-228600" lvl="4" marL="2286000" marR="0" rtl="0" algn="l">
              <a:lnSpc>
                <a:spcPct val="90000"/>
              </a:lnSpc>
              <a:spcBef>
                <a:spcPts val="500"/>
              </a:spcBef>
              <a:spcAft>
                <a:spcPts val="0"/>
              </a:spcAft>
              <a:buClr>
                <a:schemeClr val="dk2"/>
              </a:buClr>
              <a:buSzPts val="1800"/>
              <a:buFont typeface="Arial"/>
              <a:buNone/>
              <a:defRPr b="1" i="1"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nual">
  <p:cSld name="Manual">
    <p:bg>
      <p:bgPr>
        <a:solidFill>
          <a:schemeClr val="accent6"/>
        </a:solidFill>
      </p:bgPr>
    </p:bg>
    <p:spTree>
      <p:nvGrpSpPr>
        <p:cNvPr id="99" name="Shape 99"/>
        <p:cNvGrpSpPr/>
        <p:nvPr/>
      </p:nvGrpSpPr>
      <p:grpSpPr>
        <a:xfrm>
          <a:off x="0" y="0"/>
          <a:ext cx="0" cy="0"/>
          <a:chOff x="0" y="0"/>
          <a:chExt cx="0" cy="0"/>
        </a:xfrm>
      </p:grpSpPr>
      <p:sp>
        <p:nvSpPr>
          <p:cNvPr id="100" name="Google Shape;100;p13"/>
          <p:cNvSpPr txBox="1"/>
          <p:nvPr>
            <p:ph idx="1" type="body"/>
          </p:nvPr>
        </p:nvSpPr>
        <p:spPr>
          <a:xfrm>
            <a:off x="855578" y="1974209"/>
            <a:ext cx="882686" cy="1092200"/>
          </a:xfrm>
          <a:prstGeom prst="rect">
            <a:avLst/>
          </a:prstGeom>
          <a:noFill/>
          <a:ln>
            <a:noFill/>
          </a:ln>
        </p:spPr>
        <p:txBody>
          <a:bodyPr anchorCtr="0" anchor="t" bIns="0" lIns="0" spcFirstLastPara="1" rIns="0" wrap="square" tIns="0"/>
          <a:lstStyle>
            <a:lvl1pPr indent="-228600" lvl="0" marL="457200" marR="0" rtl="0" algn="l">
              <a:lnSpc>
                <a:spcPct val="90000"/>
              </a:lnSpc>
              <a:spcBef>
                <a:spcPts val="1000"/>
              </a:spcBef>
              <a:spcAft>
                <a:spcPts val="0"/>
              </a:spcAft>
              <a:buClr>
                <a:schemeClr val="lt2"/>
              </a:buClr>
              <a:buSzPts val="6000"/>
              <a:buFont typeface="Arial"/>
              <a:buNone/>
              <a:defRPr b="1" i="0" sz="6000" u="none" cap="none" strike="noStrike">
                <a:solidFill>
                  <a:schemeClr val="lt2"/>
                </a:solidFill>
                <a:latin typeface="Verdana"/>
                <a:ea typeface="Verdana"/>
                <a:cs typeface="Verdana"/>
                <a:sym typeface="Verdana"/>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01" name="Google Shape;101;p13"/>
          <p:cNvSpPr txBox="1"/>
          <p:nvPr>
            <p:ph idx="2" type="body"/>
          </p:nvPr>
        </p:nvSpPr>
        <p:spPr>
          <a:xfrm>
            <a:off x="1442535" y="1998209"/>
            <a:ext cx="3103110" cy="1032355"/>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600"/>
              </a:spcBef>
              <a:spcAft>
                <a:spcPts val="0"/>
              </a:spcAft>
              <a:buClr>
                <a:schemeClr val="dk2"/>
              </a:buClr>
              <a:buSzPts val="2200"/>
              <a:buFont typeface="Arial"/>
              <a:buNone/>
              <a:defRPr b="0" i="0" sz="2200" u="none" cap="none" strike="noStrike">
                <a:solidFill>
                  <a:schemeClr val="dk2"/>
                </a:solidFill>
                <a:latin typeface="Verdana"/>
                <a:ea typeface="Verdana"/>
                <a:cs typeface="Verdana"/>
                <a:sym typeface="Verdana"/>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02" name="Google Shape;102;p13"/>
          <p:cNvSpPr txBox="1"/>
          <p:nvPr>
            <p:ph idx="3" type="body"/>
          </p:nvPr>
        </p:nvSpPr>
        <p:spPr>
          <a:xfrm>
            <a:off x="4820642" y="1974209"/>
            <a:ext cx="882686" cy="1092200"/>
          </a:xfrm>
          <a:prstGeom prst="rect">
            <a:avLst/>
          </a:prstGeom>
          <a:noFill/>
          <a:ln>
            <a:noFill/>
          </a:ln>
        </p:spPr>
        <p:txBody>
          <a:bodyPr anchorCtr="0" anchor="t" bIns="0" lIns="0" spcFirstLastPara="1" rIns="0" wrap="square" tIns="0"/>
          <a:lstStyle>
            <a:lvl1pPr indent="-228600" lvl="0" marL="457200" marR="0" rtl="0" algn="l">
              <a:lnSpc>
                <a:spcPct val="90000"/>
              </a:lnSpc>
              <a:spcBef>
                <a:spcPts val="1000"/>
              </a:spcBef>
              <a:spcAft>
                <a:spcPts val="0"/>
              </a:spcAft>
              <a:buClr>
                <a:schemeClr val="lt2"/>
              </a:buClr>
              <a:buSzPts val="6000"/>
              <a:buFont typeface="Arial"/>
              <a:buNone/>
              <a:defRPr b="1" i="0" sz="6000" u="none" cap="none" strike="noStrike">
                <a:solidFill>
                  <a:schemeClr val="lt2"/>
                </a:solidFill>
                <a:latin typeface="Verdana"/>
                <a:ea typeface="Verdana"/>
                <a:cs typeface="Verdana"/>
                <a:sym typeface="Verdana"/>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03" name="Google Shape;103;p13"/>
          <p:cNvSpPr txBox="1"/>
          <p:nvPr>
            <p:ph idx="4" type="body"/>
          </p:nvPr>
        </p:nvSpPr>
        <p:spPr>
          <a:xfrm>
            <a:off x="5477939" y="1998209"/>
            <a:ext cx="2243918" cy="1032355"/>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600"/>
              </a:spcBef>
              <a:spcAft>
                <a:spcPts val="0"/>
              </a:spcAft>
              <a:buClr>
                <a:schemeClr val="dk2"/>
              </a:buClr>
              <a:buSzPts val="2200"/>
              <a:buFont typeface="Arial"/>
              <a:buNone/>
              <a:defRPr b="0" i="0" sz="2200" u="none" cap="none" strike="noStrike">
                <a:solidFill>
                  <a:schemeClr val="dk2"/>
                </a:solidFill>
                <a:latin typeface="Verdana"/>
                <a:ea typeface="Verdana"/>
                <a:cs typeface="Verdana"/>
                <a:sym typeface="Verdana"/>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04" name="Google Shape;104;p13"/>
          <p:cNvSpPr txBox="1"/>
          <p:nvPr>
            <p:ph idx="5" type="body"/>
          </p:nvPr>
        </p:nvSpPr>
        <p:spPr>
          <a:xfrm>
            <a:off x="7906755" y="1991988"/>
            <a:ext cx="882686" cy="1092200"/>
          </a:xfrm>
          <a:prstGeom prst="rect">
            <a:avLst/>
          </a:prstGeom>
          <a:noFill/>
          <a:ln>
            <a:noFill/>
          </a:ln>
        </p:spPr>
        <p:txBody>
          <a:bodyPr anchorCtr="0" anchor="t" bIns="0" lIns="0" spcFirstLastPara="1" rIns="0" wrap="square" tIns="0"/>
          <a:lstStyle>
            <a:lvl1pPr indent="-228600" lvl="0" marL="457200" marR="0" rtl="0" algn="l">
              <a:lnSpc>
                <a:spcPct val="90000"/>
              </a:lnSpc>
              <a:spcBef>
                <a:spcPts val="1000"/>
              </a:spcBef>
              <a:spcAft>
                <a:spcPts val="0"/>
              </a:spcAft>
              <a:buClr>
                <a:schemeClr val="lt2"/>
              </a:buClr>
              <a:buSzPts val="6000"/>
              <a:buFont typeface="Arial"/>
              <a:buNone/>
              <a:defRPr b="1" i="0" sz="6000" u="none" cap="none" strike="noStrike">
                <a:solidFill>
                  <a:schemeClr val="lt2"/>
                </a:solidFill>
                <a:latin typeface="Verdana"/>
                <a:ea typeface="Verdana"/>
                <a:cs typeface="Verdana"/>
                <a:sym typeface="Verdana"/>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05" name="Google Shape;105;p13"/>
          <p:cNvSpPr txBox="1"/>
          <p:nvPr>
            <p:ph idx="6" type="body"/>
          </p:nvPr>
        </p:nvSpPr>
        <p:spPr>
          <a:xfrm>
            <a:off x="8564052" y="2015988"/>
            <a:ext cx="2959116" cy="1032355"/>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600"/>
              </a:spcBef>
              <a:spcAft>
                <a:spcPts val="0"/>
              </a:spcAft>
              <a:buClr>
                <a:schemeClr val="dk2"/>
              </a:buClr>
              <a:buSzPts val="2200"/>
              <a:buFont typeface="Arial"/>
              <a:buNone/>
              <a:defRPr b="0" i="0" sz="2200" u="none" cap="none" strike="noStrike">
                <a:solidFill>
                  <a:schemeClr val="dk2"/>
                </a:solidFill>
                <a:latin typeface="Verdana"/>
                <a:ea typeface="Verdana"/>
                <a:cs typeface="Verdana"/>
                <a:sym typeface="Verdana"/>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06" name="Google Shape;106;p13"/>
          <p:cNvSpPr txBox="1"/>
          <p:nvPr>
            <p:ph idx="7" type="body"/>
          </p:nvPr>
        </p:nvSpPr>
        <p:spPr>
          <a:xfrm>
            <a:off x="1020059" y="2927531"/>
            <a:ext cx="1698625" cy="8001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BFBFBF"/>
              </a:buClr>
              <a:buSzPts val="1400"/>
              <a:buFont typeface="Arial"/>
              <a:buNone/>
              <a:defRPr b="0" i="0" sz="1400" u="none" cap="none" strike="noStrike">
                <a:solidFill>
                  <a:srgbClr val="BFBFBF"/>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07" name="Google Shape;107;p13"/>
          <p:cNvSpPr txBox="1"/>
          <p:nvPr>
            <p:ph idx="8" type="body"/>
          </p:nvPr>
        </p:nvSpPr>
        <p:spPr>
          <a:xfrm>
            <a:off x="2718684" y="2927531"/>
            <a:ext cx="1698625" cy="8001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BFBFBF"/>
              </a:buClr>
              <a:buSzPts val="1400"/>
              <a:buFont typeface="Arial"/>
              <a:buNone/>
              <a:defRPr b="0" i="0" sz="1400" u="none" cap="none" strike="noStrike">
                <a:solidFill>
                  <a:srgbClr val="BFBFBF"/>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08" name="Google Shape;108;p13"/>
          <p:cNvSpPr txBox="1"/>
          <p:nvPr>
            <p:ph idx="9" type="body"/>
          </p:nvPr>
        </p:nvSpPr>
        <p:spPr>
          <a:xfrm>
            <a:off x="4794793" y="2927531"/>
            <a:ext cx="2599197" cy="8001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BFBFBF"/>
              </a:buClr>
              <a:buSzPts val="1400"/>
              <a:buFont typeface="Arial"/>
              <a:buNone/>
              <a:defRPr b="0" i="0" sz="1400" u="none" cap="none" strike="noStrike">
                <a:solidFill>
                  <a:srgbClr val="BFBFBF"/>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09" name="Google Shape;109;p13"/>
          <p:cNvSpPr txBox="1"/>
          <p:nvPr>
            <p:ph idx="13" type="body"/>
          </p:nvPr>
        </p:nvSpPr>
        <p:spPr>
          <a:xfrm>
            <a:off x="7876955" y="2925988"/>
            <a:ext cx="3726423" cy="8001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BFBFBF"/>
              </a:buClr>
              <a:buSzPts val="1400"/>
              <a:buFont typeface="Arial"/>
              <a:buNone/>
              <a:defRPr b="0" i="0" sz="1400" u="none" cap="none" strike="noStrike">
                <a:solidFill>
                  <a:srgbClr val="BFBFBF"/>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10" name="Google Shape;110;p13"/>
          <p:cNvSpPr txBox="1"/>
          <p:nvPr>
            <p:ph idx="14" type="body"/>
          </p:nvPr>
        </p:nvSpPr>
        <p:spPr>
          <a:xfrm>
            <a:off x="1284133" y="5751926"/>
            <a:ext cx="9623735" cy="470478"/>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chemeClr val="dk2"/>
              </a:buClr>
              <a:buSzPts val="1600"/>
              <a:buFont typeface="Arial"/>
              <a:buNone/>
              <a:defRPr b="0" i="0" sz="1600" u="none" cap="none" strike="noStrike">
                <a:solidFill>
                  <a:schemeClr val="dk2"/>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11" name="Google Shape;111;p13"/>
          <p:cNvSpPr txBox="1"/>
          <p:nvPr>
            <p:ph idx="15" type="body"/>
          </p:nvPr>
        </p:nvSpPr>
        <p:spPr>
          <a:xfrm>
            <a:off x="4794791" y="4893792"/>
            <a:ext cx="2599199" cy="615026"/>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12" name="Google Shape;112;p13"/>
          <p:cNvSpPr txBox="1"/>
          <p:nvPr>
            <p:ph idx="16" type="body"/>
          </p:nvPr>
        </p:nvSpPr>
        <p:spPr>
          <a:xfrm>
            <a:off x="7890713" y="4893792"/>
            <a:ext cx="3712665" cy="615026"/>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13" name="Google Shape;113;p13"/>
          <p:cNvSpPr/>
          <p:nvPr>
            <p:ph idx="17" type="pic"/>
          </p:nvPr>
        </p:nvSpPr>
        <p:spPr>
          <a:xfrm>
            <a:off x="1020058" y="3800404"/>
            <a:ext cx="3273552" cy="1618488"/>
          </a:xfrm>
          <a:prstGeom prst="rect">
            <a:avLst/>
          </a:prstGeom>
          <a:no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BFBFBF"/>
              </a:buClr>
              <a:buSzPts val="1400"/>
              <a:buFont typeface="Arial"/>
              <a:buNone/>
              <a:defRPr b="0" i="0" sz="1400" u="none" cap="none" strike="noStrike">
                <a:solidFill>
                  <a:srgbClr val="BFBFBF"/>
                </a:solidFill>
                <a:latin typeface="Merriweather Sans"/>
                <a:ea typeface="Merriweather Sans"/>
                <a:cs typeface="Merriweather Sans"/>
                <a:sym typeface="Merriweather San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14" name="Google Shape;114;p13"/>
          <p:cNvSpPr/>
          <p:nvPr>
            <p:ph idx="18" type="pic"/>
          </p:nvPr>
        </p:nvSpPr>
        <p:spPr>
          <a:xfrm>
            <a:off x="4794792" y="3864572"/>
            <a:ext cx="2599199" cy="896112"/>
          </a:xfrm>
          <a:prstGeom prst="rect">
            <a:avLst/>
          </a:prstGeom>
          <a:no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BFBFBF"/>
              </a:buClr>
              <a:buSzPts val="1400"/>
              <a:buFont typeface="Arial"/>
              <a:buNone/>
              <a:defRPr b="0" i="0" sz="1400" u="none" cap="none" strike="noStrike">
                <a:solidFill>
                  <a:srgbClr val="BFBFBF"/>
                </a:solidFill>
                <a:latin typeface="Merriweather Sans"/>
                <a:ea typeface="Merriweather Sans"/>
                <a:cs typeface="Merriweather Sans"/>
                <a:sym typeface="Merriweather San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15" name="Google Shape;115;p13"/>
          <p:cNvSpPr/>
          <p:nvPr>
            <p:ph idx="19" type="pic"/>
          </p:nvPr>
        </p:nvSpPr>
        <p:spPr>
          <a:xfrm>
            <a:off x="7876955" y="3864572"/>
            <a:ext cx="2599200" cy="896400"/>
          </a:xfrm>
          <a:prstGeom prst="rect">
            <a:avLst/>
          </a:prstGeom>
          <a:no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BFBFBF"/>
              </a:buClr>
              <a:buSzPts val="1400"/>
              <a:buFont typeface="Arial"/>
              <a:buNone/>
              <a:defRPr b="0" i="0" sz="1400" u="none" cap="none" strike="noStrike">
                <a:solidFill>
                  <a:srgbClr val="BFBFBF"/>
                </a:solidFill>
                <a:latin typeface="Merriweather Sans"/>
                <a:ea typeface="Merriweather Sans"/>
                <a:cs typeface="Merriweather Sans"/>
                <a:sym typeface="Merriweather San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16" name="Google Shape;116;p13"/>
          <p:cNvSpPr txBox="1"/>
          <p:nvPr>
            <p:ph type="title"/>
          </p:nvPr>
        </p:nvSpPr>
        <p:spPr>
          <a:xfrm>
            <a:off x="774032" y="741320"/>
            <a:ext cx="10506743" cy="782638"/>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000"/>
              <a:buFont typeface="Verdana"/>
              <a:buNone/>
              <a:defRPr b="1" i="0" sz="4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13"/>
          <p:cNvSpPr/>
          <p:nvPr/>
        </p:nvSpPr>
        <p:spPr>
          <a:xfrm>
            <a:off x="-11173" y="1610268"/>
            <a:ext cx="9252000" cy="73100"/>
          </a:xfrm>
          <a:custGeom>
            <a:rect b="b" l="l" r="r" t="t"/>
            <a:pathLst>
              <a:path extrusionOk="0" h="73099" w="5056083">
                <a:moveTo>
                  <a:pt x="9138" y="9137"/>
                </a:moveTo>
                <a:lnTo>
                  <a:pt x="9138" y="67617"/>
                </a:lnTo>
                <a:lnTo>
                  <a:pt x="5018925" y="67617"/>
                </a:lnTo>
                <a:lnTo>
                  <a:pt x="5057911" y="9137"/>
                </a:lnTo>
                <a:close/>
              </a:path>
            </a:pathLst>
          </a:custGeom>
          <a:solidFill>
            <a:schemeClr val="l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Layout">
  <p:cSld name="Blank Layout">
    <p:spTree>
      <p:nvGrpSpPr>
        <p:cNvPr id="118" name="Shape 118"/>
        <p:cNvGrpSpPr/>
        <p:nvPr/>
      </p:nvGrpSpPr>
      <p:grpSpPr>
        <a:xfrm>
          <a:off x="0" y="0"/>
          <a:ext cx="0" cy="0"/>
          <a:chOff x="0" y="0"/>
          <a:chExt cx="0" cy="0"/>
        </a:xfrm>
      </p:grpSpPr>
      <p:grpSp>
        <p:nvGrpSpPr>
          <p:cNvPr id="119" name="Google Shape;119;p14"/>
          <p:cNvGrpSpPr/>
          <p:nvPr/>
        </p:nvGrpSpPr>
        <p:grpSpPr>
          <a:xfrm>
            <a:off x="-12700" y="-12700"/>
            <a:ext cx="12217400" cy="6883400"/>
            <a:chOff x="-12700" y="-12700"/>
            <a:chExt cx="12217400" cy="6883400"/>
          </a:xfrm>
        </p:grpSpPr>
        <p:sp>
          <p:nvSpPr>
            <p:cNvPr id="120" name="Google Shape;120;p14"/>
            <p:cNvSpPr/>
            <p:nvPr/>
          </p:nvSpPr>
          <p:spPr>
            <a:xfrm>
              <a:off x="-12700" y="-12700"/>
              <a:ext cx="12217400" cy="6883400"/>
            </a:xfrm>
            <a:custGeom>
              <a:rect b="b" l="l" r="r" t="t"/>
              <a:pathLst>
                <a:path extrusionOk="0" h="6883400" w="12217400">
                  <a:moveTo>
                    <a:pt x="12700" y="12700"/>
                  </a:moveTo>
                  <a:lnTo>
                    <a:pt x="12700" y="6870700"/>
                  </a:lnTo>
                  <a:lnTo>
                    <a:pt x="12205970" y="6870700"/>
                  </a:lnTo>
                  <a:lnTo>
                    <a:pt x="12205970" y="12700"/>
                  </a:lnTo>
                  <a:lnTo>
                    <a:pt x="12700" y="127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121" name="Google Shape;121;p14"/>
            <p:cNvSpPr/>
            <p:nvPr/>
          </p:nvSpPr>
          <p:spPr>
            <a:xfrm>
              <a:off x="4178300" y="-12700"/>
              <a:ext cx="7289800" cy="6883400"/>
            </a:xfrm>
            <a:custGeom>
              <a:rect b="b" l="l" r="r" t="t"/>
              <a:pathLst>
                <a:path extrusionOk="0" h="6883400" w="72898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lt2">
                <a:alpha val="1490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grpSp>
      <p:sp>
        <p:nvSpPr>
          <p:cNvPr id="122" name="Google Shape;122;p14"/>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dk2"/>
                </a:solidFill>
                <a:latin typeface="Merriweather Sans"/>
                <a:ea typeface="Merriweather Sans"/>
                <a:cs typeface="Merriweather Sans"/>
                <a:sym typeface="Merriweather Sans"/>
              </a:defRPr>
            </a:lvl1pPr>
            <a:lvl2pPr indent="0" lvl="1" marL="0" marR="0" rtl="0" algn="r">
              <a:spcBef>
                <a:spcPts val="0"/>
              </a:spcBef>
              <a:buNone/>
              <a:defRPr sz="1400">
                <a:solidFill>
                  <a:schemeClr val="dk2"/>
                </a:solidFill>
                <a:latin typeface="Merriweather Sans"/>
                <a:ea typeface="Merriweather Sans"/>
                <a:cs typeface="Merriweather Sans"/>
                <a:sym typeface="Merriweather Sans"/>
              </a:defRPr>
            </a:lvl2pPr>
            <a:lvl3pPr indent="0" lvl="2" marL="0" marR="0" rtl="0" algn="r">
              <a:spcBef>
                <a:spcPts val="0"/>
              </a:spcBef>
              <a:buNone/>
              <a:defRPr sz="1400">
                <a:solidFill>
                  <a:schemeClr val="dk2"/>
                </a:solidFill>
                <a:latin typeface="Merriweather Sans"/>
                <a:ea typeface="Merriweather Sans"/>
                <a:cs typeface="Merriweather Sans"/>
                <a:sym typeface="Merriweather Sans"/>
              </a:defRPr>
            </a:lvl3pPr>
            <a:lvl4pPr indent="0" lvl="3" marL="0" marR="0" rtl="0" algn="r">
              <a:spcBef>
                <a:spcPts val="0"/>
              </a:spcBef>
              <a:buNone/>
              <a:defRPr sz="1400">
                <a:solidFill>
                  <a:schemeClr val="dk2"/>
                </a:solidFill>
                <a:latin typeface="Merriweather Sans"/>
                <a:ea typeface="Merriweather Sans"/>
                <a:cs typeface="Merriweather Sans"/>
                <a:sym typeface="Merriweather Sans"/>
              </a:defRPr>
            </a:lvl4pPr>
            <a:lvl5pPr indent="0" lvl="4" marL="0" marR="0" rtl="0" algn="r">
              <a:spcBef>
                <a:spcPts val="0"/>
              </a:spcBef>
              <a:buNone/>
              <a:defRPr sz="1400">
                <a:solidFill>
                  <a:schemeClr val="dk2"/>
                </a:solidFill>
                <a:latin typeface="Merriweather Sans"/>
                <a:ea typeface="Merriweather Sans"/>
                <a:cs typeface="Merriweather Sans"/>
                <a:sym typeface="Merriweather Sans"/>
              </a:defRPr>
            </a:lvl5pPr>
            <a:lvl6pPr indent="0" lvl="5" marL="0" marR="0" rtl="0" algn="r">
              <a:spcBef>
                <a:spcPts val="0"/>
              </a:spcBef>
              <a:buNone/>
              <a:defRPr sz="1400">
                <a:solidFill>
                  <a:schemeClr val="dk2"/>
                </a:solidFill>
                <a:latin typeface="Merriweather Sans"/>
                <a:ea typeface="Merriweather Sans"/>
                <a:cs typeface="Merriweather Sans"/>
                <a:sym typeface="Merriweather Sans"/>
              </a:defRPr>
            </a:lvl6pPr>
            <a:lvl7pPr indent="0" lvl="6" marL="0" marR="0" rtl="0" algn="r">
              <a:spcBef>
                <a:spcPts val="0"/>
              </a:spcBef>
              <a:buNone/>
              <a:defRPr sz="1400">
                <a:solidFill>
                  <a:schemeClr val="dk2"/>
                </a:solidFill>
                <a:latin typeface="Merriweather Sans"/>
                <a:ea typeface="Merriweather Sans"/>
                <a:cs typeface="Merriweather Sans"/>
                <a:sym typeface="Merriweather Sans"/>
              </a:defRPr>
            </a:lvl7pPr>
            <a:lvl8pPr indent="0" lvl="7" marL="0" marR="0" rtl="0" algn="r">
              <a:spcBef>
                <a:spcPts val="0"/>
              </a:spcBef>
              <a:buNone/>
              <a:defRPr sz="1400">
                <a:solidFill>
                  <a:schemeClr val="dk2"/>
                </a:solidFill>
                <a:latin typeface="Merriweather Sans"/>
                <a:ea typeface="Merriweather Sans"/>
                <a:cs typeface="Merriweather Sans"/>
                <a:sym typeface="Merriweather Sans"/>
              </a:defRPr>
            </a:lvl8pPr>
            <a:lvl9pPr indent="0" lvl="8" marL="0" marR="0" rtl="0" algn="r">
              <a:spcBef>
                <a:spcPts val="0"/>
              </a:spcBef>
              <a:buNone/>
              <a:defRPr sz="1400">
                <a:solidFill>
                  <a:schemeClr val="dk2"/>
                </a:solidFill>
                <a:latin typeface="Merriweather Sans"/>
                <a:ea typeface="Merriweather Sans"/>
                <a:cs typeface="Merriweather Sans"/>
                <a:sym typeface="Merriweather Sans"/>
              </a:defRPr>
            </a:lvl9pPr>
          </a:lstStyle>
          <a:p>
            <a:pPr indent="0" lvl="0" marL="0">
              <a:spcBef>
                <a:spcPts val="0"/>
              </a:spcBef>
              <a:spcAft>
                <a:spcPts val="0"/>
              </a:spcAft>
              <a:buNone/>
            </a:pPr>
            <a:fld id="{00000000-1234-1234-1234-123412341234}" type="slidenum">
              <a:rPr lang="en-US"/>
              <a:t>‹#›</a:t>
            </a:fld>
            <a:endParaRPr/>
          </a:p>
        </p:txBody>
      </p:sp>
      <p:sp>
        <p:nvSpPr>
          <p:cNvPr id="123" name="Google Shape;123;p14"/>
          <p:cNvSpPr/>
          <p:nvPr/>
        </p:nvSpPr>
        <p:spPr>
          <a:xfrm>
            <a:off x="11292630" y="6103003"/>
            <a:ext cx="910800" cy="144000"/>
          </a:xfrm>
          <a:custGeom>
            <a:rect b="b" l="l" r="r" t="t"/>
            <a:pathLst>
              <a:path extrusionOk="0" h="114300" w="695325">
                <a:moveTo>
                  <a:pt x="689134" y="7144"/>
                </a:moveTo>
                <a:lnTo>
                  <a:pt x="689134" y="115729"/>
                </a:lnTo>
                <a:lnTo>
                  <a:pt x="78581" y="115729"/>
                </a:lnTo>
                <a:lnTo>
                  <a:pt x="7144" y="714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124" name="Google Shape;124;p14"/>
          <p:cNvSpPr txBox="1"/>
          <p:nvPr>
            <p:ph type="title"/>
          </p:nvPr>
        </p:nvSpPr>
        <p:spPr>
          <a:xfrm>
            <a:off x="774032" y="1033272"/>
            <a:ext cx="5056083" cy="782638"/>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000"/>
              <a:buFont typeface="Verdana"/>
              <a:buNone/>
              <a:defRPr b="1" i="0" sz="4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5" name="Google Shape;125;p14"/>
          <p:cNvSpPr txBox="1"/>
          <p:nvPr>
            <p:ph idx="1" type="body"/>
          </p:nvPr>
        </p:nvSpPr>
        <p:spPr>
          <a:xfrm>
            <a:off x="774032" y="2221992"/>
            <a:ext cx="10518598" cy="782639"/>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2"/>
              </a:buClr>
              <a:buSzPts val="2200"/>
              <a:buFont typeface="Arial"/>
              <a:buNone/>
              <a:defRPr b="0" i="0" sz="2200" u="none" cap="none" strike="noStrike">
                <a:solidFill>
                  <a:schemeClr val="dk2"/>
                </a:solidFill>
                <a:latin typeface="Merriweather Sans"/>
                <a:ea typeface="Merriweather Sans"/>
                <a:cs typeface="Merriweather Sans"/>
                <a:sym typeface="Merriweather Sans"/>
              </a:defRPr>
            </a:lvl1pPr>
            <a:lvl2pPr indent="-342900" lvl="1" marL="9144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2pPr>
            <a:lvl3pPr indent="-342900" lvl="2" marL="13716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26" name="Google Shape;126;p14"/>
          <p:cNvSpPr/>
          <p:nvPr/>
        </p:nvSpPr>
        <p:spPr>
          <a:xfrm>
            <a:off x="-11174" y="1947672"/>
            <a:ext cx="5274000" cy="73100"/>
          </a:xfrm>
          <a:custGeom>
            <a:rect b="b" l="l" r="r" t="t"/>
            <a:pathLst>
              <a:path extrusionOk="0" h="73099" w="5056083">
                <a:moveTo>
                  <a:pt x="9138" y="9137"/>
                </a:moveTo>
                <a:lnTo>
                  <a:pt x="9138" y="67617"/>
                </a:lnTo>
                <a:lnTo>
                  <a:pt x="5018925" y="67617"/>
                </a:lnTo>
                <a:lnTo>
                  <a:pt x="5057911" y="9137"/>
                </a:lnTo>
                <a:close/>
              </a:path>
            </a:pathLst>
          </a:custGeom>
          <a:solidFill>
            <a:schemeClr val="l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Layout">
  <p:cSld name="Divider Layout">
    <p:spTree>
      <p:nvGrpSpPr>
        <p:cNvPr id="22" name="Shape 22"/>
        <p:cNvGrpSpPr/>
        <p:nvPr/>
      </p:nvGrpSpPr>
      <p:grpSpPr>
        <a:xfrm>
          <a:off x="0" y="0"/>
          <a:ext cx="0" cy="0"/>
          <a:chOff x="0" y="0"/>
          <a:chExt cx="0" cy="0"/>
        </a:xfrm>
      </p:grpSpPr>
      <p:sp>
        <p:nvSpPr>
          <p:cNvPr id="23" name="Google Shape;23;p3"/>
          <p:cNvSpPr/>
          <p:nvPr>
            <p:ph idx="2" type="pic"/>
          </p:nvPr>
        </p:nvSpPr>
        <p:spPr>
          <a:xfrm>
            <a:off x="-1" y="130966"/>
            <a:ext cx="12192000" cy="6602574"/>
          </a:xfrm>
          <a:prstGeom prst="rect">
            <a:avLst/>
          </a:prstGeom>
          <a:solidFill>
            <a:srgbClr val="A5A5A5"/>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chemeClr val="dk2"/>
              </a:buClr>
              <a:buSzPts val="1400"/>
              <a:buFont typeface="Arial"/>
              <a:buNone/>
              <a:defRPr b="0" i="0" sz="1400" u="none" cap="none" strike="noStrike">
                <a:solidFill>
                  <a:schemeClr val="dk2"/>
                </a:solidFill>
                <a:latin typeface="Merriweather Sans"/>
                <a:ea typeface="Merriweather Sans"/>
                <a:cs typeface="Merriweather Sans"/>
                <a:sym typeface="Merriweather San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24" name="Google Shape;24;p3"/>
          <p:cNvSpPr txBox="1"/>
          <p:nvPr>
            <p:ph type="title"/>
          </p:nvPr>
        </p:nvSpPr>
        <p:spPr>
          <a:xfrm>
            <a:off x="777240" y="1033272"/>
            <a:ext cx="5056083" cy="782638"/>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000"/>
              <a:buFont typeface="Verdana"/>
              <a:buNone/>
              <a:defRPr b="1" i="0" sz="4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dk2"/>
                </a:solidFill>
                <a:latin typeface="Merriweather Sans"/>
                <a:ea typeface="Merriweather Sans"/>
                <a:cs typeface="Merriweather Sans"/>
                <a:sym typeface="Merriweather Sans"/>
              </a:defRPr>
            </a:lvl1pPr>
            <a:lvl2pPr indent="0" lvl="1" marL="0" marR="0" rtl="0" algn="r">
              <a:spcBef>
                <a:spcPts val="0"/>
              </a:spcBef>
              <a:buNone/>
              <a:defRPr sz="1400">
                <a:solidFill>
                  <a:schemeClr val="dk2"/>
                </a:solidFill>
                <a:latin typeface="Merriweather Sans"/>
                <a:ea typeface="Merriweather Sans"/>
                <a:cs typeface="Merriweather Sans"/>
                <a:sym typeface="Merriweather Sans"/>
              </a:defRPr>
            </a:lvl2pPr>
            <a:lvl3pPr indent="0" lvl="2" marL="0" marR="0" rtl="0" algn="r">
              <a:spcBef>
                <a:spcPts val="0"/>
              </a:spcBef>
              <a:buNone/>
              <a:defRPr sz="1400">
                <a:solidFill>
                  <a:schemeClr val="dk2"/>
                </a:solidFill>
                <a:latin typeface="Merriweather Sans"/>
                <a:ea typeface="Merriweather Sans"/>
                <a:cs typeface="Merriweather Sans"/>
                <a:sym typeface="Merriweather Sans"/>
              </a:defRPr>
            </a:lvl3pPr>
            <a:lvl4pPr indent="0" lvl="3" marL="0" marR="0" rtl="0" algn="r">
              <a:spcBef>
                <a:spcPts val="0"/>
              </a:spcBef>
              <a:buNone/>
              <a:defRPr sz="1400">
                <a:solidFill>
                  <a:schemeClr val="dk2"/>
                </a:solidFill>
                <a:latin typeface="Merriweather Sans"/>
                <a:ea typeface="Merriweather Sans"/>
                <a:cs typeface="Merriweather Sans"/>
                <a:sym typeface="Merriweather Sans"/>
              </a:defRPr>
            </a:lvl4pPr>
            <a:lvl5pPr indent="0" lvl="4" marL="0" marR="0" rtl="0" algn="r">
              <a:spcBef>
                <a:spcPts val="0"/>
              </a:spcBef>
              <a:buNone/>
              <a:defRPr sz="1400">
                <a:solidFill>
                  <a:schemeClr val="dk2"/>
                </a:solidFill>
                <a:latin typeface="Merriweather Sans"/>
                <a:ea typeface="Merriweather Sans"/>
                <a:cs typeface="Merriweather Sans"/>
                <a:sym typeface="Merriweather Sans"/>
              </a:defRPr>
            </a:lvl5pPr>
            <a:lvl6pPr indent="0" lvl="5" marL="0" marR="0" rtl="0" algn="r">
              <a:spcBef>
                <a:spcPts val="0"/>
              </a:spcBef>
              <a:buNone/>
              <a:defRPr sz="1400">
                <a:solidFill>
                  <a:schemeClr val="dk2"/>
                </a:solidFill>
                <a:latin typeface="Merriweather Sans"/>
                <a:ea typeface="Merriweather Sans"/>
                <a:cs typeface="Merriweather Sans"/>
                <a:sym typeface="Merriweather Sans"/>
              </a:defRPr>
            </a:lvl6pPr>
            <a:lvl7pPr indent="0" lvl="6" marL="0" marR="0" rtl="0" algn="r">
              <a:spcBef>
                <a:spcPts val="0"/>
              </a:spcBef>
              <a:buNone/>
              <a:defRPr sz="1400">
                <a:solidFill>
                  <a:schemeClr val="dk2"/>
                </a:solidFill>
                <a:latin typeface="Merriweather Sans"/>
                <a:ea typeface="Merriweather Sans"/>
                <a:cs typeface="Merriweather Sans"/>
                <a:sym typeface="Merriweather Sans"/>
              </a:defRPr>
            </a:lvl7pPr>
            <a:lvl8pPr indent="0" lvl="7" marL="0" marR="0" rtl="0" algn="r">
              <a:spcBef>
                <a:spcPts val="0"/>
              </a:spcBef>
              <a:buNone/>
              <a:defRPr sz="1400">
                <a:solidFill>
                  <a:schemeClr val="dk2"/>
                </a:solidFill>
                <a:latin typeface="Merriweather Sans"/>
                <a:ea typeface="Merriweather Sans"/>
                <a:cs typeface="Merriweather Sans"/>
                <a:sym typeface="Merriweather Sans"/>
              </a:defRPr>
            </a:lvl8pPr>
            <a:lvl9pPr indent="0" lvl="8" marL="0" marR="0" rtl="0" algn="r">
              <a:spcBef>
                <a:spcPts val="0"/>
              </a:spcBef>
              <a:buNone/>
              <a:defRPr sz="1400">
                <a:solidFill>
                  <a:schemeClr val="dk2"/>
                </a:solidFill>
                <a:latin typeface="Merriweather Sans"/>
                <a:ea typeface="Merriweather Sans"/>
                <a:cs typeface="Merriweather Sans"/>
                <a:sym typeface="Merriweather Sans"/>
              </a:defRPr>
            </a:lvl9pPr>
          </a:lstStyle>
          <a:p>
            <a:pPr indent="0" lvl="0" marL="0">
              <a:spcBef>
                <a:spcPts val="0"/>
              </a:spcBef>
              <a:spcAft>
                <a:spcPts val="0"/>
              </a:spcAft>
              <a:buNone/>
            </a:pPr>
            <a:fld id="{00000000-1234-1234-1234-123412341234}" type="slidenum">
              <a:rPr lang="en-US"/>
              <a:t>‹#›</a:t>
            </a:fld>
            <a:endParaRPr/>
          </a:p>
        </p:txBody>
      </p:sp>
      <p:sp>
        <p:nvSpPr>
          <p:cNvPr id="26" name="Google Shape;26;p3"/>
          <p:cNvSpPr/>
          <p:nvPr/>
        </p:nvSpPr>
        <p:spPr>
          <a:xfrm>
            <a:off x="11292630" y="6103003"/>
            <a:ext cx="910800" cy="144000"/>
          </a:xfrm>
          <a:custGeom>
            <a:rect b="b" l="l" r="r" t="t"/>
            <a:pathLst>
              <a:path extrusionOk="0" h="114300" w="695325">
                <a:moveTo>
                  <a:pt x="689134" y="7144"/>
                </a:moveTo>
                <a:lnTo>
                  <a:pt x="689134" y="115729"/>
                </a:lnTo>
                <a:lnTo>
                  <a:pt x="78581" y="115729"/>
                </a:lnTo>
                <a:lnTo>
                  <a:pt x="7144" y="714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27" name="Google Shape;27;p3"/>
          <p:cNvSpPr/>
          <p:nvPr/>
        </p:nvSpPr>
        <p:spPr>
          <a:xfrm>
            <a:off x="-11174" y="1947672"/>
            <a:ext cx="5274000" cy="73100"/>
          </a:xfrm>
          <a:custGeom>
            <a:rect b="b" l="l" r="r" t="t"/>
            <a:pathLst>
              <a:path extrusionOk="0" h="73099" w="5056083">
                <a:moveTo>
                  <a:pt x="9138" y="9137"/>
                </a:moveTo>
                <a:lnTo>
                  <a:pt x="9138" y="67617"/>
                </a:lnTo>
                <a:lnTo>
                  <a:pt x="5018925" y="67617"/>
                </a:lnTo>
                <a:lnTo>
                  <a:pt x="5057911" y="9137"/>
                </a:lnTo>
                <a:close/>
              </a:path>
            </a:pathLst>
          </a:custGeom>
          <a:solidFill>
            <a:schemeClr val="l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28" name="Google Shape;28;p3"/>
          <p:cNvSpPr txBox="1"/>
          <p:nvPr>
            <p:ph idx="1" type="body"/>
          </p:nvPr>
        </p:nvSpPr>
        <p:spPr>
          <a:xfrm>
            <a:off x="774032" y="2225392"/>
            <a:ext cx="4421856" cy="74904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2"/>
              </a:buClr>
              <a:buSzPts val="2200"/>
              <a:buFont typeface="Arial"/>
              <a:buNone/>
              <a:defRPr b="0" i="0" sz="2200" u="none" cap="none" strike="noStrike">
                <a:solidFill>
                  <a:schemeClr val="dk2"/>
                </a:solidFill>
                <a:latin typeface="Merriweather Sans"/>
                <a:ea typeface="Merriweather Sans"/>
                <a:cs typeface="Merriweather Sans"/>
                <a:sym typeface="Merriweather Sans"/>
              </a:defRPr>
            </a:lvl1pPr>
            <a:lvl2pPr indent="-342900" lvl="1" marL="9144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2pPr>
            <a:lvl3pPr indent="-342900" lvl="2" marL="13716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9" name="Shape 29"/>
        <p:cNvGrpSpPr/>
        <p:nvPr/>
      </p:nvGrpSpPr>
      <p:grpSpPr>
        <a:xfrm>
          <a:off x="0" y="0"/>
          <a:ext cx="0" cy="0"/>
          <a:chOff x="0" y="0"/>
          <a:chExt cx="0" cy="0"/>
        </a:xfrm>
      </p:grpSpPr>
      <p:sp>
        <p:nvSpPr>
          <p:cNvPr id="30" name="Google Shape;30;p4"/>
          <p:cNvSpPr/>
          <p:nvPr>
            <p:ph idx="2" type="pic"/>
          </p:nvPr>
        </p:nvSpPr>
        <p:spPr>
          <a:xfrm>
            <a:off x="5519738" y="0"/>
            <a:ext cx="6103621" cy="6858000"/>
          </a:xfrm>
          <a:prstGeom prst="rect">
            <a:avLst/>
          </a:prstGeom>
          <a:solidFill>
            <a:srgbClr val="A5A5A5"/>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chemeClr val="dk2"/>
              </a:buClr>
              <a:buSzPts val="1400"/>
              <a:buFont typeface="Arial"/>
              <a:buNone/>
              <a:defRPr b="0" i="0" sz="1400" u="none" cap="none" strike="noStrike">
                <a:solidFill>
                  <a:schemeClr val="dk2"/>
                </a:solidFill>
                <a:latin typeface="Merriweather Sans"/>
                <a:ea typeface="Merriweather Sans"/>
                <a:cs typeface="Merriweather Sans"/>
                <a:sym typeface="Merriweather San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31" name="Google Shape;31;p4"/>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dk2"/>
                </a:solidFill>
                <a:latin typeface="Merriweather Sans"/>
                <a:ea typeface="Merriweather Sans"/>
                <a:cs typeface="Merriweather Sans"/>
                <a:sym typeface="Merriweather Sans"/>
              </a:defRPr>
            </a:lvl1pPr>
            <a:lvl2pPr indent="0" lvl="1" marL="0" marR="0" rtl="0" algn="r">
              <a:spcBef>
                <a:spcPts val="0"/>
              </a:spcBef>
              <a:buNone/>
              <a:defRPr sz="1400">
                <a:solidFill>
                  <a:schemeClr val="dk2"/>
                </a:solidFill>
                <a:latin typeface="Merriweather Sans"/>
                <a:ea typeface="Merriweather Sans"/>
                <a:cs typeface="Merriweather Sans"/>
                <a:sym typeface="Merriweather Sans"/>
              </a:defRPr>
            </a:lvl2pPr>
            <a:lvl3pPr indent="0" lvl="2" marL="0" marR="0" rtl="0" algn="r">
              <a:spcBef>
                <a:spcPts val="0"/>
              </a:spcBef>
              <a:buNone/>
              <a:defRPr sz="1400">
                <a:solidFill>
                  <a:schemeClr val="dk2"/>
                </a:solidFill>
                <a:latin typeface="Merriweather Sans"/>
                <a:ea typeface="Merriweather Sans"/>
                <a:cs typeface="Merriweather Sans"/>
                <a:sym typeface="Merriweather Sans"/>
              </a:defRPr>
            </a:lvl3pPr>
            <a:lvl4pPr indent="0" lvl="3" marL="0" marR="0" rtl="0" algn="r">
              <a:spcBef>
                <a:spcPts val="0"/>
              </a:spcBef>
              <a:buNone/>
              <a:defRPr sz="1400">
                <a:solidFill>
                  <a:schemeClr val="dk2"/>
                </a:solidFill>
                <a:latin typeface="Merriweather Sans"/>
                <a:ea typeface="Merriweather Sans"/>
                <a:cs typeface="Merriweather Sans"/>
                <a:sym typeface="Merriweather Sans"/>
              </a:defRPr>
            </a:lvl4pPr>
            <a:lvl5pPr indent="0" lvl="4" marL="0" marR="0" rtl="0" algn="r">
              <a:spcBef>
                <a:spcPts val="0"/>
              </a:spcBef>
              <a:buNone/>
              <a:defRPr sz="1400">
                <a:solidFill>
                  <a:schemeClr val="dk2"/>
                </a:solidFill>
                <a:latin typeface="Merriweather Sans"/>
                <a:ea typeface="Merriweather Sans"/>
                <a:cs typeface="Merriweather Sans"/>
                <a:sym typeface="Merriweather Sans"/>
              </a:defRPr>
            </a:lvl5pPr>
            <a:lvl6pPr indent="0" lvl="5" marL="0" marR="0" rtl="0" algn="r">
              <a:spcBef>
                <a:spcPts val="0"/>
              </a:spcBef>
              <a:buNone/>
              <a:defRPr sz="1400">
                <a:solidFill>
                  <a:schemeClr val="dk2"/>
                </a:solidFill>
                <a:latin typeface="Merriweather Sans"/>
                <a:ea typeface="Merriweather Sans"/>
                <a:cs typeface="Merriweather Sans"/>
                <a:sym typeface="Merriweather Sans"/>
              </a:defRPr>
            </a:lvl6pPr>
            <a:lvl7pPr indent="0" lvl="6" marL="0" marR="0" rtl="0" algn="r">
              <a:spcBef>
                <a:spcPts val="0"/>
              </a:spcBef>
              <a:buNone/>
              <a:defRPr sz="1400">
                <a:solidFill>
                  <a:schemeClr val="dk2"/>
                </a:solidFill>
                <a:latin typeface="Merriweather Sans"/>
                <a:ea typeface="Merriweather Sans"/>
                <a:cs typeface="Merriweather Sans"/>
                <a:sym typeface="Merriweather Sans"/>
              </a:defRPr>
            </a:lvl7pPr>
            <a:lvl8pPr indent="0" lvl="7" marL="0" marR="0" rtl="0" algn="r">
              <a:spcBef>
                <a:spcPts val="0"/>
              </a:spcBef>
              <a:buNone/>
              <a:defRPr sz="1400">
                <a:solidFill>
                  <a:schemeClr val="dk2"/>
                </a:solidFill>
                <a:latin typeface="Merriweather Sans"/>
                <a:ea typeface="Merriweather Sans"/>
                <a:cs typeface="Merriweather Sans"/>
                <a:sym typeface="Merriweather Sans"/>
              </a:defRPr>
            </a:lvl8pPr>
            <a:lvl9pPr indent="0" lvl="8" marL="0" marR="0" rtl="0" algn="r">
              <a:spcBef>
                <a:spcPts val="0"/>
              </a:spcBef>
              <a:buNone/>
              <a:defRPr sz="1400">
                <a:solidFill>
                  <a:schemeClr val="dk2"/>
                </a:solidFill>
                <a:latin typeface="Merriweather Sans"/>
                <a:ea typeface="Merriweather Sans"/>
                <a:cs typeface="Merriweather Sans"/>
                <a:sym typeface="Merriweather Sans"/>
              </a:defRPr>
            </a:lvl9pPr>
          </a:lstStyle>
          <a:p>
            <a:pPr indent="0" lvl="0" marL="0">
              <a:spcBef>
                <a:spcPts val="0"/>
              </a:spcBef>
              <a:spcAft>
                <a:spcPts val="0"/>
              </a:spcAft>
              <a:buNone/>
            </a:pPr>
            <a:fld id="{00000000-1234-1234-1234-123412341234}" type="slidenum">
              <a:rPr lang="en-US"/>
              <a:t>‹#›</a:t>
            </a:fld>
            <a:endParaRPr/>
          </a:p>
        </p:txBody>
      </p:sp>
      <p:sp>
        <p:nvSpPr>
          <p:cNvPr id="32" name="Google Shape;32;p4"/>
          <p:cNvSpPr txBox="1"/>
          <p:nvPr>
            <p:ph idx="1" type="body"/>
          </p:nvPr>
        </p:nvSpPr>
        <p:spPr>
          <a:xfrm>
            <a:off x="774032" y="3074529"/>
            <a:ext cx="4421856" cy="2588637"/>
          </a:xfrm>
          <a:prstGeom prst="rect">
            <a:avLst/>
          </a:prstGeom>
          <a:noFill/>
          <a:ln>
            <a:noFill/>
          </a:ln>
        </p:spPr>
        <p:txBody>
          <a:bodyPr anchorCtr="0" anchor="t" bIns="45700" lIns="0" spcFirstLastPara="1" rIns="91425" wrap="square" tIns="45700"/>
          <a:lstStyle>
            <a:lvl1pPr indent="-317500" lvl="0" marL="457200" marR="0" rtl="0" algn="l">
              <a:lnSpc>
                <a:spcPct val="90000"/>
              </a:lnSpc>
              <a:spcBef>
                <a:spcPts val="600"/>
              </a:spcBef>
              <a:spcAft>
                <a:spcPts val="0"/>
              </a:spcAft>
              <a:buClr>
                <a:schemeClr val="lt2"/>
              </a:buClr>
              <a:buSzPts val="1400"/>
              <a:buFont typeface="Noto Sans Symbols"/>
              <a:buChar char="▪"/>
              <a:defRPr b="0" i="0" sz="1400" u="none" cap="none" strike="noStrike">
                <a:solidFill>
                  <a:srgbClr val="BFBFBF"/>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33" name="Google Shape;33;p4"/>
          <p:cNvSpPr txBox="1"/>
          <p:nvPr>
            <p:ph type="title"/>
          </p:nvPr>
        </p:nvSpPr>
        <p:spPr>
          <a:xfrm>
            <a:off x="774032" y="1032746"/>
            <a:ext cx="5056083" cy="782638"/>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000"/>
              <a:buFont typeface="Verdana"/>
              <a:buNone/>
              <a:defRPr b="1" i="0" sz="4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4"/>
          <p:cNvSpPr txBox="1"/>
          <p:nvPr>
            <p:ph idx="3" type="body"/>
          </p:nvPr>
        </p:nvSpPr>
        <p:spPr>
          <a:xfrm>
            <a:off x="774032" y="2225392"/>
            <a:ext cx="4421856" cy="74904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2"/>
              </a:buClr>
              <a:buSzPts val="2200"/>
              <a:buFont typeface="Arial"/>
              <a:buNone/>
              <a:defRPr b="0" i="0" sz="2200" u="none" cap="none" strike="noStrike">
                <a:solidFill>
                  <a:schemeClr val="dk2"/>
                </a:solidFill>
                <a:latin typeface="Merriweather Sans"/>
                <a:ea typeface="Merriweather Sans"/>
                <a:cs typeface="Merriweather Sans"/>
                <a:sym typeface="Merriweather Sans"/>
              </a:defRPr>
            </a:lvl1pPr>
            <a:lvl2pPr indent="-342900" lvl="1" marL="9144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2pPr>
            <a:lvl3pPr indent="-342900" lvl="2" marL="13716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35" name="Google Shape;35;p4"/>
          <p:cNvSpPr/>
          <p:nvPr/>
        </p:nvSpPr>
        <p:spPr>
          <a:xfrm>
            <a:off x="11292630" y="6103003"/>
            <a:ext cx="910800" cy="144000"/>
          </a:xfrm>
          <a:custGeom>
            <a:rect b="b" l="l" r="r" t="t"/>
            <a:pathLst>
              <a:path extrusionOk="0" h="114300" w="695325">
                <a:moveTo>
                  <a:pt x="689134" y="7144"/>
                </a:moveTo>
                <a:lnTo>
                  <a:pt x="689134" y="115729"/>
                </a:lnTo>
                <a:lnTo>
                  <a:pt x="78581" y="115729"/>
                </a:lnTo>
                <a:lnTo>
                  <a:pt x="7144" y="714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36" name="Google Shape;36;p4"/>
          <p:cNvSpPr/>
          <p:nvPr/>
        </p:nvSpPr>
        <p:spPr>
          <a:xfrm>
            <a:off x="-11174" y="1947672"/>
            <a:ext cx="5274000" cy="73100"/>
          </a:xfrm>
          <a:custGeom>
            <a:rect b="b" l="l" r="r" t="t"/>
            <a:pathLst>
              <a:path extrusionOk="0" h="73099" w="5056083">
                <a:moveTo>
                  <a:pt x="9138" y="9137"/>
                </a:moveTo>
                <a:lnTo>
                  <a:pt x="9138" y="67617"/>
                </a:lnTo>
                <a:lnTo>
                  <a:pt x="5018925" y="67617"/>
                </a:lnTo>
                <a:lnTo>
                  <a:pt x="5057911" y="9137"/>
                </a:lnTo>
                <a:close/>
              </a:path>
            </a:pathLst>
          </a:custGeom>
          <a:solidFill>
            <a:schemeClr val="l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Section Layout">
  <p:cSld name="Two Section Layout">
    <p:spTree>
      <p:nvGrpSpPr>
        <p:cNvPr id="37" name="Shape 37"/>
        <p:cNvGrpSpPr/>
        <p:nvPr/>
      </p:nvGrpSpPr>
      <p:grpSpPr>
        <a:xfrm>
          <a:off x="0" y="0"/>
          <a:ext cx="0" cy="0"/>
          <a:chOff x="0" y="0"/>
          <a:chExt cx="0" cy="0"/>
        </a:xfrm>
      </p:grpSpPr>
      <p:grpSp>
        <p:nvGrpSpPr>
          <p:cNvPr id="38" name="Google Shape;38;p5"/>
          <p:cNvGrpSpPr/>
          <p:nvPr/>
        </p:nvGrpSpPr>
        <p:grpSpPr>
          <a:xfrm>
            <a:off x="-12700" y="-12700"/>
            <a:ext cx="12217400" cy="6883400"/>
            <a:chOff x="-12700" y="-12700"/>
            <a:chExt cx="12217400" cy="6883400"/>
          </a:xfrm>
        </p:grpSpPr>
        <p:sp>
          <p:nvSpPr>
            <p:cNvPr id="39" name="Google Shape;39;p5"/>
            <p:cNvSpPr/>
            <p:nvPr/>
          </p:nvSpPr>
          <p:spPr>
            <a:xfrm>
              <a:off x="-12700" y="-12700"/>
              <a:ext cx="12217400" cy="6883400"/>
            </a:xfrm>
            <a:custGeom>
              <a:rect b="b" l="l" r="r" t="t"/>
              <a:pathLst>
                <a:path extrusionOk="0" h="6883400" w="12217400">
                  <a:moveTo>
                    <a:pt x="12700" y="12700"/>
                  </a:moveTo>
                  <a:lnTo>
                    <a:pt x="12700" y="6870700"/>
                  </a:lnTo>
                  <a:lnTo>
                    <a:pt x="12205970" y="6870700"/>
                  </a:lnTo>
                  <a:lnTo>
                    <a:pt x="12205970" y="12700"/>
                  </a:lnTo>
                  <a:lnTo>
                    <a:pt x="12700" y="127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40" name="Google Shape;40;p5"/>
            <p:cNvSpPr/>
            <p:nvPr/>
          </p:nvSpPr>
          <p:spPr>
            <a:xfrm>
              <a:off x="4178300" y="-12700"/>
              <a:ext cx="7289800" cy="6883400"/>
            </a:xfrm>
            <a:custGeom>
              <a:rect b="b" l="l" r="r" t="t"/>
              <a:pathLst>
                <a:path extrusionOk="0" h="6883400" w="72898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lt2">
                <a:alpha val="1490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grpSp>
      <p:sp>
        <p:nvSpPr>
          <p:cNvPr id="41" name="Google Shape;41;p5"/>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dk2"/>
                </a:solidFill>
                <a:latin typeface="Merriweather Sans"/>
                <a:ea typeface="Merriweather Sans"/>
                <a:cs typeface="Merriweather Sans"/>
                <a:sym typeface="Merriweather Sans"/>
              </a:defRPr>
            </a:lvl1pPr>
            <a:lvl2pPr indent="0" lvl="1" marL="0" marR="0" rtl="0" algn="r">
              <a:spcBef>
                <a:spcPts val="0"/>
              </a:spcBef>
              <a:buNone/>
              <a:defRPr sz="1400">
                <a:solidFill>
                  <a:schemeClr val="dk2"/>
                </a:solidFill>
                <a:latin typeface="Merriweather Sans"/>
                <a:ea typeface="Merriweather Sans"/>
                <a:cs typeface="Merriweather Sans"/>
                <a:sym typeface="Merriweather Sans"/>
              </a:defRPr>
            </a:lvl2pPr>
            <a:lvl3pPr indent="0" lvl="2" marL="0" marR="0" rtl="0" algn="r">
              <a:spcBef>
                <a:spcPts val="0"/>
              </a:spcBef>
              <a:buNone/>
              <a:defRPr sz="1400">
                <a:solidFill>
                  <a:schemeClr val="dk2"/>
                </a:solidFill>
                <a:latin typeface="Merriweather Sans"/>
                <a:ea typeface="Merriweather Sans"/>
                <a:cs typeface="Merriweather Sans"/>
                <a:sym typeface="Merriweather Sans"/>
              </a:defRPr>
            </a:lvl3pPr>
            <a:lvl4pPr indent="0" lvl="3" marL="0" marR="0" rtl="0" algn="r">
              <a:spcBef>
                <a:spcPts val="0"/>
              </a:spcBef>
              <a:buNone/>
              <a:defRPr sz="1400">
                <a:solidFill>
                  <a:schemeClr val="dk2"/>
                </a:solidFill>
                <a:latin typeface="Merriweather Sans"/>
                <a:ea typeface="Merriweather Sans"/>
                <a:cs typeface="Merriweather Sans"/>
                <a:sym typeface="Merriweather Sans"/>
              </a:defRPr>
            </a:lvl4pPr>
            <a:lvl5pPr indent="0" lvl="4" marL="0" marR="0" rtl="0" algn="r">
              <a:spcBef>
                <a:spcPts val="0"/>
              </a:spcBef>
              <a:buNone/>
              <a:defRPr sz="1400">
                <a:solidFill>
                  <a:schemeClr val="dk2"/>
                </a:solidFill>
                <a:latin typeface="Merriweather Sans"/>
                <a:ea typeface="Merriweather Sans"/>
                <a:cs typeface="Merriweather Sans"/>
                <a:sym typeface="Merriweather Sans"/>
              </a:defRPr>
            </a:lvl5pPr>
            <a:lvl6pPr indent="0" lvl="5" marL="0" marR="0" rtl="0" algn="r">
              <a:spcBef>
                <a:spcPts val="0"/>
              </a:spcBef>
              <a:buNone/>
              <a:defRPr sz="1400">
                <a:solidFill>
                  <a:schemeClr val="dk2"/>
                </a:solidFill>
                <a:latin typeface="Merriweather Sans"/>
                <a:ea typeface="Merriweather Sans"/>
                <a:cs typeface="Merriweather Sans"/>
                <a:sym typeface="Merriweather Sans"/>
              </a:defRPr>
            </a:lvl6pPr>
            <a:lvl7pPr indent="0" lvl="6" marL="0" marR="0" rtl="0" algn="r">
              <a:spcBef>
                <a:spcPts val="0"/>
              </a:spcBef>
              <a:buNone/>
              <a:defRPr sz="1400">
                <a:solidFill>
                  <a:schemeClr val="dk2"/>
                </a:solidFill>
                <a:latin typeface="Merriweather Sans"/>
                <a:ea typeface="Merriweather Sans"/>
                <a:cs typeface="Merriweather Sans"/>
                <a:sym typeface="Merriweather Sans"/>
              </a:defRPr>
            </a:lvl7pPr>
            <a:lvl8pPr indent="0" lvl="7" marL="0" marR="0" rtl="0" algn="r">
              <a:spcBef>
                <a:spcPts val="0"/>
              </a:spcBef>
              <a:buNone/>
              <a:defRPr sz="1400">
                <a:solidFill>
                  <a:schemeClr val="dk2"/>
                </a:solidFill>
                <a:latin typeface="Merriweather Sans"/>
                <a:ea typeface="Merriweather Sans"/>
                <a:cs typeface="Merriweather Sans"/>
                <a:sym typeface="Merriweather Sans"/>
              </a:defRPr>
            </a:lvl8pPr>
            <a:lvl9pPr indent="0" lvl="8" marL="0" marR="0" rtl="0" algn="r">
              <a:spcBef>
                <a:spcPts val="0"/>
              </a:spcBef>
              <a:buNone/>
              <a:defRPr sz="1400">
                <a:solidFill>
                  <a:schemeClr val="dk2"/>
                </a:solidFill>
                <a:latin typeface="Merriweather Sans"/>
                <a:ea typeface="Merriweather Sans"/>
                <a:cs typeface="Merriweather Sans"/>
                <a:sym typeface="Merriweather Sans"/>
              </a:defRPr>
            </a:lvl9pPr>
          </a:lstStyle>
          <a:p>
            <a:pPr indent="0" lvl="0" marL="0">
              <a:spcBef>
                <a:spcPts val="0"/>
              </a:spcBef>
              <a:spcAft>
                <a:spcPts val="0"/>
              </a:spcAft>
              <a:buNone/>
            </a:pPr>
            <a:fld id="{00000000-1234-1234-1234-123412341234}" type="slidenum">
              <a:rPr lang="en-US"/>
              <a:t>‹#›</a:t>
            </a:fld>
            <a:endParaRPr/>
          </a:p>
        </p:txBody>
      </p:sp>
      <p:sp>
        <p:nvSpPr>
          <p:cNvPr id="42" name="Google Shape;42;p5"/>
          <p:cNvSpPr txBox="1"/>
          <p:nvPr>
            <p:ph idx="1" type="body"/>
          </p:nvPr>
        </p:nvSpPr>
        <p:spPr>
          <a:xfrm>
            <a:off x="774031" y="2993041"/>
            <a:ext cx="4365625" cy="454353"/>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2"/>
              </a:buClr>
              <a:buSzPts val="2700"/>
              <a:buFont typeface="Arial"/>
              <a:buNone/>
              <a:defRPr b="1" i="0" sz="2700" u="none" cap="none" strike="noStrike">
                <a:solidFill>
                  <a:schemeClr val="lt2"/>
                </a:solidFill>
                <a:latin typeface="Verdana"/>
                <a:ea typeface="Verdana"/>
                <a:cs typeface="Verdana"/>
                <a:sym typeface="Verdana"/>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Merriweather Sans"/>
                <a:ea typeface="Merriweather Sans"/>
                <a:cs typeface="Merriweather Sans"/>
                <a:sym typeface="Merriweather Sans"/>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Merriweather Sans"/>
                <a:ea typeface="Merriweather Sans"/>
                <a:cs typeface="Merriweather Sans"/>
                <a:sym typeface="Merriweather Sans"/>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9pPr>
          </a:lstStyle>
          <a:p/>
        </p:txBody>
      </p:sp>
      <p:sp>
        <p:nvSpPr>
          <p:cNvPr id="43" name="Google Shape;43;p5"/>
          <p:cNvSpPr txBox="1"/>
          <p:nvPr>
            <p:ph idx="2" type="body"/>
          </p:nvPr>
        </p:nvSpPr>
        <p:spPr>
          <a:xfrm>
            <a:off x="6627120" y="2993041"/>
            <a:ext cx="4365625" cy="454353"/>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2"/>
              </a:buClr>
              <a:buSzPts val="2700"/>
              <a:buFont typeface="Arial"/>
              <a:buNone/>
              <a:defRPr b="1" i="0" sz="2700" u="none" cap="none" strike="noStrike">
                <a:solidFill>
                  <a:schemeClr val="lt2"/>
                </a:solidFill>
                <a:latin typeface="Verdana"/>
                <a:ea typeface="Verdana"/>
                <a:cs typeface="Verdana"/>
                <a:sym typeface="Verdana"/>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Merriweather Sans"/>
                <a:ea typeface="Merriweather Sans"/>
                <a:cs typeface="Merriweather Sans"/>
                <a:sym typeface="Merriweather Sans"/>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Merriweather Sans"/>
                <a:ea typeface="Merriweather Sans"/>
                <a:cs typeface="Merriweather Sans"/>
                <a:sym typeface="Merriweather Sans"/>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erriweather Sans"/>
                <a:ea typeface="Merriweather Sans"/>
                <a:cs typeface="Merriweather Sans"/>
                <a:sym typeface="Merriweather Sans"/>
              </a:defRPr>
            </a:lvl9pPr>
          </a:lstStyle>
          <a:p/>
        </p:txBody>
      </p:sp>
      <p:sp>
        <p:nvSpPr>
          <p:cNvPr id="44" name="Google Shape;44;p5"/>
          <p:cNvSpPr txBox="1"/>
          <p:nvPr>
            <p:ph idx="3" type="body"/>
          </p:nvPr>
        </p:nvSpPr>
        <p:spPr>
          <a:xfrm>
            <a:off x="774032" y="3563411"/>
            <a:ext cx="4365625" cy="2333625"/>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600"/>
              </a:spcBef>
              <a:spcAft>
                <a:spcPts val="0"/>
              </a:spcAft>
              <a:buClr>
                <a:schemeClr val="lt2"/>
              </a:buClr>
              <a:buSzPts val="1400"/>
              <a:buFont typeface="Noto Sans Symbols"/>
              <a:buChar char="▪"/>
              <a:defRPr b="0" i="0" sz="1400" u="none" cap="none" strike="noStrike">
                <a:solidFill>
                  <a:srgbClr val="BFBFBF"/>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45" name="Google Shape;45;p5"/>
          <p:cNvSpPr txBox="1"/>
          <p:nvPr>
            <p:ph idx="4" type="body"/>
          </p:nvPr>
        </p:nvSpPr>
        <p:spPr>
          <a:xfrm>
            <a:off x="6627121" y="3563411"/>
            <a:ext cx="4365625" cy="2333625"/>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600"/>
              </a:spcBef>
              <a:spcAft>
                <a:spcPts val="0"/>
              </a:spcAft>
              <a:buClr>
                <a:schemeClr val="lt2"/>
              </a:buClr>
              <a:buSzPts val="1400"/>
              <a:buFont typeface="Noto Sans Symbols"/>
              <a:buChar char="▪"/>
              <a:defRPr b="0" i="0" sz="1400" u="none" cap="none" strike="noStrike">
                <a:solidFill>
                  <a:srgbClr val="BFBFBF"/>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46" name="Google Shape;46;p5"/>
          <p:cNvSpPr/>
          <p:nvPr/>
        </p:nvSpPr>
        <p:spPr>
          <a:xfrm>
            <a:off x="11292630" y="6103003"/>
            <a:ext cx="910800" cy="144000"/>
          </a:xfrm>
          <a:custGeom>
            <a:rect b="b" l="l" r="r" t="t"/>
            <a:pathLst>
              <a:path extrusionOk="0" h="114300" w="695325">
                <a:moveTo>
                  <a:pt x="689134" y="7144"/>
                </a:moveTo>
                <a:lnTo>
                  <a:pt x="689134" y="115729"/>
                </a:lnTo>
                <a:lnTo>
                  <a:pt x="78581" y="115729"/>
                </a:lnTo>
                <a:lnTo>
                  <a:pt x="7144" y="714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47" name="Google Shape;47;p5"/>
          <p:cNvSpPr txBox="1"/>
          <p:nvPr>
            <p:ph type="title"/>
          </p:nvPr>
        </p:nvSpPr>
        <p:spPr>
          <a:xfrm>
            <a:off x="774032" y="1033272"/>
            <a:ext cx="5056083" cy="782638"/>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000"/>
              <a:buFont typeface="Verdana"/>
              <a:buNone/>
              <a:defRPr b="1" i="0" sz="4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5"/>
          <p:cNvSpPr txBox="1"/>
          <p:nvPr>
            <p:ph idx="5" type="body"/>
          </p:nvPr>
        </p:nvSpPr>
        <p:spPr>
          <a:xfrm>
            <a:off x="774032" y="2221992"/>
            <a:ext cx="10218713" cy="665713"/>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2"/>
              </a:buClr>
              <a:buSzPts val="2200"/>
              <a:buFont typeface="Arial"/>
              <a:buNone/>
              <a:defRPr b="0" i="0" sz="2200" u="none" cap="none" strike="noStrike">
                <a:solidFill>
                  <a:schemeClr val="dk2"/>
                </a:solidFill>
                <a:latin typeface="Merriweather Sans"/>
                <a:ea typeface="Merriweather Sans"/>
                <a:cs typeface="Merriweather Sans"/>
                <a:sym typeface="Merriweather Sans"/>
              </a:defRPr>
            </a:lvl1pPr>
            <a:lvl2pPr indent="-342900" lvl="1" marL="9144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2pPr>
            <a:lvl3pPr indent="-342900" lvl="2" marL="13716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49" name="Google Shape;49;p5"/>
          <p:cNvSpPr/>
          <p:nvPr/>
        </p:nvSpPr>
        <p:spPr>
          <a:xfrm>
            <a:off x="-11174" y="1947672"/>
            <a:ext cx="5274000" cy="73100"/>
          </a:xfrm>
          <a:custGeom>
            <a:rect b="b" l="l" r="r" t="t"/>
            <a:pathLst>
              <a:path extrusionOk="0" h="73099" w="5056083">
                <a:moveTo>
                  <a:pt x="9138" y="9137"/>
                </a:moveTo>
                <a:lnTo>
                  <a:pt x="9138" y="67617"/>
                </a:lnTo>
                <a:lnTo>
                  <a:pt x="5018925" y="67617"/>
                </a:lnTo>
                <a:lnTo>
                  <a:pt x="5057911" y="9137"/>
                </a:lnTo>
                <a:close/>
              </a:path>
            </a:pathLst>
          </a:custGeom>
          <a:solidFill>
            <a:schemeClr val="l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Slide">
  <p:cSld name="Content Slide">
    <p:spTree>
      <p:nvGrpSpPr>
        <p:cNvPr id="50" name="Shape 50"/>
        <p:cNvGrpSpPr/>
        <p:nvPr/>
      </p:nvGrpSpPr>
      <p:grpSpPr>
        <a:xfrm>
          <a:off x="0" y="0"/>
          <a:ext cx="0" cy="0"/>
          <a:chOff x="0" y="0"/>
          <a:chExt cx="0" cy="0"/>
        </a:xfrm>
      </p:grpSpPr>
      <p:sp>
        <p:nvSpPr>
          <p:cNvPr id="51" name="Google Shape;51;p6"/>
          <p:cNvSpPr/>
          <p:nvPr>
            <p:ph idx="2" type="pic"/>
          </p:nvPr>
        </p:nvSpPr>
        <p:spPr>
          <a:xfrm>
            <a:off x="0" y="404811"/>
            <a:ext cx="6108872" cy="5485128"/>
          </a:xfrm>
          <a:prstGeom prst="rect">
            <a:avLst/>
          </a:prstGeom>
          <a:solidFill>
            <a:srgbClr val="A5A5A5"/>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chemeClr val="dk2"/>
              </a:buClr>
              <a:buSzPts val="1400"/>
              <a:buFont typeface="Arial"/>
              <a:buNone/>
              <a:defRPr b="0" i="0" sz="1400" u="none" cap="none" strike="noStrike">
                <a:solidFill>
                  <a:schemeClr val="dk2"/>
                </a:solidFill>
                <a:latin typeface="Merriweather Sans"/>
                <a:ea typeface="Merriweather Sans"/>
                <a:cs typeface="Merriweather Sans"/>
                <a:sym typeface="Merriweather San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52" name="Google Shape;52;p6"/>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dk2"/>
                </a:solidFill>
                <a:latin typeface="Merriweather Sans"/>
                <a:ea typeface="Merriweather Sans"/>
                <a:cs typeface="Merriweather Sans"/>
                <a:sym typeface="Merriweather Sans"/>
              </a:defRPr>
            </a:lvl1pPr>
            <a:lvl2pPr indent="0" lvl="1" marL="0" marR="0" rtl="0" algn="r">
              <a:spcBef>
                <a:spcPts val="0"/>
              </a:spcBef>
              <a:buNone/>
              <a:defRPr sz="1400">
                <a:solidFill>
                  <a:schemeClr val="dk2"/>
                </a:solidFill>
                <a:latin typeface="Merriweather Sans"/>
                <a:ea typeface="Merriweather Sans"/>
                <a:cs typeface="Merriweather Sans"/>
                <a:sym typeface="Merriweather Sans"/>
              </a:defRPr>
            </a:lvl2pPr>
            <a:lvl3pPr indent="0" lvl="2" marL="0" marR="0" rtl="0" algn="r">
              <a:spcBef>
                <a:spcPts val="0"/>
              </a:spcBef>
              <a:buNone/>
              <a:defRPr sz="1400">
                <a:solidFill>
                  <a:schemeClr val="dk2"/>
                </a:solidFill>
                <a:latin typeface="Merriweather Sans"/>
                <a:ea typeface="Merriweather Sans"/>
                <a:cs typeface="Merriweather Sans"/>
                <a:sym typeface="Merriweather Sans"/>
              </a:defRPr>
            </a:lvl3pPr>
            <a:lvl4pPr indent="0" lvl="3" marL="0" marR="0" rtl="0" algn="r">
              <a:spcBef>
                <a:spcPts val="0"/>
              </a:spcBef>
              <a:buNone/>
              <a:defRPr sz="1400">
                <a:solidFill>
                  <a:schemeClr val="dk2"/>
                </a:solidFill>
                <a:latin typeface="Merriweather Sans"/>
                <a:ea typeface="Merriweather Sans"/>
                <a:cs typeface="Merriweather Sans"/>
                <a:sym typeface="Merriweather Sans"/>
              </a:defRPr>
            </a:lvl4pPr>
            <a:lvl5pPr indent="0" lvl="4" marL="0" marR="0" rtl="0" algn="r">
              <a:spcBef>
                <a:spcPts val="0"/>
              </a:spcBef>
              <a:buNone/>
              <a:defRPr sz="1400">
                <a:solidFill>
                  <a:schemeClr val="dk2"/>
                </a:solidFill>
                <a:latin typeface="Merriweather Sans"/>
                <a:ea typeface="Merriweather Sans"/>
                <a:cs typeface="Merriweather Sans"/>
                <a:sym typeface="Merriweather Sans"/>
              </a:defRPr>
            </a:lvl5pPr>
            <a:lvl6pPr indent="0" lvl="5" marL="0" marR="0" rtl="0" algn="r">
              <a:spcBef>
                <a:spcPts val="0"/>
              </a:spcBef>
              <a:buNone/>
              <a:defRPr sz="1400">
                <a:solidFill>
                  <a:schemeClr val="dk2"/>
                </a:solidFill>
                <a:latin typeface="Merriweather Sans"/>
                <a:ea typeface="Merriweather Sans"/>
                <a:cs typeface="Merriweather Sans"/>
                <a:sym typeface="Merriweather Sans"/>
              </a:defRPr>
            </a:lvl6pPr>
            <a:lvl7pPr indent="0" lvl="6" marL="0" marR="0" rtl="0" algn="r">
              <a:spcBef>
                <a:spcPts val="0"/>
              </a:spcBef>
              <a:buNone/>
              <a:defRPr sz="1400">
                <a:solidFill>
                  <a:schemeClr val="dk2"/>
                </a:solidFill>
                <a:latin typeface="Merriweather Sans"/>
                <a:ea typeface="Merriweather Sans"/>
                <a:cs typeface="Merriweather Sans"/>
                <a:sym typeface="Merriweather Sans"/>
              </a:defRPr>
            </a:lvl7pPr>
            <a:lvl8pPr indent="0" lvl="7" marL="0" marR="0" rtl="0" algn="r">
              <a:spcBef>
                <a:spcPts val="0"/>
              </a:spcBef>
              <a:buNone/>
              <a:defRPr sz="1400">
                <a:solidFill>
                  <a:schemeClr val="dk2"/>
                </a:solidFill>
                <a:latin typeface="Merriweather Sans"/>
                <a:ea typeface="Merriweather Sans"/>
                <a:cs typeface="Merriweather Sans"/>
                <a:sym typeface="Merriweather Sans"/>
              </a:defRPr>
            </a:lvl8pPr>
            <a:lvl9pPr indent="0" lvl="8" marL="0" marR="0" rtl="0" algn="r">
              <a:spcBef>
                <a:spcPts val="0"/>
              </a:spcBef>
              <a:buNone/>
              <a:defRPr sz="1400">
                <a:solidFill>
                  <a:schemeClr val="dk2"/>
                </a:solidFill>
                <a:latin typeface="Merriweather Sans"/>
                <a:ea typeface="Merriweather Sans"/>
                <a:cs typeface="Merriweather Sans"/>
                <a:sym typeface="Merriweather Sans"/>
              </a:defRPr>
            </a:lvl9pPr>
          </a:lstStyle>
          <a:p>
            <a:pPr indent="0" lvl="0" marL="0">
              <a:spcBef>
                <a:spcPts val="0"/>
              </a:spcBef>
              <a:spcAft>
                <a:spcPts val="0"/>
              </a:spcAft>
              <a:buNone/>
            </a:pPr>
            <a:fld id="{00000000-1234-1234-1234-123412341234}" type="slidenum">
              <a:rPr lang="en-US"/>
              <a:t>‹#›</a:t>
            </a:fld>
            <a:endParaRPr/>
          </a:p>
        </p:txBody>
      </p:sp>
      <p:sp>
        <p:nvSpPr>
          <p:cNvPr id="53" name="Google Shape;53;p6"/>
          <p:cNvSpPr txBox="1"/>
          <p:nvPr>
            <p:ph idx="1" type="body"/>
          </p:nvPr>
        </p:nvSpPr>
        <p:spPr>
          <a:xfrm>
            <a:off x="6881205" y="3090572"/>
            <a:ext cx="4421857" cy="2588637"/>
          </a:xfrm>
          <a:prstGeom prst="rect">
            <a:avLst/>
          </a:prstGeom>
          <a:noFill/>
          <a:ln>
            <a:noFill/>
          </a:ln>
        </p:spPr>
        <p:txBody>
          <a:bodyPr anchorCtr="0" anchor="t" bIns="45700" lIns="0" spcFirstLastPara="1" rIns="91425" wrap="square" tIns="45700"/>
          <a:lstStyle>
            <a:lvl1pPr indent="-317500" lvl="0" marL="457200" marR="0" rtl="0" algn="l">
              <a:lnSpc>
                <a:spcPct val="90000"/>
              </a:lnSpc>
              <a:spcBef>
                <a:spcPts val="600"/>
              </a:spcBef>
              <a:spcAft>
                <a:spcPts val="0"/>
              </a:spcAft>
              <a:buClr>
                <a:schemeClr val="lt2"/>
              </a:buClr>
              <a:buSzPts val="1400"/>
              <a:buFont typeface="Noto Sans Symbols"/>
              <a:buChar char="▪"/>
              <a:defRPr b="0" i="0" sz="1400" u="none" cap="none" strike="noStrike">
                <a:solidFill>
                  <a:srgbClr val="BFBFBF"/>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54" name="Google Shape;54;p6"/>
          <p:cNvSpPr txBox="1"/>
          <p:nvPr>
            <p:ph type="title"/>
          </p:nvPr>
        </p:nvSpPr>
        <p:spPr>
          <a:xfrm>
            <a:off x="6881206" y="1046140"/>
            <a:ext cx="5056083" cy="782638"/>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000"/>
              <a:buFont typeface="Verdana"/>
              <a:buNone/>
              <a:defRPr b="1" i="0" sz="4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6"/>
          <p:cNvSpPr txBox="1"/>
          <p:nvPr>
            <p:ph idx="3" type="body"/>
          </p:nvPr>
        </p:nvSpPr>
        <p:spPr>
          <a:xfrm>
            <a:off x="6881206" y="2241515"/>
            <a:ext cx="4421856" cy="74904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2"/>
              </a:buClr>
              <a:buSzPts val="2200"/>
              <a:buFont typeface="Arial"/>
              <a:buNone/>
              <a:defRPr b="0" i="0" sz="2200" u="none" cap="none" strike="noStrike">
                <a:solidFill>
                  <a:schemeClr val="dk2"/>
                </a:solidFill>
                <a:latin typeface="Merriweather Sans"/>
                <a:ea typeface="Merriweather Sans"/>
                <a:cs typeface="Merriweather Sans"/>
                <a:sym typeface="Merriweather Sans"/>
              </a:defRPr>
            </a:lvl1pPr>
            <a:lvl2pPr indent="-342900" lvl="1" marL="9144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2pPr>
            <a:lvl3pPr indent="-342900" lvl="2" marL="13716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56" name="Google Shape;56;p6"/>
          <p:cNvSpPr/>
          <p:nvPr/>
        </p:nvSpPr>
        <p:spPr>
          <a:xfrm flipH="1">
            <a:off x="6980920" y="1947672"/>
            <a:ext cx="5220000" cy="73100"/>
          </a:xfrm>
          <a:custGeom>
            <a:rect b="b" l="l" r="r" t="t"/>
            <a:pathLst>
              <a:path extrusionOk="0" h="73099" w="5056083">
                <a:moveTo>
                  <a:pt x="9138" y="9137"/>
                </a:moveTo>
                <a:lnTo>
                  <a:pt x="9138" y="67617"/>
                </a:lnTo>
                <a:lnTo>
                  <a:pt x="5018925" y="67617"/>
                </a:lnTo>
                <a:lnTo>
                  <a:pt x="5057911" y="9137"/>
                </a:lnTo>
                <a:close/>
              </a:path>
            </a:pathLst>
          </a:custGeom>
          <a:solidFill>
            <a:schemeClr val="l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57" name="Google Shape;57;p6"/>
          <p:cNvSpPr/>
          <p:nvPr/>
        </p:nvSpPr>
        <p:spPr>
          <a:xfrm>
            <a:off x="11292630" y="6103003"/>
            <a:ext cx="910800" cy="144000"/>
          </a:xfrm>
          <a:custGeom>
            <a:rect b="b" l="l" r="r" t="t"/>
            <a:pathLst>
              <a:path extrusionOk="0" h="114300" w="695325">
                <a:moveTo>
                  <a:pt x="689134" y="7144"/>
                </a:moveTo>
                <a:lnTo>
                  <a:pt x="689134" y="115729"/>
                </a:lnTo>
                <a:lnTo>
                  <a:pt x="78581" y="115729"/>
                </a:lnTo>
                <a:lnTo>
                  <a:pt x="7144" y="714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 Layout">
  <p:cSld name="Chart Layout">
    <p:spTree>
      <p:nvGrpSpPr>
        <p:cNvPr id="58" name="Shape 58"/>
        <p:cNvGrpSpPr/>
        <p:nvPr/>
      </p:nvGrpSpPr>
      <p:grpSpPr>
        <a:xfrm>
          <a:off x="0" y="0"/>
          <a:ext cx="0" cy="0"/>
          <a:chOff x="0" y="0"/>
          <a:chExt cx="0" cy="0"/>
        </a:xfrm>
      </p:grpSpPr>
      <p:grpSp>
        <p:nvGrpSpPr>
          <p:cNvPr id="59" name="Google Shape;59;p7"/>
          <p:cNvGrpSpPr/>
          <p:nvPr/>
        </p:nvGrpSpPr>
        <p:grpSpPr>
          <a:xfrm>
            <a:off x="-12700" y="-12700"/>
            <a:ext cx="12217400" cy="6883400"/>
            <a:chOff x="-12700" y="-12700"/>
            <a:chExt cx="12217400" cy="6883400"/>
          </a:xfrm>
        </p:grpSpPr>
        <p:sp>
          <p:nvSpPr>
            <p:cNvPr id="60" name="Google Shape;60;p7"/>
            <p:cNvSpPr/>
            <p:nvPr/>
          </p:nvSpPr>
          <p:spPr>
            <a:xfrm>
              <a:off x="-12700" y="-12700"/>
              <a:ext cx="12217400" cy="6883400"/>
            </a:xfrm>
            <a:custGeom>
              <a:rect b="b" l="l" r="r" t="t"/>
              <a:pathLst>
                <a:path extrusionOk="0" h="6883400" w="12217400">
                  <a:moveTo>
                    <a:pt x="12700" y="12700"/>
                  </a:moveTo>
                  <a:lnTo>
                    <a:pt x="12700" y="6870700"/>
                  </a:lnTo>
                  <a:lnTo>
                    <a:pt x="12205970" y="6870700"/>
                  </a:lnTo>
                  <a:lnTo>
                    <a:pt x="12205970" y="12700"/>
                  </a:lnTo>
                  <a:lnTo>
                    <a:pt x="12700" y="127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61" name="Google Shape;61;p7"/>
            <p:cNvSpPr/>
            <p:nvPr/>
          </p:nvSpPr>
          <p:spPr>
            <a:xfrm>
              <a:off x="542021" y="-12700"/>
              <a:ext cx="7289800" cy="6883400"/>
            </a:xfrm>
            <a:custGeom>
              <a:rect b="b" l="l" r="r" t="t"/>
              <a:pathLst>
                <a:path extrusionOk="0" h="6883400" w="72898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lt2">
                <a:alpha val="1490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grpSp>
      <p:sp>
        <p:nvSpPr>
          <p:cNvPr id="62" name="Google Shape;62;p7"/>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dk2"/>
                </a:solidFill>
                <a:latin typeface="Merriweather Sans"/>
                <a:ea typeface="Merriweather Sans"/>
                <a:cs typeface="Merriweather Sans"/>
                <a:sym typeface="Merriweather Sans"/>
              </a:defRPr>
            </a:lvl1pPr>
            <a:lvl2pPr indent="0" lvl="1" marL="0" marR="0" rtl="0" algn="r">
              <a:spcBef>
                <a:spcPts val="0"/>
              </a:spcBef>
              <a:buNone/>
              <a:defRPr sz="1400">
                <a:solidFill>
                  <a:schemeClr val="dk2"/>
                </a:solidFill>
                <a:latin typeface="Merriweather Sans"/>
                <a:ea typeface="Merriweather Sans"/>
                <a:cs typeface="Merriweather Sans"/>
                <a:sym typeface="Merriweather Sans"/>
              </a:defRPr>
            </a:lvl2pPr>
            <a:lvl3pPr indent="0" lvl="2" marL="0" marR="0" rtl="0" algn="r">
              <a:spcBef>
                <a:spcPts val="0"/>
              </a:spcBef>
              <a:buNone/>
              <a:defRPr sz="1400">
                <a:solidFill>
                  <a:schemeClr val="dk2"/>
                </a:solidFill>
                <a:latin typeface="Merriweather Sans"/>
                <a:ea typeface="Merriweather Sans"/>
                <a:cs typeface="Merriweather Sans"/>
                <a:sym typeface="Merriweather Sans"/>
              </a:defRPr>
            </a:lvl3pPr>
            <a:lvl4pPr indent="0" lvl="3" marL="0" marR="0" rtl="0" algn="r">
              <a:spcBef>
                <a:spcPts val="0"/>
              </a:spcBef>
              <a:buNone/>
              <a:defRPr sz="1400">
                <a:solidFill>
                  <a:schemeClr val="dk2"/>
                </a:solidFill>
                <a:latin typeface="Merriweather Sans"/>
                <a:ea typeface="Merriweather Sans"/>
                <a:cs typeface="Merriweather Sans"/>
                <a:sym typeface="Merriweather Sans"/>
              </a:defRPr>
            </a:lvl4pPr>
            <a:lvl5pPr indent="0" lvl="4" marL="0" marR="0" rtl="0" algn="r">
              <a:spcBef>
                <a:spcPts val="0"/>
              </a:spcBef>
              <a:buNone/>
              <a:defRPr sz="1400">
                <a:solidFill>
                  <a:schemeClr val="dk2"/>
                </a:solidFill>
                <a:latin typeface="Merriweather Sans"/>
                <a:ea typeface="Merriweather Sans"/>
                <a:cs typeface="Merriweather Sans"/>
                <a:sym typeface="Merriweather Sans"/>
              </a:defRPr>
            </a:lvl5pPr>
            <a:lvl6pPr indent="0" lvl="5" marL="0" marR="0" rtl="0" algn="r">
              <a:spcBef>
                <a:spcPts val="0"/>
              </a:spcBef>
              <a:buNone/>
              <a:defRPr sz="1400">
                <a:solidFill>
                  <a:schemeClr val="dk2"/>
                </a:solidFill>
                <a:latin typeface="Merriweather Sans"/>
                <a:ea typeface="Merriweather Sans"/>
                <a:cs typeface="Merriweather Sans"/>
                <a:sym typeface="Merriweather Sans"/>
              </a:defRPr>
            </a:lvl6pPr>
            <a:lvl7pPr indent="0" lvl="6" marL="0" marR="0" rtl="0" algn="r">
              <a:spcBef>
                <a:spcPts val="0"/>
              </a:spcBef>
              <a:buNone/>
              <a:defRPr sz="1400">
                <a:solidFill>
                  <a:schemeClr val="dk2"/>
                </a:solidFill>
                <a:latin typeface="Merriweather Sans"/>
                <a:ea typeface="Merriweather Sans"/>
                <a:cs typeface="Merriweather Sans"/>
                <a:sym typeface="Merriweather Sans"/>
              </a:defRPr>
            </a:lvl7pPr>
            <a:lvl8pPr indent="0" lvl="7" marL="0" marR="0" rtl="0" algn="r">
              <a:spcBef>
                <a:spcPts val="0"/>
              </a:spcBef>
              <a:buNone/>
              <a:defRPr sz="1400">
                <a:solidFill>
                  <a:schemeClr val="dk2"/>
                </a:solidFill>
                <a:latin typeface="Merriweather Sans"/>
                <a:ea typeface="Merriweather Sans"/>
                <a:cs typeface="Merriweather Sans"/>
                <a:sym typeface="Merriweather Sans"/>
              </a:defRPr>
            </a:lvl8pPr>
            <a:lvl9pPr indent="0" lvl="8" marL="0" marR="0" rtl="0" algn="r">
              <a:spcBef>
                <a:spcPts val="0"/>
              </a:spcBef>
              <a:buNone/>
              <a:defRPr sz="1400">
                <a:solidFill>
                  <a:schemeClr val="dk2"/>
                </a:solidFill>
                <a:latin typeface="Merriweather Sans"/>
                <a:ea typeface="Merriweather Sans"/>
                <a:cs typeface="Merriweather Sans"/>
                <a:sym typeface="Merriweather Sans"/>
              </a:defRPr>
            </a:lvl9pPr>
          </a:lstStyle>
          <a:p>
            <a:pPr indent="0" lvl="0" marL="0">
              <a:spcBef>
                <a:spcPts val="0"/>
              </a:spcBef>
              <a:spcAft>
                <a:spcPts val="0"/>
              </a:spcAft>
              <a:buNone/>
            </a:pPr>
            <a:fld id="{00000000-1234-1234-1234-123412341234}" type="slidenum">
              <a:rPr lang="en-US"/>
              <a:t>‹#›</a:t>
            </a:fld>
            <a:endParaRPr/>
          </a:p>
        </p:txBody>
      </p:sp>
      <p:sp>
        <p:nvSpPr>
          <p:cNvPr id="63" name="Google Shape;63;p7"/>
          <p:cNvSpPr/>
          <p:nvPr/>
        </p:nvSpPr>
        <p:spPr>
          <a:xfrm>
            <a:off x="11292630" y="6103003"/>
            <a:ext cx="910800" cy="144000"/>
          </a:xfrm>
          <a:custGeom>
            <a:rect b="b" l="l" r="r" t="t"/>
            <a:pathLst>
              <a:path extrusionOk="0" h="114300" w="695325">
                <a:moveTo>
                  <a:pt x="689134" y="7144"/>
                </a:moveTo>
                <a:lnTo>
                  <a:pt x="689134" y="115729"/>
                </a:lnTo>
                <a:lnTo>
                  <a:pt x="78581" y="115729"/>
                </a:lnTo>
                <a:lnTo>
                  <a:pt x="7144" y="714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64" name="Google Shape;64;p7"/>
          <p:cNvSpPr/>
          <p:nvPr>
            <p:ph idx="2" type="chart"/>
          </p:nvPr>
        </p:nvSpPr>
        <p:spPr>
          <a:xfrm>
            <a:off x="6096001" y="1246188"/>
            <a:ext cx="5170034" cy="4365625"/>
          </a:xfrm>
          <a:prstGeom prst="rect">
            <a:avLst/>
          </a:prstGeom>
          <a:no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Merriweather Sans"/>
                <a:ea typeface="Merriweather Sans"/>
                <a:cs typeface="Merriweather Sans"/>
                <a:sym typeface="Merriweather San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65" name="Google Shape;65;p7"/>
          <p:cNvSpPr txBox="1"/>
          <p:nvPr>
            <p:ph type="title"/>
          </p:nvPr>
        </p:nvSpPr>
        <p:spPr>
          <a:xfrm>
            <a:off x="774032" y="1317173"/>
            <a:ext cx="2825496" cy="1524185"/>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000"/>
              <a:buFont typeface="Verdana"/>
              <a:buNone/>
              <a:defRPr b="1" i="0" sz="4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7"/>
          <p:cNvSpPr txBox="1"/>
          <p:nvPr>
            <p:ph idx="1" type="body"/>
          </p:nvPr>
        </p:nvSpPr>
        <p:spPr>
          <a:xfrm>
            <a:off x="774032" y="3198228"/>
            <a:ext cx="2825496" cy="215474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2"/>
              </a:buClr>
              <a:buSzPts val="2200"/>
              <a:buFont typeface="Arial"/>
              <a:buNone/>
              <a:defRPr b="0" i="0" sz="2200" u="none" cap="none" strike="noStrike">
                <a:solidFill>
                  <a:schemeClr val="dk2"/>
                </a:solidFill>
                <a:latin typeface="Merriweather Sans"/>
                <a:ea typeface="Merriweather Sans"/>
                <a:cs typeface="Merriweather Sans"/>
                <a:sym typeface="Merriweather Sans"/>
              </a:defRPr>
            </a:lvl1pPr>
            <a:lvl2pPr indent="-342900" lvl="1" marL="9144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2pPr>
            <a:lvl3pPr indent="-342900" lvl="2" marL="13716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67" name="Google Shape;67;p7"/>
          <p:cNvSpPr/>
          <p:nvPr/>
        </p:nvSpPr>
        <p:spPr>
          <a:xfrm>
            <a:off x="-11173" y="2899869"/>
            <a:ext cx="2628000" cy="73100"/>
          </a:xfrm>
          <a:custGeom>
            <a:rect b="b" l="l" r="r" t="t"/>
            <a:pathLst>
              <a:path extrusionOk="0" h="73099" w="5056083">
                <a:moveTo>
                  <a:pt x="9138" y="9137"/>
                </a:moveTo>
                <a:lnTo>
                  <a:pt x="9138" y="67617"/>
                </a:lnTo>
                <a:lnTo>
                  <a:pt x="5018925" y="67617"/>
                </a:lnTo>
                <a:lnTo>
                  <a:pt x="5057911" y="9137"/>
                </a:lnTo>
                <a:close/>
              </a:path>
            </a:pathLst>
          </a:custGeom>
          <a:solidFill>
            <a:schemeClr val="l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Layout">
  <p:cSld name="Table Layout">
    <p:spTree>
      <p:nvGrpSpPr>
        <p:cNvPr id="68" name="Shape 68"/>
        <p:cNvGrpSpPr/>
        <p:nvPr/>
      </p:nvGrpSpPr>
      <p:grpSpPr>
        <a:xfrm>
          <a:off x="0" y="0"/>
          <a:ext cx="0" cy="0"/>
          <a:chOff x="0" y="0"/>
          <a:chExt cx="0" cy="0"/>
        </a:xfrm>
      </p:grpSpPr>
      <p:grpSp>
        <p:nvGrpSpPr>
          <p:cNvPr id="69" name="Google Shape;69;p8"/>
          <p:cNvGrpSpPr/>
          <p:nvPr/>
        </p:nvGrpSpPr>
        <p:grpSpPr>
          <a:xfrm>
            <a:off x="-12700" y="-12700"/>
            <a:ext cx="12217400" cy="6883400"/>
            <a:chOff x="-12700" y="-12700"/>
            <a:chExt cx="12217400" cy="6883400"/>
          </a:xfrm>
        </p:grpSpPr>
        <p:sp>
          <p:nvSpPr>
            <p:cNvPr id="70" name="Google Shape;70;p8"/>
            <p:cNvSpPr/>
            <p:nvPr/>
          </p:nvSpPr>
          <p:spPr>
            <a:xfrm>
              <a:off x="-12700" y="-12700"/>
              <a:ext cx="12217400" cy="6883400"/>
            </a:xfrm>
            <a:custGeom>
              <a:rect b="b" l="l" r="r" t="t"/>
              <a:pathLst>
                <a:path extrusionOk="0" h="6883400" w="12217400">
                  <a:moveTo>
                    <a:pt x="12700" y="12700"/>
                  </a:moveTo>
                  <a:lnTo>
                    <a:pt x="12700" y="6870700"/>
                  </a:lnTo>
                  <a:lnTo>
                    <a:pt x="12205970" y="6870700"/>
                  </a:lnTo>
                  <a:lnTo>
                    <a:pt x="12205970" y="12700"/>
                  </a:lnTo>
                  <a:lnTo>
                    <a:pt x="12700" y="1270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71" name="Google Shape;71;p8"/>
            <p:cNvSpPr/>
            <p:nvPr/>
          </p:nvSpPr>
          <p:spPr>
            <a:xfrm>
              <a:off x="4178300" y="-12700"/>
              <a:ext cx="7289800" cy="6883400"/>
            </a:xfrm>
            <a:custGeom>
              <a:rect b="b" l="l" r="r" t="t"/>
              <a:pathLst>
                <a:path extrusionOk="0" h="6883400" w="72898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lt2">
                <a:alpha val="1490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grpSp>
      <p:sp>
        <p:nvSpPr>
          <p:cNvPr id="72" name="Google Shape;72;p8"/>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dk2"/>
                </a:solidFill>
                <a:latin typeface="Merriweather Sans"/>
                <a:ea typeface="Merriweather Sans"/>
                <a:cs typeface="Merriweather Sans"/>
                <a:sym typeface="Merriweather Sans"/>
              </a:defRPr>
            </a:lvl1pPr>
            <a:lvl2pPr indent="0" lvl="1" marL="0" marR="0" rtl="0" algn="r">
              <a:spcBef>
                <a:spcPts val="0"/>
              </a:spcBef>
              <a:buNone/>
              <a:defRPr sz="1400">
                <a:solidFill>
                  <a:schemeClr val="dk2"/>
                </a:solidFill>
                <a:latin typeface="Merriweather Sans"/>
                <a:ea typeface="Merriweather Sans"/>
                <a:cs typeface="Merriweather Sans"/>
                <a:sym typeface="Merriweather Sans"/>
              </a:defRPr>
            </a:lvl2pPr>
            <a:lvl3pPr indent="0" lvl="2" marL="0" marR="0" rtl="0" algn="r">
              <a:spcBef>
                <a:spcPts val="0"/>
              </a:spcBef>
              <a:buNone/>
              <a:defRPr sz="1400">
                <a:solidFill>
                  <a:schemeClr val="dk2"/>
                </a:solidFill>
                <a:latin typeface="Merriweather Sans"/>
                <a:ea typeface="Merriweather Sans"/>
                <a:cs typeface="Merriweather Sans"/>
                <a:sym typeface="Merriweather Sans"/>
              </a:defRPr>
            </a:lvl3pPr>
            <a:lvl4pPr indent="0" lvl="3" marL="0" marR="0" rtl="0" algn="r">
              <a:spcBef>
                <a:spcPts val="0"/>
              </a:spcBef>
              <a:buNone/>
              <a:defRPr sz="1400">
                <a:solidFill>
                  <a:schemeClr val="dk2"/>
                </a:solidFill>
                <a:latin typeface="Merriweather Sans"/>
                <a:ea typeface="Merriweather Sans"/>
                <a:cs typeface="Merriweather Sans"/>
                <a:sym typeface="Merriweather Sans"/>
              </a:defRPr>
            </a:lvl4pPr>
            <a:lvl5pPr indent="0" lvl="4" marL="0" marR="0" rtl="0" algn="r">
              <a:spcBef>
                <a:spcPts val="0"/>
              </a:spcBef>
              <a:buNone/>
              <a:defRPr sz="1400">
                <a:solidFill>
                  <a:schemeClr val="dk2"/>
                </a:solidFill>
                <a:latin typeface="Merriweather Sans"/>
                <a:ea typeface="Merriweather Sans"/>
                <a:cs typeface="Merriweather Sans"/>
                <a:sym typeface="Merriweather Sans"/>
              </a:defRPr>
            </a:lvl5pPr>
            <a:lvl6pPr indent="0" lvl="5" marL="0" marR="0" rtl="0" algn="r">
              <a:spcBef>
                <a:spcPts val="0"/>
              </a:spcBef>
              <a:buNone/>
              <a:defRPr sz="1400">
                <a:solidFill>
                  <a:schemeClr val="dk2"/>
                </a:solidFill>
                <a:latin typeface="Merriweather Sans"/>
                <a:ea typeface="Merriweather Sans"/>
                <a:cs typeface="Merriweather Sans"/>
                <a:sym typeface="Merriweather Sans"/>
              </a:defRPr>
            </a:lvl6pPr>
            <a:lvl7pPr indent="0" lvl="6" marL="0" marR="0" rtl="0" algn="r">
              <a:spcBef>
                <a:spcPts val="0"/>
              </a:spcBef>
              <a:buNone/>
              <a:defRPr sz="1400">
                <a:solidFill>
                  <a:schemeClr val="dk2"/>
                </a:solidFill>
                <a:latin typeface="Merriweather Sans"/>
                <a:ea typeface="Merriweather Sans"/>
                <a:cs typeface="Merriweather Sans"/>
                <a:sym typeface="Merriweather Sans"/>
              </a:defRPr>
            </a:lvl7pPr>
            <a:lvl8pPr indent="0" lvl="7" marL="0" marR="0" rtl="0" algn="r">
              <a:spcBef>
                <a:spcPts val="0"/>
              </a:spcBef>
              <a:buNone/>
              <a:defRPr sz="1400">
                <a:solidFill>
                  <a:schemeClr val="dk2"/>
                </a:solidFill>
                <a:latin typeface="Merriweather Sans"/>
                <a:ea typeface="Merriweather Sans"/>
                <a:cs typeface="Merriweather Sans"/>
                <a:sym typeface="Merriweather Sans"/>
              </a:defRPr>
            </a:lvl8pPr>
            <a:lvl9pPr indent="0" lvl="8" marL="0" marR="0" rtl="0" algn="r">
              <a:spcBef>
                <a:spcPts val="0"/>
              </a:spcBef>
              <a:buNone/>
              <a:defRPr sz="1400">
                <a:solidFill>
                  <a:schemeClr val="dk2"/>
                </a:solidFill>
                <a:latin typeface="Merriweather Sans"/>
                <a:ea typeface="Merriweather Sans"/>
                <a:cs typeface="Merriweather Sans"/>
                <a:sym typeface="Merriweather Sans"/>
              </a:defRPr>
            </a:lvl9pPr>
          </a:lstStyle>
          <a:p>
            <a:pPr indent="0" lvl="0" marL="0">
              <a:spcBef>
                <a:spcPts val="0"/>
              </a:spcBef>
              <a:spcAft>
                <a:spcPts val="0"/>
              </a:spcAft>
              <a:buNone/>
            </a:pPr>
            <a:fld id="{00000000-1234-1234-1234-123412341234}" type="slidenum">
              <a:rPr lang="en-US"/>
              <a:t>‹#›</a:t>
            </a:fld>
            <a:endParaRPr/>
          </a:p>
        </p:txBody>
      </p:sp>
      <p:sp>
        <p:nvSpPr>
          <p:cNvPr id="73" name="Google Shape;73;p8"/>
          <p:cNvSpPr/>
          <p:nvPr/>
        </p:nvSpPr>
        <p:spPr>
          <a:xfrm>
            <a:off x="11292630" y="6103003"/>
            <a:ext cx="910800" cy="144000"/>
          </a:xfrm>
          <a:custGeom>
            <a:rect b="b" l="l" r="r" t="t"/>
            <a:pathLst>
              <a:path extrusionOk="0" h="114300" w="695325">
                <a:moveTo>
                  <a:pt x="689134" y="7144"/>
                </a:moveTo>
                <a:lnTo>
                  <a:pt x="689134" y="115729"/>
                </a:lnTo>
                <a:lnTo>
                  <a:pt x="78581" y="115729"/>
                </a:lnTo>
                <a:lnTo>
                  <a:pt x="7144" y="714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74" name="Google Shape;74;p8"/>
          <p:cNvSpPr txBox="1"/>
          <p:nvPr>
            <p:ph type="title"/>
          </p:nvPr>
        </p:nvSpPr>
        <p:spPr>
          <a:xfrm>
            <a:off x="774032" y="1317173"/>
            <a:ext cx="2825496" cy="1524185"/>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000"/>
              <a:buFont typeface="Verdana"/>
              <a:buNone/>
              <a:defRPr b="1" i="0" sz="4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8"/>
          <p:cNvSpPr txBox="1"/>
          <p:nvPr>
            <p:ph idx="1" type="body"/>
          </p:nvPr>
        </p:nvSpPr>
        <p:spPr>
          <a:xfrm>
            <a:off x="774032" y="3198228"/>
            <a:ext cx="2825496" cy="215474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2"/>
              </a:buClr>
              <a:buSzPts val="2200"/>
              <a:buFont typeface="Arial"/>
              <a:buNone/>
              <a:defRPr b="0" i="0" sz="2200" u="none" cap="none" strike="noStrike">
                <a:solidFill>
                  <a:schemeClr val="dk2"/>
                </a:solidFill>
                <a:latin typeface="Merriweather Sans"/>
                <a:ea typeface="Merriweather Sans"/>
                <a:cs typeface="Merriweather Sans"/>
                <a:sym typeface="Merriweather Sans"/>
              </a:defRPr>
            </a:lvl1pPr>
            <a:lvl2pPr indent="-342900" lvl="1" marL="9144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2pPr>
            <a:lvl3pPr indent="-342900" lvl="2" marL="13716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76" name="Google Shape;76;p8"/>
          <p:cNvSpPr/>
          <p:nvPr/>
        </p:nvSpPr>
        <p:spPr>
          <a:xfrm>
            <a:off x="-11173" y="2899869"/>
            <a:ext cx="2628000" cy="73100"/>
          </a:xfrm>
          <a:custGeom>
            <a:rect b="b" l="l" r="r" t="t"/>
            <a:pathLst>
              <a:path extrusionOk="0" h="73099" w="5056083">
                <a:moveTo>
                  <a:pt x="9138" y="9137"/>
                </a:moveTo>
                <a:lnTo>
                  <a:pt x="9138" y="67617"/>
                </a:lnTo>
                <a:lnTo>
                  <a:pt x="5018925" y="67617"/>
                </a:lnTo>
                <a:lnTo>
                  <a:pt x="5057911" y="9137"/>
                </a:lnTo>
                <a:close/>
              </a:path>
            </a:pathLst>
          </a:custGeom>
          <a:solidFill>
            <a:schemeClr val="l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itle Slide">
  <p:cSld name="Image and Title Slide">
    <p:bg>
      <p:bgPr>
        <a:noFill/>
      </p:bgPr>
    </p:bg>
    <p:spTree>
      <p:nvGrpSpPr>
        <p:cNvPr id="77" name="Shape 77"/>
        <p:cNvGrpSpPr/>
        <p:nvPr/>
      </p:nvGrpSpPr>
      <p:grpSpPr>
        <a:xfrm>
          <a:off x="0" y="0"/>
          <a:ext cx="0" cy="0"/>
          <a:chOff x="0" y="0"/>
          <a:chExt cx="0" cy="0"/>
        </a:xfrm>
      </p:grpSpPr>
      <p:sp>
        <p:nvSpPr>
          <p:cNvPr id="78" name="Google Shape;78;p9"/>
          <p:cNvSpPr/>
          <p:nvPr>
            <p:ph idx="2" type="pic"/>
          </p:nvPr>
        </p:nvSpPr>
        <p:spPr>
          <a:xfrm>
            <a:off x="-43500" y="-62850"/>
            <a:ext cx="12279000" cy="6983700"/>
          </a:xfrm>
          <a:prstGeom prst="rect">
            <a:avLst/>
          </a:prstGeom>
          <a:solidFill>
            <a:srgbClr val="A5A5A5"/>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chemeClr val="dk2"/>
              </a:buClr>
              <a:buSzPts val="1400"/>
              <a:buFont typeface="Arial"/>
              <a:buNone/>
              <a:defRPr b="0" i="0" sz="1400" u="none" cap="none" strike="noStrike">
                <a:solidFill>
                  <a:schemeClr val="dk2"/>
                </a:solidFill>
                <a:latin typeface="Merriweather Sans"/>
                <a:ea typeface="Merriweather Sans"/>
                <a:cs typeface="Merriweather Sans"/>
                <a:sym typeface="Merriweather San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79" name="Google Shape;79;p9"/>
          <p:cNvSpPr txBox="1"/>
          <p:nvPr>
            <p:ph type="title"/>
          </p:nvPr>
        </p:nvSpPr>
        <p:spPr>
          <a:xfrm>
            <a:off x="774032" y="1033272"/>
            <a:ext cx="10515000" cy="782700"/>
          </a:xfrm>
          <a:prstGeom prst="rect">
            <a:avLst/>
          </a:prstGeom>
          <a:noFill/>
          <a:ln>
            <a:noFill/>
          </a:ln>
        </p:spPr>
        <p:txBody>
          <a:bodyPr anchorCtr="0" anchor="ctr" bIns="45700" lIns="91425" spcFirstLastPara="1" rIns="91425" wrap="square" tIns="45700"/>
          <a:lstStyle>
            <a:lvl1pPr lvl="0" rtl="0">
              <a:spcBef>
                <a:spcPts val="0"/>
              </a:spcBef>
              <a:spcAft>
                <a:spcPts val="0"/>
              </a:spcAft>
              <a:buClr>
                <a:schemeClr val="lt1"/>
              </a:buClr>
              <a:buSzPts val="4000"/>
              <a:buFont typeface="Verdana"/>
              <a:buNon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9"/>
          <p:cNvSpPr txBox="1"/>
          <p:nvPr>
            <p:ph idx="1" type="body"/>
          </p:nvPr>
        </p:nvSpPr>
        <p:spPr>
          <a:xfrm>
            <a:off x="774032" y="1880794"/>
            <a:ext cx="10518598" cy="782639"/>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2"/>
              </a:buClr>
              <a:buSzPts val="2200"/>
              <a:buFont typeface="Arial"/>
              <a:buNone/>
              <a:defRPr b="0" i="0" sz="2200" u="none" cap="none" strike="noStrike">
                <a:solidFill>
                  <a:schemeClr val="dk2"/>
                </a:solidFill>
                <a:latin typeface="Merriweather Sans"/>
                <a:ea typeface="Merriweather Sans"/>
                <a:cs typeface="Merriweather Sans"/>
                <a:sym typeface="Merriweather Sans"/>
              </a:defRPr>
            </a:lvl1pPr>
            <a:lvl2pPr indent="-342900" lvl="1" marL="9144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2pPr>
            <a:lvl3pPr indent="-342900" lvl="2" marL="13716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81" name="Google Shape;81;p9"/>
          <p:cNvSpPr txBox="1"/>
          <p:nvPr/>
        </p:nvSpPr>
        <p:spPr>
          <a:xfrm>
            <a:off x="327546" y="3002507"/>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edia Layout">
  <p:cSld name="Media Layout">
    <p:spTree>
      <p:nvGrpSpPr>
        <p:cNvPr id="82" name="Shape 82"/>
        <p:cNvGrpSpPr/>
        <p:nvPr/>
      </p:nvGrpSpPr>
      <p:grpSpPr>
        <a:xfrm>
          <a:off x="0" y="0"/>
          <a:ext cx="0" cy="0"/>
          <a:chOff x="0" y="0"/>
          <a:chExt cx="0" cy="0"/>
        </a:xfrm>
      </p:grpSpPr>
      <p:sp>
        <p:nvSpPr>
          <p:cNvPr id="83" name="Google Shape;83;p10"/>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84" name="Google Shape;84;p10"/>
          <p:cNvSpPr/>
          <p:nvPr/>
        </p:nvSpPr>
        <p:spPr>
          <a:xfrm>
            <a:off x="2445759" y="-12700"/>
            <a:ext cx="7289800" cy="6883400"/>
          </a:xfrm>
          <a:custGeom>
            <a:rect b="b" l="l" r="r" t="t"/>
            <a:pathLst>
              <a:path extrusionOk="0" h="6883400" w="72898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lt2">
              <a:alpha val="1490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
        <p:nvSpPr>
          <p:cNvPr id="85" name="Google Shape;85;p10"/>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dk2"/>
                </a:solidFill>
                <a:latin typeface="Merriweather Sans"/>
                <a:ea typeface="Merriweather Sans"/>
                <a:cs typeface="Merriweather Sans"/>
                <a:sym typeface="Merriweather Sans"/>
              </a:defRPr>
            </a:lvl1pPr>
            <a:lvl2pPr indent="0" lvl="1" marL="0" marR="0" rtl="0" algn="r">
              <a:spcBef>
                <a:spcPts val="0"/>
              </a:spcBef>
              <a:buNone/>
              <a:defRPr sz="1400">
                <a:solidFill>
                  <a:schemeClr val="dk2"/>
                </a:solidFill>
                <a:latin typeface="Merriweather Sans"/>
                <a:ea typeface="Merriweather Sans"/>
                <a:cs typeface="Merriweather Sans"/>
                <a:sym typeface="Merriweather Sans"/>
              </a:defRPr>
            </a:lvl2pPr>
            <a:lvl3pPr indent="0" lvl="2" marL="0" marR="0" rtl="0" algn="r">
              <a:spcBef>
                <a:spcPts val="0"/>
              </a:spcBef>
              <a:buNone/>
              <a:defRPr sz="1400">
                <a:solidFill>
                  <a:schemeClr val="dk2"/>
                </a:solidFill>
                <a:latin typeface="Merriweather Sans"/>
                <a:ea typeface="Merriweather Sans"/>
                <a:cs typeface="Merriweather Sans"/>
                <a:sym typeface="Merriweather Sans"/>
              </a:defRPr>
            </a:lvl3pPr>
            <a:lvl4pPr indent="0" lvl="3" marL="0" marR="0" rtl="0" algn="r">
              <a:spcBef>
                <a:spcPts val="0"/>
              </a:spcBef>
              <a:buNone/>
              <a:defRPr sz="1400">
                <a:solidFill>
                  <a:schemeClr val="dk2"/>
                </a:solidFill>
                <a:latin typeface="Merriweather Sans"/>
                <a:ea typeface="Merriweather Sans"/>
                <a:cs typeface="Merriweather Sans"/>
                <a:sym typeface="Merriweather Sans"/>
              </a:defRPr>
            </a:lvl4pPr>
            <a:lvl5pPr indent="0" lvl="4" marL="0" marR="0" rtl="0" algn="r">
              <a:spcBef>
                <a:spcPts val="0"/>
              </a:spcBef>
              <a:buNone/>
              <a:defRPr sz="1400">
                <a:solidFill>
                  <a:schemeClr val="dk2"/>
                </a:solidFill>
                <a:latin typeface="Merriweather Sans"/>
                <a:ea typeface="Merriweather Sans"/>
                <a:cs typeface="Merriweather Sans"/>
                <a:sym typeface="Merriweather Sans"/>
              </a:defRPr>
            </a:lvl5pPr>
            <a:lvl6pPr indent="0" lvl="5" marL="0" marR="0" rtl="0" algn="r">
              <a:spcBef>
                <a:spcPts val="0"/>
              </a:spcBef>
              <a:buNone/>
              <a:defRPr sz="1400">
                <a:solidFill>
                  <a:schemeClr val="dk2"/>
                </a:solidFill>
                <a:latin typeface="Merriweather Sans"/>
                <a:ea typeface="Merriweather Sans"/>
                <a:cs typeface="Merriweather Sans"/>
                <a:sym typeface="Merriweather Sans"/>
              </a:defRPr>
            </a:lvl6pPr>
            <a:lvl7pPr indent="0" lvl="6" marL="0" marR="0" rtl="0" algn="r">
              <a:spcBef>
                <a:spcPts val="0"/>
              </a:spcBef>
              <a:buNone/>
              <a:defRPr sz="1400">
                <a:solidFill>
                  <a:schemeClr val="dk2"/>
                </a:solidFill>
                <a:latin typeface="Merriweather Sans"/>
                <a:ea typeface="Merriweather Sans"/>
                <a:cs typeface="Merriweather Sans"/>
                <a:sym typeface="Merriweather Sans"/>
              </a:defRPr>
            </a:lvl7pPr>
            <a:lvl8pPr indent="0" lvl="7" marL="0" marR="0" rtl="0" algn="r">
              <a:spcBef>
                <a:spcPts val="0"/>
              </a:spcBef>
              <a:buNone/>
              <a:defRPr sz="1400">
                <a:solidFill>
                  <a:schemeClr val="dk2"/>
                </a:solidFill>
                <a:latin typeface="Merriweather Sans"/>
                <a:ea typeface="Merriweather Sans"/>
                <a:cs typeface="Merriweather Sans"/>
                <a:sym typeface="Merriweather Sans"/>
              </a:defRPr>
            </a:lvl8pPr>
            <a:lvl9pPr indent="0" lvl="8" marL="0" marR="0" rtl="0" algn="r">
              <a:spcBef>
                <a:spcPts val="0"/>
              </a:spcBef>
              <a:buNone/>
              <a:defRPr sz="1400">
                <a:solidFill>
                  <a:schemeClr val="dk2"/>
                </a:solidFill>
                <a:latin typeface="Merriweather Sans"/>
                <a:ea typeface="Merriweather Sans"/>
                <a:cs typeface="Merriweather Sans"/>
                <a:sym typeface="Merriweather Sans"/>
              </a:defRPr>
            </a:lvl9pPr>
          </a:lstStyle>
          <a:p>
            <a:pPr indent="0" lvl="0" marL="0">
              <a:spcBef>
                <a:spcPts val="0"/>
              </a:spcBef>
              <a:spcAft>
                <a:spcPts val="0"/>
              </a:spcAft>
              <a:buNone/>
            </a:pPr>
            <a:fld id="{00000000-1234-1234-1234-123412341234}" type="slidenum">
              <a:rPr lang="en-US"/>
              <a:t>‹#›</a:t>
            </a:fld>
            <a:endParaRPr/>
          </a:p>
        </p:txBody>
      </p:sp>
      <p:sp>
        <p:nvSpPr>
          <p:cNvPr id="86" name="Google Shape;86;p10"/>
          <p:cNvSpPr txBox="1"/>
          <p:nvPr>
            <p:ph type="title"/>
          </p:nvPr>
        </p:nvSpPr>
        <p:spPr>
          <a:xfrm>
            <a:off x="838200" y="156579"/>
            <a:ext cx="10515600" cy="1325563"/>
          </a:xfrm>
          <a:prstGeom prst="rect">
            <a:avLst/>
          </a:prstGeom>
          <a:noFill/>
          <a:ln>
            <a:noFill/>
          </a:ln>
        </p:spPr>
        <p:txBody>
          <a:bodyPr anchorCtr="0" anchor="ctr" bIns="45700" lIns="0" spcFirstLastPara="1" rIns="0" wrap="square" tIns="45700"/>
          <a:lstStyle>
            <a:lvl1pPr lvl="0" marR="0" rtl="0" algn="ctr">
              <a:lnSpc>
                <a:spcPct val="90000"/>
              </a:lnSpc>
              <a:spcBef>
                <a:spcPts val="0"/>
              </a:spcBef>
              <a:spcAft>
                <a:spcPts val="0"/>
              </a:spcAft>
              <a:buClr>
                <a:schemeClr val="lt1"/>
              </a:buClr>
              <a:buSzPts val="4000"/>
              <a:buFont typeface="Verdana"/>
              <a:buNone/>
              <a:defRPr b="1" i="0" sz="4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0"/>
          <p:cNvSpPr/>
          <p:nvPr>
            <p:ph idx="2" type="media"/>
          </p:nvPr>
        </p:nvSpPr>
        <p:spPr>
          <a:xfrm>
            <a:off x="1395984" y="1497770"/>
            <a:ext cx="9400032" cy="4215384"/>
          </a:xfrm>
          <a:prstGeom prst="rect">
            <a:avLst/>
          </a:prstGeom>
          <a:no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BFBFBF"/>
              </a:buClr>
              <a:buSzPts val="1400"/>
              <a:buFont typeface="Arial"/>
              <a:buNone/>
              <a:defRPr b="0" i="0" sz="1400" u="none" cap="none" strike="noStrike">
                <a:solidFill>
                  <a:srgbClr val="BFBFBF"/>
                </a:solidFill>
                <a:latin typeface="Merriweather Sans"/>
                <a:ea typeface="Merriweather Sans"/>
                <a:cs typeface="Merriweather Sans"/>
                <a:sym typeface="Merriweather San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88" name="Google Shape;88;p10"/>
          <p:cNvSpPr/>
          <p:nvPr/>
        </p:nvSpPr>
        <p:spPr>
          <a:xfrm>
            <a:off x="11292630" y="6103003"/>
            <a:ext cx="910800" cy="144000"/>
          </a:xfrm>
          <a:custGeom>
            <a:rect b="b" l="l" r="r" t="t"/>
            <a:pathLst>
              <a:path extrusionOk="0" h="114300" w="695325">
                <a:moveTo>
                  <a:pt x="689134" y="7144"/>
                </a:moveTo>
                <a:lnTo>
                  <a:pt x="689134" y="115729"/>
                </a:lnTo>
                <a:lnTo>
                  <a:pt x="78581" y="115729"/>
                </a:lnTo>
                <a:lnTo>
                  <a:pt x="7144" y="714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rriweather Sans"/>
              <a:ea typeface="Merriweather Sans"/>
              <a:cs typeface="Merriweather Sans"/>
              <a:sym typeface="Merriweather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6"/>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00" u="none" cap="none" strike="noStrike">
                <a:solidFill>
                  <a:schemeClr val="dk2"/>
                </a:solidFill>
                <a:latin typeface="Merriweather Sans"/>
                <a:ea typeface="Merriweather Sans"/>
                <a:cs typeface="Merriweather Sans"/>
                <a:sym typeface="Merriweather Sans"/>
              </a:defRPr>
            </a:lvl1pPr>
            <a:lvl2pPr indent="0" lvl="1" marL="0" marR="0" rtl="0" algn="r">
              <a:spcBef>
                <a:spcPts val="0"/>
              </a:spcBef>
              <a:buNone/>
              <a:defRPr b="0" i="0" sz="1400" u="none" cap="none" strike="noStrike">
                <a:solidFill>
                  <a:schemeClr val="dk2"/>
                </a:solidFill>
                <a:latin typeface="Merriweather Sans"/>
                <a:ea typeface="Merriweather Sans"/>
                <a:cs typeface="Merriweather Sans"/>
                <a:sym typeface="Merriweather Sans"/>
              </a:defRPr>
            </a:lvl2pPr>
            <a:lvl3pPr indent="0" lvl="2" marL="0" marR="0" rtl="0" algn="r">
              <a:spcBef>
                <a:spcPts val="0"/>
              </a:spcBef>
              <a:buNone/>
              <a:defRPr b="0" i="0" sz="1400" u="none" cap="none" strike="noStrike">
                <a:solidFill>
                  <a:schemeClr val="dk2"/>
                </a:solidFill>
                <a:latin typeface="Merriweather Sans"/>
                <a:ea typeface="Merriweather Sans"/>
                <a:cs typeface="Merriweather Sans"/>
                <a:sym typeface="Merriweather Sans"/>
              </a:defRPr>
            </a:lvl3pPr>
            <a:lvl4pPr indent="0" lvl="3" marL="0" marR="0" rtl="0" algn="r">
              <a:spcBef>
                <a:spcPts val="0"/>
              </a:spcBef>
              <a:buNone/>
              <a:defRPr b="0" i="0" sz="1400" u="none" cap="none" strike="noStrike">
                <a:solidFill>
                  <a:schemeClr val="dk2"/>
                </a:solidFill>
                <a:latin typeface="Merriweather Sans"/>
                <a:ea typeface="Merriweather Sans"/>
                <a:cs typeface="Merriweather Sans"/>
                <a:sym typeface="Merriweather Sans"/>
              </a:defRPr>
            </a:lvl4pPr>
            <a:lvl5pPr indent="0" lvl="4" marL="0" marR="0" rtl="0" algn="r">
              <a:spcBef>
                <a:spcPts val="0"/>
              </a:spcBef>
              <a:buNone/>
              <a:defRPr b="0" i="0" sz="1400" u="none" cap="none" strike="noStrike">
                <a:solidFill>
                  <a:schemeClr val="dk2"/>
                </a:solidFill>
                <a:latin typeface="Merriweather Sans"/>
                <a:ea typeface="Merriweather Sans"/>
                <a:cs typeface="Merriweather Sans"/>
                <a:sym typeface="Merriweather Sans"/>
              </a:defRPr>
            </a:lvl5pPr>
            <a:lvl6pPr indent="0" lvl="5" marL="0" marR="0" rtl="0" algn="r">
              <a:spcBef>
                <a:spcPts val="0"/>
              </a:spcBef>
              <a:buNone/>
              <a:defRPr b="0" i="0" sz="1400" u="none" cap="none" strike="noStrike">
                <a:solidFill>
                  <a:schemeClr val="dk2"/>
                </a:solidFill>
                <a:latin typeface="Merriweather Sans"/>
                <a:ea typeface="Merriweather Sans"/>
                <a:cs typeface="Merriweather Sans"/>
                <a:sym typeface="Merriweather Sans"/>
              </a:defRPr>
            </a:lvl6pPr>
            <a:lvl7pPr indent="0" lvl="6" marL="0" marR="0" rtl="0" algn="r">
              <a:spcBef>
                <a:spcPts val="0"/>
              </a:spcBef>
              <a:buNone/>
              <a:defRPr b="0" i="0" sz="1400" u="none" cap="none" strike="noStrike">
                <a:solidFill>
                  <a:schemeClr val="dk2"/>
                </a:solidFill>
                <a:latin typeface="Merriweather Sans"/>
                <a:ea typeface="Merriweather Sans"/>
                <a:cs typeface="Merriweather Sans"/>
                <a:sym typeface="Merriweather Sans"/>
              </a:defRPr>
            </a:lvl7pPr>
            <a:lvl8pPr indent="0" lvl="7" marL="0" marR="0" rtl="0" algn="r">
              <a:spcBef>
                <a:spcPts val="0"/>
              </a:spcBef>
              <a:buNone/>
              <a:defRPr b="0" i="0" sz="1400" u="none" cap="none" strike="noStrike">
                <a:solidFill>
                  <a:schemeClr val="dk2"/>
                </a:solidFill>
                <a:latin typeface="Merriweather Sans"/>
                <a:ea typeface="Merriweather Sans"/>
                <a:cs typeface="Merriweather Sans"/>
                <a:sym typeface="Merriweather Sans"/>
              </a:defRPr>
            </a:lvl8pPr>
            <a:lvl9pPr indent="0" lvl="8" marL="0" marR="0" rtl="0" algn="r">
              <a:spcBef>
                <a:spcPts val="0"/>
              </a:spcBef>
              <a:buNone/>
              <a:defRPr b="0" i="0" sz="1400" u="none" cap="none" strike="noStrike">
                <a:solidFill>
                  <a:schemeClr val="dk2"/>
                </a:solidFill>
                <a:latin typeface="Merriweather Sans"/>
                <a:ea typeface="Merriweather Sans"/>
                <a:cs typeface="Merriweather Sans"/>
                <a:sym typeface="Merriweather Sans"/>
              </a:defRPr>
            </a:lvl9pPr>
          </a:lstStyle>
          <a:p>
            <a:pPr indent="0" lvl="0" marL="0">
              <a:spcBef>
                <a:spcPts val="0"/>
              </a:spcBef>
              <a:spcAft>
                <a:spcPts val="0"/>
              </a:spcAft>
              <a:buNone/>
            </a:pPr>
            <a:fld id="{00000000-1234-1234-1234-123412341234}" type="slidenum">
              <a:rPr lang="en-US"/>
              <a:t>‹#›</a:t>
            </a:fld>
            <a:endParaRPr/>
          </a:p>
        </p:txBody>
      </p:sp>
      <p:sp>
        <p:nvSpPr>
          <p:cNvPr id="11" name="Google Shape;11;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000"/>
              <a:buFont typeface="Verdana"/>
              <a:buNone/>
              <a:defRPr b="1" i="0" sz="4000" u="none" cap="none" strike="noStrik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838200" y="1825625"/>
            <a:ext cx="10515600" cy="4048274"/>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Merriweather Sans"/>
                <a:ea typeface="Merriweather Sans"/>
                <a:cs typeface="Merriweather Sans"/>
                <a:sym typeface="Merriweather Sans"/>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Merriweather Sans"/>
                <a:ea typeface="Merriweather Sans"/>
                <a:cs typeface="Merriweather Sans"/>
                <a:sym typeface="Merriweather Sans"/>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Merriweather Sans"/>
                <a:ea typeface="Merriweather Sans"/>
                <a:cs typeface="Merriweather Sans"/>
                <a:sym typeface="Merriweather Sans"/>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Merriweather Sans"/>
                <a:ea typeface="Merriweather Sans"/>
                <a:cs typeface="Merriweather Sans"/>
                <a:sym typeface="Merriweather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erriweather Sans"/>
                <a:ea typeface="Merriweather Sans"/>
                <a:cs typeface="Merriweather Sans"/>
                <a:sym typeface="Merriweather Sans"/>
              </a:defRPr>
            </a:lvl9pPr>
          </a:lstStyle>
          <a:p/>
        </p:txBody>
      </p:sp>
      <p:sp>
        <p:nvSpPr>
          <p:cNvPr id="13" name="Google Shape;13;p1"/>
          <p:cNvSpPr txBox="1"/>
          <p:nvPr>
            <p:ph idx="10" type="dt"/>
          </p:nvPr>
        </p:nvSpPr>
        <p:spPr>
          <a:xfrm>
            <a:off x="4724400" y="6002372"/>
            <a:ext cx="27432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400" u="none" cap="none" strike="noStrike">
                <a:solidFill>
                  <a:schemeClr val="lt2"/>
                </a:solidFill>
                <a:latin typeface="Merriweather Sans"/>
                <a:ea typeface="Merriweather Sans"/>
                <a:cs typeface="Merriweather Sans"/>
                <a:sym typeface="Merriweather Sans"/>
              </a:defRPr>
            </a:lvl1pPr>
            <a:lvl2pPr lvl="1"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2pPr>
            <a:lvl3pPr lvl="2"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3pPr>
            <a:lvl4pPr lvl="3"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4pPr>
            <a:lvl5pPr lvl="4"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5pPr>
            <a:lvl6pPr lvl="5"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6pPr>
            <a:lvl7pPr lvl="6"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7pPr>
            <a:lvl8pPr lvl="7"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8pPr>
            <a:lvl9pPr lvl="8"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9pPr>
          </a:lstStyle>
          <a:p/>
        </p:txBody>
      </p:sp>
      <p:sp>
        <p:nvSpPr>
          <p:cNvPr id="14" name="Google Shape;14;p1"/>
          <p:cNvSpPr txBox="1"/>
          <p:nvPr>
            <p:ph idx="11" type="ftr"/>
          </p:nvPr>
        </p:nvSpPr>
        <p:spPr>
          <a:xfrm>
            <a:off x="838200" y="6002372"/>
            <a:ext cx="3398763"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400" u="none" cap="none" strike="noStrike">
                <a:solidFill>
                  <a:schemeClr val="lt2"/>
                </a:solidFill>
                <a:latin typeface="Merriweather Sans"/>
                <a:ea typeface="Merriweather Sans"/>
                <a:cs typeface="Merriweather Sans"/>
                <a:sym typeface="Merriweather Sans"/>
              </a:defRPr>
            </a:lvl1pPr>
            <a:lvl2pPr lvl="1"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2pPr>
            <a:lvl3pPr lvl="2"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3pPr>
            <a:lvl4pPr lvl="3"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4pPr>
            <a:lvl5pPr lvl="4"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5pPr>
            <a:lvl6pPr lvl="5"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6pPr>
            <a:lvl7pPr lvl="6"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7pPr>
            <a:lvl8pPr lvl="7"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8pPr>
            <a:lvl9pPr lvl="8" marR="0" rtl="0" algn="l">
              <a:spcBef>
                <a:spcPts val="0"/>
              </a:spcBef>
              <a:spcAft>
                <a:spcPts val="0"/>
              </a:spcAft>
              <a:buSzPts val="1400"/>
              <a:buNone/>
              <a:defRPr b="0" i="0" sz="1800" u="none" cap="none" strike="noStrike">
                <a:solidFill>
                  <a:schemeClr val="dk1"/>
                </a:solidFill>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lib.ucsd.edu/si-uccsc1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ucop.edu/electronic-accessibility/web-developers/tools-and-testing/siteimprov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ucop.edu/electronic-accessibili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5"/>
          <p:cNvSpPr txBox="1"/>
          <p:nvPr>
            <p:ph type="title"/>
          </p:nvPr>
        </p:nvSpPr>
        <p:spPr>
          <a:xfrm>
            <a:off x="149896" y="-232631"/>
            <a:ext cx="10510800" cy="2281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5400"/>
              <a:buFont typeface="Verdana"/>
              <a:buNone/>
            </a:pPr>
            <a:r>
              <a:rPr b="1" i="0" lang="en-US" sz="5400" u="none" cap="none" strike="noStrike">
                <a:solidFill>
                  <a:schemeClr val="lt1"/>
                </a:solidFill>
                <a:latin typeface="Verdana"/>
                <a:ea typeface="Verdana"/>
                <a:cs typeface="Verdana"/>
                <a:sym typeface="Verdana"/>
              </a:rPr>
              <a:t>Improving Website Accessibility with Site</a:t>
            </a:r>
            <a:r>
              <a:rPr lang="en-US" sz="5400"/>
              <a:t>i</a:t>
            </a:r>
            <a:r>
              <a:rPr b="1" i="0" lang="en-US" sz="5400" u="none" cap="none" strike="noStrike">
                <a:solidFill>
                  <a:schemeClr val="lt1"/>
                </a:solidFill>
                <a:latin typeface="Verdana"/>
                <a:ea typeface="Verdana"/>
                <a:cs typeface="Verdana"/>
                <a:sym typeface="Verdana"/>
              </a:rPr>
              <a:t>mprove</a:t>
            </a:r>
            <a:endParaRPr b="1" i="0" sz="5400" u="none" cap="none" strike="noStrike">
              <a:solidFill>
                <a:schemeClr val="lt1"/>
              </a:solidFill>
              <a:latin typeface="Verdana"/>
              <a:ea typeface="Verdana"/>
              <a:cs typeface="Verdana"/>
              <a:sym typeface="Verdana"/>
            </a:endParaRPr>
          </a:p>
        </p:txBody>
      </p:sp>
      <p:sp>
        <p:nvSpPr>
          <p:cNvPr id="132" name="Google Shape;132;p15"/>
          <p:cNvSpPr txBox="1"/>
          <p:nvPr>
            <p:ph idx="1" type="body"/>
          </p:nvPr>
        </p:nvSpPr>
        <p:spPr>
          <a:xfrm>
            <a:off x="770021" y="3773554"/>
            <a:ext cx="10090287" cy="11018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000"/>
              <a:buFont typeface="Arial"/>
              <a:buNone/>
            </a:pPr>
            <a:r>
              <a:rPr b="0" i="0" lang="en-US" sz="2000" u="none" cap="none" strike="noStrike">
                <a:solidFill>
                  <a:schemeClr val="dk2"/>
                </a:solidFill>
                <a:latin typeface="Merriweather Sans"/>
                <a:ea typeface="Merriweather Sans"/>
                <a:cs typeface="Merriweather Sans"/>
                <a:sym typeface="Merriweather Sans"/>
              </a:rPr>
              <a:t>Jenn Dandle / Joshua Hori / Mary Salome / Eric Mayes / Tyler Vogel</a:t>
            </a:r>
            <a:endParaRPr b="0" i="0" sz="2000" u="none" cap="none" strike="noStrike">
              <a:solidFill>
                <a:schemeClr val="dk2"/>
              </a:solidFill>
              <a:latin typeface="Merriweather Sans"/>
              <a:ea typeface="Merriweather Sans"/>
              <a:cs typeface="Merriweather Sans"/>
              <a:sym typeface="Merriweather Sans"/>
            </a:endParaRPr>
          </a:p>
          <a:p>
            <a:pPr indent="0" lvl="0" marL="0" marR="0" rtl="0" algn="l">
              <a:lnSpc>
                <a:spcPct val="90000"/>
              </a:lnSpc>
              <a:spcBef>
                <a:spcPts val="0"/>
              </a:spcBef>
              <a:spcAft>
                <a:spcPts val="0"/>
              </a:spcAft>
              <a:buClr>
                <a:schemeClr val="dk2"/>
              </a:buClr>
              <a:buSzPts val="2000"/>
              <a:buFont typeface="Arial"/>
              <a:buNone/>
            </a:pPr>
            <a:r>
              <a:t/>
            </a:r>
            <a:endParaRPr sz="2000"/>
          </a:p>
          <a:p>
            <a:pPr indent="0" lvl="0" marL="0" rtl="0">
              <a:spcBef>
                <a:spcPts val="0"/>
              </a:spcBef>
              <a:spcAft>
                <a:spcPts val="0"/>
              </a:spcAft>
              <a:buClr>
                <a:schemeClr val="lt1"/>
              </a:buClr>
              <a:buSzPts val="5400"/>
              <a:buFont typeface="Verdana"/>
              <a:buNone/>
            </a:pPr>
            <a:r>
              <a:rPr b="1" lang="en-US" sz="1800" u="sng">
                <a:solidFill>
                  <a:schemeClr val="hlink"/>
                </a:solidFill>
                <a:latin typeface="Verdana"/>
                <a:ea typeface="Verdana"/>
                <a:cs typeface="Verdana"/>
                <a:sym typeface="Verdana"/>
                <a:hlinkClick r:id="rId3"/>
              </a:rPr>
              <a:t>http://lib.ucsd.edu/si-uccsc18</a:t>
            </a:r>
            <a:endParaRPr sz="1800"/>
          </a:p>
        </p:txBody>
      </p:sp>
      <p:sp>
        <p:nvSpPr>
          <p:cNvPr id="133" name="Google Shape;133;p15"/>
          <p:cNvSpPr txBox="1"/>
          <p:nvPr>
            <p:ph idx="4" type="body"/>
          </p:nvPr>
        </p:nvSpPr>
        <p:spPr>
          <a:xfrm>
            <a:off x="770021" y="5105536"/>
            <a:ext cx="4367531" cy="32441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200"/>
              <a:buFont typeface="Arial"/>
              <a:buNone/>
            </a:pPr>
            <a:r>
              <a:rPr b="0" i="0" lang="en-US" sz="2200" u="none" cap="none" strike="noStrike">
                <a:solidFill>
                  <a:schemeClr val="lt2"/>
                </a:solidFill>
                <a:latin typeface="Merriweather Sans"/>
                <a:ea typeface="Merriweather Sans"/>
                <a:cs typeface="Merriweather Sans"/>
                <a:sym typeface="Merriweather Sans"/>
              </a:rPr>
              <a:t>UCCSC 2018 at UC Davis</a:t>
            </a:r>
            <a:endParaRPr b="0" i="0" sz="2200" u="none" cap="none" strike="noStrike">
              <a:solidFill>
                <a:schemeClr val="lt2"/>
              </a:solidFill>
              <a:latin typeface="Merriweather Sans"/>
              <a:ea typeface="Merriweather Sans"/>
              <a:cs typeface="Merriweather Sans"/>
              <a:sym typeface="Merriweather Sans"/>
            </a:endParaRPr>
          </a:p>
        </p:txBody>
      </p:sp>
      <p:sp>
        <p:nvSpPr>
          <p:cNvPr id="134" name="Google Shape;134;p15"/>
          <p:cNvSpPr txBox="1"/>
          <p:nvPr>
            <p:ph idx="3" type="body"/>
          </p:nvPr>
        </p:nvSpPr>
        <p:spPr>
          <a:xfrm>
            <a:off x="770021" y="5429959"/>
            <a:ext cx="4367400" cy="324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200"/>
              <a:buFont typeface="Arial"/>
              <a:buNone/>
            </a:pPr>
            <a:r>
              <a:rPr b="1" i="0" lang="en-US" sz="2200" u="none" cap="none" strike="noStrike">
                <a:solidFill>
                  <a:schemeClr val="lt2"/>
                </a:solidFill>
                <a:latin typeface="Merriweather Sans"/>
                <a:ea typeface="Merriweather Sans"/>
                <a:cs typeface="Merriweather Sans"/>
                <a:sym typeface="Merriweather Sans"/>
              </a:rPr>
              <a:t>August 14, 2018</a:t>
            </a:r>
            <a:endParaRPr b="1" i="0" sz="2200" u="none" cap="none" strike="noStrike">
              <a:solidFill>
                <a:schemeClr val="lt2"/>
              </a:solidFill>
              <a:latin typeface="Merriweather Sans"/>
              <a:ea typeface="Merriweather Sans"/>
              <a:cs typeface="Merriweather Sans"/>
              <a:sym typeface="Merriweather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4"/>
          <p:cNvSpPr txBox="1"/>
          <p:nvPr>
            <p:ph type="title"/>
          </p:nvPr>
        </p:nvSpPr>
        <p:spPr>
          <a:xfrm>
            <a:off x="774032" y="1032746"/>
            <a:ext cx="6172678"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User Adoption</a:t>
            </a:r>
            <a:endParaRPr b="1" i="0" sz="4000" u="none" cap="none" strike="noStrike">
              <a:solidFill>
                <a:schemeClr val="lt1"/>
              </a:solidFill>
              <a:latin typeface="Verdana"/>
              <a:ea typeface="Verdana"/>
              <a:cs typeface="Verdana"/>
              <a:sym typeface="Verdana"/>
            </a:endParaRPr>
          </a:p>
        </p:txBody>
      </p:sp>
      <p:sp>
        <p:nvSpPr>
          <p:cNvPr id="214" name="Google Shape;214;p24"/>
          <p:cNvSpPr txBox="1"/>
          <p:nvPr>
            <p:ph idx="3" type="body"/>
          </p:nvPr>
        </p:nvSpPr>
        <p:spPr>
          <a:xfrm>
            <a:off x="774031" y="2225392"/>
            <a:ext cx="9789335" cy="7490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b="0" i="0" lang="en-US" sz="2200" u="none" cap="none" strike="noStrike">
                <a:solidFill>
                  <a:schemeClr val="dk2"/>
                </a:solidFill>
                <a:latin typeface="Merriweather Sans"/>
                <a:ea typeface="Merriweather Sans"/>
                <a:cs typeface="Merriweather Sans"/>
                <a:sym typeface="Merriweather Sans"/>
              </a:rPr>
              <a:t>Quick Wins</a:t>
            </a:r>
            <a:endParaRPr b="0" i="0" sz="2200" u="none" cap="none" strike="noStrike">
              <a:solidFill>
                <a:schemeClr val="dk2"/>
              </a:solidFill>
              <a:latin typeface="Merriweather Sans"/>
              <a:ea typeface="Merriweather Sans"/>
              <a:cs typeface="Merriweather Sans"/>
              <a:sym typeface="Merriweather Sans"/>
            </a:endParaRPr>
          </a:p>
        </p:txBody>
      </p:sp>
      <p:sp>
        <p:nvSpPr>
          <p:cNvPr id="215" name="Google Shape;215;p24"/>
          <p:cNvSpPr txBox="1"/>
          <p:nvPr>
            <p:ph idx="1" type="body"/>
          </p:nvPr>
        </p:nvSpPr>
        <p:spPr>
          <a:xfrm>
            <a:off x="774025" y="3074524"/>
            <a:ext cx="8615700" cy="2927700"/>
          </a:xfrm>
          <a:prstGeom prst="rect">
            <a:avLst/>
          </a:prstGeom>
          <a:noFill/>
          <a:ln>
            <a:noFill/>
          </a:ln>
        </p:spPr>
        <p:txBody>
          <a:bodyPr anchorCtr="0" anchor="t" bIns="45700" lIns="0" spcFirstLastPara="1" rIns="91425" wrap="square" tIns="45700">
            <a:noAutofit/>
          </a:bodyPr>
          <a:lstStyle/>
          <a:p>
            <a:pPr indent="-180000" lvl="0" marL="180000" marR="0" rtl="0" algn="l">
              <a:lnSpc>
                <a:spcPct val="90000"/>
              </a:lnSpc>
              <a:spcBef>
                <a:spcPts val="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Identify and correct broken links and misspellings</a:t>
            </a:r>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80000" lvl="0" marL="180000"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Use the Site Inventory feature to identify links and media</a:t>
            </a:r>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79999" lvl="0" marL="179999"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Beginning with QA tools will help reduce cognitive load when moving into accessibility tools</a:t>
            </a:r>
            <a:endParaRPr b="0" i="0" sz="1600" u="none" cap="none" strike="noStrike">
              <a:solidFill>
                <a:schemeClr val="lt1"/>
              </a:solidFill>
              <a:latin typeface="Merriweather Sans"/>
              <a:ea typeface="Merriweather Sans"/>
              <a:cs typeface="Merriweather Sans"/>
              <a:sym typeface="Merriweather Sans"/>
            </a:endParaRPr>
          </a:p>
          <a:p>
            <a:pPr indent="0" lvl="0" marL="0" marR="0" rtl="0" algn="l">
              <a:lnSpc>
                <a:spcPct val="90000"/>
              </a:lnSpc>
              <a:spcBef>
                <a:spcPts val="600"/>
              </a:spcBef>
              <a:spcAft>
                <a:spcPts val="0"/>
              </a:spcAft>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Check out the SiteImprove Accessibility Checker browser extension</a:t>
            </a:r>
            <a:endParaRPr sz="1600">
              <a:solidFill>
                <a:schemeClr val="lt1"/>
              </a:solidFill>
            </a:endParaRPr>
          </a:p>
          <a:p>
            <a:pPr indent="-177800" lvl="1" marL="685800" rtl="0">
              <a:spcBef>
                <a:spcPts val="600"/>
              </a:spcBef>
              <a:spcAft>
                <a:spcPts val="0"/>
              </a:spcAft>
              <a:buClr>
                <a:schemeClr val="lt1"/>
              </a:buClr>
              <a:buSzPts val="1600"/>
              <a:buChar char="•"/>
            </a:pPr>
            <a:r>
              <a:rPr lang="en-US" sz="1600">
                <a:solidFill>
                  <a:schemeClr val="lt1"/>
                </a:solidFill>
              </a:rPr>
              <a:t>Check the accessibility of pages with sensitive data</a:t>
            </a:r>
            <a:endParaRPr sz="1600">
              <a:solidFill>
                <a:schemeClr val="lt1"/>
              </a:solidFill>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0" lvl="0" marL="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p:txBody>
      </p:sp>
      <p:sp>
        <p:nvSpPr>
          <p:cNvPr id="216" name="Google Shape;216;p24"/>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5"/>
          <p:cNvSpPr txBox="1"/>
          <p:nvPr>
            <p:ph type="title"/>
          </p:nvPr>
        </p:nvSpPr>
        <p:spPr>
          <a:xfrm>
            <a:off x="777240" y="1033272"/>
            <a:ext cx="7920193"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Improvement Process</a:t>
            </a:r>
            <a:endParaRPr b="1" i="0" sz="4000" u="none" cap="none" strike="noStrike">
              <a:solidFill>
                <a:schemeClr val="lt1"/>
              </a:solidFill>
              <a:latin typeface="Verdana"/>
              <a:ea typeface="Verdana"/>
              <a:cs typeface="Verdana"/>
              <a:sym typeface="Verdana"/>
            </a:endParaRPr>
          </a:p>
        </p:txBody>
      </p:sp>
      <p:sp>
        <p:nvSpPr>
          <p:cNvPr id="222" name="Google Shape;222;p25"/>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
        <p:nvSpPr>
          <p:cNvPr id="223" name="Google Shape;223;p25"/>
          <p:cNvSpPr txBox="1"/>
          <p:nvPr/>
        </p:nvSpPr>
        <p:spPr>
          <a:xfrm>
            <a:off x="4132218" y="6026150"/>
            <a:ext cx="2899800" cy="564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US" sz="1800">
                <a:solidFill>
                  <a:schemeClr val="lt1"/>
                </a:solidFill>
              </a:rPr>
              <a:t>Envision success!</a:t>
            </a:r>
            <a:endParaRPr b="1" sz="1800"/>
          </a:p>
        </p:txBody>
      </p:sp>
      <p:pic>
        <p:nvPicPr>
          <p:cNvPr id="224" name="Google Shape;224;p25"/>
          <p:cNvPicPr preferRelativeResize="0"/>
          <p:nvPr/>
        </p:nvPicPr>
        <p:blipFill>
          <a:blip r:embed="rId3">
            <a:alphaModFix/>
          </a:blip>
          <a:stretch>
            <a:fillRect/>
          </a:stretch>
        </p:blipFill>
        <p:spPr>
          <a:xfrm>
            <a:off x="4147700" y="2214650"/>
            <a:ext cx="2848425" cy="380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774031" y="1032746"/>
            <a:ext cx="7305443"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Improvement Process</a:t>
            </a:r>
            <a:endParaRPr b="1" i="0" sz="4000" u="none" cap="none" strike="noStrike">
              <a:solidFill>
                <a:schemeClr val="lt1"/>
              </a:solidFill>
              <a:latin typeface="Verdana"/>
              <a:ea typeface="Verdana"/>
              <a:cs typeface="Verdana"/>
              <a:sym typeface="Verdana"/>
            </a:endParaRPr>
          </a:p>
        </p:txBody>
      </p:sp>
      <p:sp>
        <p:nvSpPr>
          <p:cNvPr id="231" name="Google Shape;231;p26"/>
          <p:cNvSpPr txBox="1"/>
          <p:nvPr>
            <p:ph idx="3" type="body"/>
          </p:nvPr>
        </p:nvSpPr>
        <p:spPr>
          <a:xfrm>
            <a:off x="774031" y="2225392"/>
            <a:ext cx="9789335" cy="7490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b="0" i="0" lang="en-US" sz="2200" u="none" cap="none" strike="noStrike">
                <a:solidFill>
                  <a:schemeClr val="dk2"/>
                </a:solidFill>
                <a:latin typeface="Merriweather Sans"/>
                <a:ea typeface="Merriweather Sans"/>
                <a:cs typeface="Merriweather Sans"/>
                <a:sym typeface="Merriweather Sans"/>
              </a:rPr>
              <a:t>Tips on </a:t>
            </a:r>
            <a:r>
              <a:rPr lang="en-US"/>
              <a:t>g</a:t>
            </a:r>
            <a:r>
              <a:rPr b="0" i="0" lang="en-US" sz="2200" u="none" cap="none" strike="noStrike">
                <a:solidFill>
                  <a:schemeClr val="dk2"/>
                </a:solidFill>
                <a:latin typeface="Merriweather Sans"/>
                <a:ea typeface="Merriweather Sans"/>
                <a:cs typeface="Merriweather Sans"/>
                <a:sym typeface="Merriweather Sans"/>
              </a:rPr>
              <a:t>etting </a:t>
            </a:r>
            <a:r>
              <a:rPr lang="en-US"/>
              <a:t>s</a:t>
            </a:r>
            <a:r>
              <a:rPr b="0" i="0" lang="en-US" sz="2200" u="none" cap="none" strike="noStrike">
                <a:solidFill>
                  <a:schemeClr val="dk2"/>
                </a:solidFill>
                <a:latin typeface="Merriweather Sans"/>
                <a:ea typeface="Merriweather Sans"/>
                <a:cs typeface="Merriweather Sans"/>
                <a:sym typeface="Merriweather Sans"/>
              </a:rPr>
              <a:t>tarted</a:t>
            </a:r>
            <a:endParaRPr b="0" i="0" sz="2200" u="none" cap="none" strike="noStrike">
              <a:solidFill>
                <a:schemeClr val="dk2"/>
              </a:solidFill>
              <a:latin typeface="Merriweather Sans"/>
              <a:ea typeface="Merriweather Sans"/>
              <a:cs typeface="Merriweather Sans"/>
              <a:sym typeface="Merriweather Sans"/>
            </a:endParaRPr>
          </a:p>
        </p:txBody>
      </p:sp>
      <p:sp>
        <p:nvSpPr>
          <p:cNvPr id="232" name="Google Shape;232;p26"/>
          <p:cNvSpPr txBox="1"/>
          <p:nvPr>
            <p:ph idx="1" type="body"/>
          </p:nvPr>
        </p:nvSpPr>
        <p:spPr>
          <a:xfrm>
            <a:off x="774025" y="3074525"/>
            <a:ext cx="6431700" cy="1831800"/>
          </a:xfrm>
          <a:prstGeom prst="rect">
            <a:avLst/>
          </a:prstGeom>
          <a:noFill/>
          <a:ln>
            <a:noFill/>
          </a:ln>
        </p:spPr>
        <p:txBody>
          <a:bodyPr anchorCtr="0" anchor="t" bIns="45700" lIns="0" spcFirstLastPara="1" rIns="91425" wrap="square" tIns="45700">
            <a:noAutofit/>
          </a:bodyPr>
          <a:lstStyle/>
          <a:p>
            <a:pPr indent="-179999" lvl="0" marL="179999" marR="0" rtl="0" algn="l">
              <a:lnSpc>
                <a:spcPct val="90000"/>
              </a:lnSpc>
              <a:spcBef>
                <a:spcPts val="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Partner with others to help organize, divide, and conquer</a:t>
            </a:r>
            <a:br>
              <a:rPr b="0" i="0" lang="en-US" sz="1600" u="none" cap="none" strike="noStrike">
                <a:solidFill>
                  <a:schemeClr val="lt1"/>
                </a:solidFill>
                <a:latin typeface="Merriweather Sans"/>
                <a:ea typeface="Merriweather Sans"/>
                <a:cs typeface="Merriweather Sans"/>
                <a:sym typeface="Merriweather Sans"/>
              </a:rPr>
            </a:br>
            <a:endParaRPr b="0" i="0" sz="1600" u="none" cap="none" strike="noStrike">
              <a:solidFill>
                <a:schemeClr val="lt1"/>
              </a:solidFill>
              <a:latin typeface="Merriweather Sans"/>
              <a:ea typeface="Merriweather Sans"/>
              <a:cs typeface="Merriweather Sans"/>
              <a:sym typeface="Merriweather Sans"/>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Start with one issue or one page</a:t>
            </a:r>
            <a:br>
              <a:rPr lang="en-US" sz="1600">
                <a:solidFill>
                  <a:schemeClr val="lt1"/>
                </a:solidFill>
              </a:rPr>
            </a:b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Prioritize WCAG A/AA issues to comply with Section 508</a:t>
            </a:r>
            <a:endParaRPr sz="1600">
              <a:solidFill>
                <a:schemeClr val="lt1"/>
              </a:solidFill>
            </a:endParaRPr>
          </a:p>
        </p:txBody>
      </p:sp>
      <p:sp>
        <p:nvSpPr>
          <p:cNvPr id="233" name="Google Shape;233;p26"/>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7"/>
          <p:cNvSpPr txBox="1"/>
          <p:nvPr>
            <p:ph type="title"/>
          </p:nvPr>
        </p:nvSpPr>
        <p:spPr>
          <a:xfrm>
            <a:off x="774031" y="1032746"/>
            <a:ext cx="7305300" cy="782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Improvement Process</a:t>
            </a:r>
            <a:endParaRPr b="1" i="0" sz="4000" u="none" cap="none" strike="noStrike">
              <a:solidFill>
                <a:schemeClr val="lt1"/>
              </a:solidFill>
              <a:latin typeface="Verdana"/>
              <a:ea typeface="Verdana"/>
              <a:cs typeface="Verdana"/>
              <a:sym typeface="Verdana"/>
            </a:endParaRPr>
          </a:p>
        </p:txBody>
      </p:sp>
      <p:sp>
        <p:nvSpPr>
          <p:cNvPr id="240" name="Google Shape;240;p27"/>
          <p:cNvSpPr txBox="1"/>
          <p:nvPr>
            <p:ph idx="3" type="body"/>
          </p:nvPr>
        </p:nvSpPr>
        <p:spPr>
          <a:xfrm>
            <a:off x="774025" y="2225400"/>
            <a:ext cx="4776000" cy="470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lang="en-US"/>
              <a:t>Accessibility score and reports</a:t>
            </a:r>
            <a:endParaRPr b="0" i="0" sz="2200" u="none" cap="none" strike="noStrike">
              <a:solidFill>
                <a:schemeClr val="dk2"/>
              </a:solidFill>
              <a:latin typeface="Merriweather Sans"/>
              <a:ea typeface="Merriweather Sans"/>
              <a:cs typeface="Merriweather Sans"/>
              <a:sym typeface="Merriweather Sans"/>
            </a:endParaRPr>
          </a:p>
        </p:txBody>
      </p:sp>
      <p:sp>
        <p:nvSpPr>
          <p:cNvPr id="241" name="Google Shape;241;p27"/>
          <p:cNvSpPr txBox="1"/>
          <p:nvPr>
            <p:ph idx="1" type="body"/>
          </p:nvPr>
        </p:nvSpPr>
        <p:spPr>
          <a:xfrm>
            <a:off x="774025" y="3074525"/>
            <a:ext cx="6903900" cy="2237100"/>
          </a:xfrm>
          <a:prstGeom prst="rect">
            <a:avLst/>
          </a:prstGeom>
          <a:noFill/>
          <a:ln>
            <a:noFill/>
          </a:ln>
        </p:spPr>
        <p:txBody>
          <a:bodyPr anchorCtr="0" anchor="t" bIns="45700" lIns="0" spcFirstLastPara="1" rIns="91425" wrap="square" tIns="45700">
            <a:noAutofit/>
          </a:bodyPr>
          <a:lstStyle/>
          <a:p>
            <a:pPr indent="-179999" lvl="0" marL="179999" marR="0" rtl="0" algn="l">
              <a:lnSpc>
                <a:spcPct val="90000"/>
              </a:lnSpc>
              <a:spcBef>
                <a:spcPts val="0"/>
              </a:spcBef>
              <a:spcAft>
                <a:spcPts val="0"/>
              </a:spcAft>
              <a:buClr>
                <a:schemeClr val="lt2"/>
              </a:buClr>
              <a:buSzPts val="1600"/>
              <a:buFont typeface="Noto Sans Symbols"/>
              <a:buChar char="▪"/>
            </a:pPr>
            <a:r>
              <a:rPr lang="en-US" sz="1600">
                <a:solidFill>
                  <a:schemeClr val="lt1"/>
                </a:solidFill>
              </a:rPr>
              <a:t>Note</a:t>
            </a:r>
            <a:r>
              <a:rPr b="0" i="0" lang="en-US" sz="1600" u="none" cap="none" strike="noStrike">
                <a:solidFill>
                  <a:schemeClr val="lt1"/>
                </a:solidFill>
                <a:latin typeface="Merriweather Sans"/>
                <a:ea typeface="Merriweather Sans"/>
                <a:cs typeface="Merriweather Sans"/>
                <a:sym typeface="Merriweather Sans"/>
              </a:rPr>
              <a:t> initial accessibility score</a:t>
            </a:r>
            <a:br>
              <a:rPr lang="en-US" sz="1600">
                <a:solidFill>
                  <a:schemeClr val="lt1"/>
                </a:solidFill>
              </a:rPr>
            </a:br>
            <a:endParaRPr b="0" i="0" sz="1600" u="none" cap="none" strike="noStrike">
              <a:solidFill>
                <a:schemeClr val="lt1"/>
              </a:solidFill>
              <a:latin typeface="Merriweather Sans"/>
              <a:ea typeface="Merriweather Sans"/>
              <a:cs typeface="Merriweather Sans"/>
              <a:sym typeface="Merriweather Sans"/>
            </a:endParaRPr>
          </a:p>
          <a:p>
            <a:pPr indent="-179999" lvl="0" marL="179999"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R</a:t>
            </a:r>
            <a:r>
              <a:rPr b="0" i="0" lang="en-US" sz="1600" u="none" cap="none" strike="noStrike">
                <a:solidFill>
                  <a:schemeClr val="lt1"/>
                </a:solidFill>
                <a:latin typeface="Merriweather Sans"/>
                <a:ea typeface="Merriweather Sans"/>
                <a:cs typeface="Merriweather Sans"/>
                <a:sym typeface="Merriweather Sans"/>
              </a:rPr>
              <a:t>eports</a:t>
            </a:r>
            <a:endParaRPr/>
          </a:p>
          <a:p>
            <a:pPr indent="-330200" lvl="0" marL="914400" marR="0" rtl="0" algn="l">
              <a:lnSpc>
                <a:spcPct val="90000"/>
              </a:lnSpc>
              <a:spcBef>
                <a:spcPts val="0"/>
              </a:spcBef>
              <a:spcAft>
                <a:spcPts val="0"/>
              </a:spcAft>
              <a:buClr>
                <a:schemeClr val="lt1"/>
              </a:buClr>
              <a:buSzPts val="1600"/>
              <a:buFont typeface="Merriweather Sans"/>
              <a:buAutoNum type="arabicPeriod"/>
            </a:pPr>
            <a:r>
              <a:rPr lang="en-US" sz="1600">
                <a:solidFill>
                  <a:schemeClr val="lt1"/>
                </a:solidFill>
              </a:rPr>
              <a:t>Accessibility score breakdown</a:t>
            </a:r>
            <a:endParaRPr sz="1600">
              <a:solidFill>
                <a:schemeClr val="lt1"/>
              </a:solidFill>
            </a:endParaRPr>
          </a:p>
          <a:p>
            <a:pPr indent="-330200" lvl="0" marL="914400" marR="0" rtl="0" algn="l">
              <a:lnSpc>
                <a:spcPct val="90000"/>
              </a:lnSpc>
              <a:spcBef>
                <a:spcPts val="0"/>
              </a:spcBef>
              <a:spcAft>
                <a:spcPts val="0"/>
              </a:spcAft>
              <a:buClr>
                <a:schemeClr val="lt1"/>
              </a:buClr>
              <a:buSzPts val="1600"/>
              <a:buFont typeface="Merriweather Sans"/>
              <a:buAutoNum type="arabicPeriod"/>
            </a:pPr>
            <a:r>
              <a:rPr b="0" i="0" lang="en-US" sz="1600" u="none" cap="none" strike="noStrike">
                <a:solidFill>
                  <a:schemeClr val="lt1"/>
                </a:solidFill>
                <a:latin typeface="Merriweather Sans"/>
                <a:ea typeface="Merriweather Sans"/>
                <a:cs typeface="Merriweather Sans"/>
                <a:sym typeface="Merriweather Sans"/>
              </a:rPr>
              <a:t>Issues</a:t>
            </a:r>
            <a:endParaRPr sz="1600">
              <a:solidFill>
                <a:schemeClr val="lt1"/>
              </a:solidFill>
            </a:endParaRPr>
          </a:p>
          <a:p>
            <a:pPr indent="-203200" lvl="2" marL="1143000" marR="0" rtl="0" algn="l">
              <a:lnSpc>
                <a:spcPct val="90000"/>
              </a:lnSpc>
              <a:spcBef>
                <a:spcPts val="500"/>
              </a:spcBef>
              <a:spcAft>
                <a:spcPts val="0"/>
              </a:spcAft>
              <a:buClr>
                <a:schemeClr val="lt1"/>
              </a:buClr>
              <a:buSzPts val="1600"/>
              <a:buFont typeface="Arial"/>
              <a:buChar char="•"/>
            </a:pPr>
            <a:r>
              <a:rPr lang="en-US" sz="1600">
                <a:solidFill>
                  <a:schemeClr val="lt1"/>
                </a:solidFill>
              </a:rPr>
              <a:t>Download for tracking purposes</a:t>
            </a:r>
            <a:endParaRPr/>
          </a:p>
          <a:p>
            <a:pPr indent="-330200" lvl="0" marL="914400" marR="0" rtl="0" algn="l">
              <a:lnSpc>
                <a:spcPct val="90000"/>
              </a:lnSpc>
              <a:spcBef>
                <a:spcPts val="0"/>
              </a:spcBef>
              <a:spcAft>
                <a:spcPts val="0"/>
              </a:spcAft>
              <a:buClr>
                <a:schemeClr val="lt1"/>
              </a:buClr>
              <a:buSzPts val="1600"/>
              <a:buFont typeface="Merriweather Sans"/>
              <a:buAutoNum type="arabicPeriod" startAt="3"/>
            </a:pPr>
            <a:r>
              <a:rPr b="0" i="0" lang="en-US" sz="1600" u="none" cap="none" strike="noStrike">
                <a:solidFill>
                  <a:schemeClr val="lt1"/>
                </a:solidFill>
                <a:latin typeface="Merriweather Sans"/>
                <a:ea typeface="Merriweather Sans"/>
                <a:cs typeface="Merriweather Sans"/>
                <a:sym typeface="Merriweather Sans"/>
              </a:rPr>
              <a:t>Pages </a:t>
            </a:r>
            <a:endParaRPr b="0" i="0" sz="1600" u="none" cap="none" strike="noStrike">
              <a:solidFill>
                <a:schemeClr val="lt1"/>
              </a:solidFill>
              <a:latin typeface="Merriweather Sans"/>
              <a:ea typeface="Merriweather Sans"/>
              <a:cs typeface="Merriweather Sans"/>
              <a:sym typeface="Merriweather Sans"/>
            </a:endParaRPr>
          </a:p>
          <a:p>
            <a:pPr indent="-330200" lvl="0" marL="914400" marR="0" rtl="0" algn="l">
              <a:lnSpc>
                <a:spcPct val="90000"/>
              </a:lnSpc>
              <a:spcBef>
                <a:spcPts val="0"/>
              </a:spcBef>
              <a:spcAft>
                <a:spcPts val="0"/>
              </a:spcAft>
              <a:buClr>
                <a:schemeClr val="lt1"/>
              </a:buClr>
              <a:buSzPts val="1600"/>
              <a:buAutoNum type="arabicPeriod" startAt="3"/>
            </a:pPr>
            <a:r>
              <a:rPr lang="en-US" sz="1600">
                <a:solidFill>
                  <a:schemeClr val="lt1"/>
                </a:solidFill>
              </a:rPr>
              <a:t>Siteimprove Accessibility Checker - Chrome browser ext.</a:t>
            </a:r>
            <a:endParaRPr sz="1600">
              <a:solidFill>
                <a:schemeClr val="lt1"/>
              </a:solidFill>
            </a:endParaRPr>
          </a:p>
        </p:txBody>
      </p:sp>
      <p:sp>
        <p:nvSpPr>
          <p:cNvPr id="242" name="Google Shape;242;p27"/>
          <p:cNvSpPr txBox="1"/>
          <p:nvPr>
            <p:ph idx="12" type="sldNum"/>
          </p:nvPr>
        </p:nvSpPr>
        <p:spPr>
          <a:xfrm>
            <a:off x="10730162" y="6002372"/>
            <a:ext cx="549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pic>
        <p:nvPicPr>
          <p:cNvPr id="243" name="Google Shape;243;p27"/>
          <p:cNvPicPr preferRelativeResize="0"/>
          <p:nvPr/>
        </p:nvPicPr>
        <p:blipFill>
          <a:blip r:embed="rId3">
            <a:alphaModFix/>
          </a:blip>
          <a:stretch>
            <a:fillRect/>
          </a:stretch>
        </p:blipFill>
        <p:spPr>
          <a:xfrm>
            <a:off x="8138525" y="1895600"/>
            <a:ext cx="1975250" cy="4188450"/>
          </a:xfrm>
          <a:prstGeom prst="rect">
            <a:avLst/>
          </a:prstGeom>
          <a:noFill/>
          <a:ln>
            <a:noFill/>
          </a:ln>
        </p:spPr>
      </p:pic>
      <p:sp>
        <p:nvSpPr>
          <p:cNvPr id="244" name="Google Shape;244;p27"/>
          <p:cNvSpPr/>
          <p:nvPr/>
        </p:nvSpPr>
        <p:spPr>
          <a:xfrm>
            <a:off x="8107051" y="3419075"/>
            <a:ext cx="549300" cy="278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Google Shape;245;p27"/>
          <p:cNvSpPr/>
          <p:nvPr/>
        </p:nvSpPr>
        <p:spPr>
          <a:xfrm>
            <a:off x="8107051" y="4181075"/>
            <a:ext cx="549300" cy="278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Google Shape;246;p27"/>
          <p:cNvSpPr/>
          <p:nvPr/>
        </p:nvSpPr>
        <p:spPr>
          <a:xfrm>
            <a:off x="8109039" y="2608150"/>
            <a:ext cx="1313400" cy="278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Google Shape;247;p27"/>
          <p:cNvSpPr txBox="1"/>
          <p:nvPr/>
        </p:nvSpPr>
        <p:spPr>
          <a:xfrm>
            <a:off x="7703833" y="5940236"/>
            <a:ext cx="2899800" cy="564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US" sz="1100">
                <a:solidFill>
                  <a:schemeClr val="lt1"/>
                </a:solidFill>
              </a:rPr>
              <a:t>accessibility menu</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8"/>
          <p:cNvSpPr txBox="1"/>
          <p:nvPr>
            <p:ph type="title"/>
          </p:nvPr>
        </p:nvSpPr>
        <p:spPr>
          <a:xfrm>
            <a:off x="774031" y="1032746"/>
            <a:ext cx="7305443"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Improvement Process</a:t>
            </a:r>
            <a:endParaRPr b="1" i="0" sz="4000" u="none" cap="none" strike="noStrike">
              <a:solidFill>
                <a:schemeClr val="lt1"/>
              </a:solidFill>
              <a:latin typeface="Verdana"/>
              <a:ea typeface="Verdana"/>
              <a:cs typeface="Verdana"/>
              <a:sym typeface="Verdana"/>
            </a:endParaRPr>
          </a:p>
        </p:txBody>
      </p:sp>
      <p:sp>
        <p:nvSpPr>
          <p:cNvPr id="254" name="Google Shape;254;p28"/>
          <p:cNvSpPr txBox="1"/>
          <p:nvPr>
            <p:ph idx="3" type="body"/>
          </p:nvPr>
        </p:nvSpPr>
        <p:spPr>
          <a:xfrm>
            <a:off x="774025" y="2225400"/>
            <a:ext cx="5511900"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lang="en-US"/>
              <a:t>Organize, prioritize and assign issues</a:t>
            </a:r>
            <a:endParaRPr b="0" i="0" sz="2200" u="none" cap="none" strike="noStrike">
              <a:solidFill>
                <a:schemeClr val="dk2"/>
              </a:solidFill>
              <a:latin typeface="Merriweather Sans"/>
              <a:ea typeface="Merriweather Sans"/>
              <a:cs typeface="Merriweather Sans"/>
              <a:sym typeface="Merriweather Sans"/>
            </a:endParaRPr>
          </a:p>
        </p:txBody>
      </p:sp>
      <p:sp>
        <p:nvSpPr>
          <p:cNvPr id="255" name="Google Shape;255;p28"/>
          <p:cNvSpPr txBox="1"/>
          <p:nvPr>
            <p:ph idx="1" type="body"/>
          </p:nvPr>
        </p:nvSpPr>
        <p:spPr>
          <a:xfrm>
            <a:off x="774025" y="3074525"/>
            <a:ext cx="10889700" cy="2335200"/>
          </a:xfrm>
          <a:prstGeom prst="rect">
            <a:avLst/>
          </a:prstGeom>
          <a:noFill/>
          <a:ln>
            <a:noFill/>
          </a:ln>
        </p:spPr>
        <p:txBody>
          <a:bodyPr anchorCtr="0" anchor="t" bIns="45700" lIns="0" spcFirstLastPara="1" rIns="91425" wrap="square" tIns="45700">
            <a:noAutofit/>
          </a:bodyPr>
          <a:lstStyle/>
          <a:p>
            <a:pPr indent="-179999" lvl="0" marL="179999"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Group issues report into template-level and page-level sheets</a:t>
            </a:r>
            <a:br>
              <a:rPr lang="en-US" sz="1600">
                <a:solidFill>
                  <a:schemeClr val="lt1"/>
                </a:solidFill>
              </a:rPr>
            </a:br>
            <a:endParaRPr sz="1600">
              <a:solidFill>
                <a:schemeClr val="lt1"/>
              </a:solidFill>
            </a:endParaRPr>
          </a:p>
          <a:p>
            <a:pPr indent="-179999" lvl="0" marL="179999"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Customize report for progress tracking (example of custom fields): </a:t>
            </a:r>
            <a:endParaRPr sz="1600">
              <a:solidFill>
                <a:schemeClr val="lt1"/>
              </a:solidFill>
            </a:endParaRPr>
          </a:p>
          <a:p>
            <a:pPr indent="-228600" lvl="1" marL="685800" marR="0" rtl="0" algn="l">
              <a:lnSpc>
                <a:spcPct val="90000"/>
              </a:lnSpc>
              <a:spcBef>
                <a:spcPts val="600"/>
              </a:spcBef>
              <a:spcAft>
                <a:spcPts val="0"/>
              </a:spcAft>
              <a:buClr>
                <a:schemeClr val="lt2"/>
              </a:buClr>
              <a:buSzPts val="1600"/>
              <a:buFont typeface="Noto Sans Symbols"/>
              <a:buChar char="•"/>
            </a:pPr>
            <a:r>
              <a:rPr lang="en-US" sz="1600">
                <a:solidFill>
                  <a:srgbClr val="FFFFFF"/>
                </a:solidFill>
                <a:latin typeface="Courier New"/>
                <a:ea typeface="Courier New"/>
                <a:cs typeface="Courier New"/>
                <a:sym typeface="Courier New"/>
              </a:rPr>
              <a:t>Issue Description |	 Page report link  |  Solution |  Owner  |  Completion (Y/N)</a:t>
            </a:r>
            <a:br>
              <a:rPr lang="en-US" sz="1600">
                <a:solidFill>
                  <a:srgbClr val="FFFFFF"/>
                </a:solidFill>
                <a:latin typeface="Courier New"/>
                <a:ea typeface="Courier New"/>
                <a:cs typeface="Courier New"/>
                <a:sym typeface="Courier New"/>
              </a:rPr>
            </a:br>
            <a:endParaRPr sz="1600">
              <a:solidFill>
                <a:srgbClr val="FFFFFF"/>
              </a:solidFill>
              <a:latin typeface="Courier New"/>
              <a:ea typeface="Courier New"/>
              <a:cs typeface="Courier New"/>
              <a:sym typeface="Courier New"/>
            </a:endParaRPr>
          </a:p>
          <a:p>
            <a:pPr indent="-179999" lvl="0" marL="179999"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Assign owners to issues and pages reports; identify and implement solutions</a:t>
            </a:r>
            <a:endParaRPr sz="1600">
              <a:solidFill>
                <a:schemeClr val="lt1"/>
              </a:solidFill>
            </a:endParaRPr>
          </a:p>
        </p:txBody>
      </p:sp>
      <p:sp>
        <p:nvSpPr>
          <p:cNvPr id="256" name="Google Shape;256;p28"/>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9"/>
          <p:cNvSpPr txBox="1"/>
          <p:nvPr>
            <p:ph type="title"/>
          </p:nvPr>
        </p:nvSpPr>
        <p:spPr>
          <a:xfrm>
            <a:off x="774031" y="1032746"/>
            <a:ext cx="7305300" cy="782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Improvement Process</a:t>
            </a:r>
            <a:endParaRPr b="1" i="0" sz="4000" u="none" cap="none" strike="noStrike">
              <a:solidFill>
                <a:schemeClr val="lt1"/>
              </a:solidFill>
              <a:latin typeface="Verdana"/>
              <a:ea typeface="Verdana"/>
              <a:cs typeface="Verdana"/>
              <a:sym typeface="Verdana"/>
            </a:endParaRPr>
          </a:p>
        </p:txBody>
      </p:sp>
      <p:sp>
        <p:nvSpPr>
          <p:cNvPr id="263" name="Google Shape;263;p29"/>
          <p:cNvSpPr txBox="1"/>
          <p:nvPr>
            <p:ph idx="3" type="body"/>
          </p:nvPr>
        </p:nvSpPr>
        <p:spPr>
          <a:xfrm>
            <a:off x="774025" y="2225400"/>
            <a:ext cx="4122300"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lang="en-US"/>
              <a:t>Track progress</a:t>
            </a:r>
            <a:endParaRPr b="0" i="0" sz="2200" u="none" cap="none" strike="noStrike">
              <a:solidFill>
                <a:schemeClr val="dk2"/>
              </a:solidFill>
              <a:latin typeface="Merriweather Sans"/>
              <a:ea typeface="Merriweather Sans"/>
              <a:cs typeface="Merriweather Sans"/>
              <a:sym typeface="Merriweather Sans"/>
            </a:endParaRPr>
          </a:p>
        </p:txBody>
      </p:sp>
      <p:sp>
        <p:nvSpPr>
          <p:cNvPr id="264" name="Google Shape;264;p29"/>
          <p:cNvSpPr txBox="1"/>
          <p:nvPr>
            <p:ph idx="1" type="body"/>
          </p:nvPr>
        </p:nvSpPr>
        <p:spPr>
          <a:xfrm>
            <a:off x="774025" y="3074525"/>
            <a:ext cx="7797600" cy="2353500"/>
          </a:xfrm>
          <a:prstGeom prst="rect">
            <a:avLst/>
          </a:prstGeom>
          <a:noFill/>
          <a:ln>
            <a:noFill/>
          </a:ln>
        </p:spPr>
        <p:txBody>
          <a:bodyPr anchorCtr="0" anchor="t" bIns="45700" lIns="0" spcFirstLastPara="1" rIns="91425" wrap="square" tIns="45700">
            <a:noAutofit/>
          </a:bodyPr>
          <a:lstStyle/>
          <a:p>
            <a:pPr indent="-179999" lvl="0" marL="179999"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Track progress via issues report, </a:t>
            </a:r>
            <a:r>
              <a:rPr lang="en-US" sz="1600">
                <a:solidFill>
                  <a:schemeClr val="lt1"/>
                </a:solidFill>
              </a:rPr>
              <a:t>pages report, and</a:t>
            </a:r>
            <a:r>
              <a:rPr b="0" i="0" lang="en-US" sz="1600" u="none" cap="none" strike="noStrike">
                <a:solidFill>
                  <a:schemeClr val="lt1"/>
                </a:solidFill>
                <a:latin typeface="Merriweather Sans"/>
                <a:ea typeface="Merriweather Sans"/>
                <a:cs typeface="Merriweather Sans"/>
                <a:sym typeface="Merriweather Sans"/>
              </a:rPr>
              <a:t> accessibility score</a:t>
            </a:r>
            <a:br>
              <a:rPr b="0" i="0" lang="en-US" sz="1600" u="none" cap="none" strike="noStrike">
                <a:solidFill>
                  <a:schemeClr val="lt1"/>
                </a:solidFill>
                <a:latin typeface="Merriweather Sans"/>
                <a:ea typeface="Merriweather Sans"/>
                <a:cs typeface="Merriweather Sans"/>
                <a:sym typeface="Merriweather Sans"/>
              </a:rPr>
            </a:br>
            <a:endParaRPr b="0" i="0" sz="1600" u="none" cap="none" strike="noStrike">
              <a:solidFill>
                <a:schemeClr val="lt1"/>
              </a:solidFill>
              <a:latin typeface="Merriweather Sans"/>
              <a:ea typeface="Merriweather Sans"/>
              <a:cs typeface="Merriweather Sans"/>
              <a:sym typeface="Merriweather Sans"/>
            </a:endParaRPr>
          </a:p>
          <a:p>
            <a:pPr indent="-179999" lvl="0" marL="179999" marR="0" rtl="0" algn="l">
              <a:lnSpc>
                <a:spcPct val="90000"/>
              </a:lnSpc>
              <a:spcBef>
                <a:spcPts val="600"/>
              </a:spcBef>
              <a:spcAft>
                <a:spcPts val="0"/>
              </a:spcAft>
              <a:buClr>
                <a:schemeClr val="lt1"/>
              </a:buClr>
              <a:buSzPts val="1600"/>
              <a:buFont typeface="Noto Sans Symbols"/>
              <a:buChar char="▪"/>
            </a:pPr>
            <a:r>
              <a:rPr lang="en-US" sz="1600">
                <a:solidFill>
                  <a:schemeClr val="lt1"/>
                </a:solidFill>
              </a:rPr>
              <a:t>Connect with Siteimprove support if issues arise</a:t>
            </a:r>
            <a:endParaRPr sz="1600">
              <a:solidFill>
                <a:schemeClr val="lt1"/>
              </a:solidFill>
            </a:endParaRPr>
          </a:p>
          <a:p>
            <a:pPr indent="-228600" lvl="1" marL="685800" marR="0" rtl="0" algn="l">
              <a:lnSpc>
                <a:spcPct val="90000"/>
              </a:lnSpc>
              <a:spcBef>
                <a:spcPts val="600"/>
              </a:spcBef>
              <a:spcAft>
                <a:spcPts val="0"/>
              </a:spcAft>
              <a:buClr>
                <a:schemeClr val="lt1"/>
              </a:buClr>
              <a:buSzPts val="1600"/>
              <a:buFont typeface="Arial"/>
              <a:buChar char="•"/>
            </a:pPr>
            <a:r>
              <a:rPr lang="en-US" sz="1600">
                <a:solidFill>
                  <a:schemeClr val="lt1"/>
                </a:solidFill>
              </a:rPr>
              <a:t>Platform-level and page-level sync bug</a:t>
            </a:r>
            <a:r>
              <a:rPr lang="en-US" sz="1600">
                <a:solidFill>
                  <a:srgbClr val="FFFFFF"/>
                </a:solidFill>
              </a:rPr>
              <a:t>: some issues aren’t dropping </a:t>
            </a:r>
            <a:r>
              <a:rPr lang="en-US" sz="1600">
                <a:solidFill>
                  <a:srgbClr val="FFFFFF"/>
                </a:solidFill>
              </a:rPr>
              <a:t> from issues listing; Siteimprove is working on a fix</a:t>
            </a:r>
            <a:endParaRPr sz="1600">
              <a:solidFill>
                <a:srgbClr val="FFFFFF"/>
              </a:solidFill>
            </a:endParaRPr>
          </a:p>
          <a:p>
            <a:pPr indent="-203200" lvl="2" marL="1143000" marR="0" rtl="0" algn="l">
              <a:lnSpc>
                <a:spcPct val="90000"/>
              </a:lnSpc>
              <a:spcBef>
                <a:spcPts val="600"/>
              </a:spcBef>
              <a:spcAft>
                <a:spcPts val="0"/>
              </a:spcAft>
              <a:buClr>
                <a:schemeClr val="lt1"/>
              </a:buClr>
              <a:buSzPts val="1600"/>
              <a:buChar char="•"/>
            </a:pPr>
            <a:r>
              <a:rPr lang="en-US" sz="1600">
                <a:solidFill>
                  <a:srgbClr val="FFFFFF"/>
                </a:solidFill>
              </a:rPr>
              <a:t>workaround: </a:t>
            </a:r>
            <a:r>
              <a:rPr lang="en-US" sz="1600">
                <a:solidFill>
                  <a:srgbClr val="FFFFFF"/>
                </a:solidFill>
              </a:rPr>
              <a:t>mark fixed issues as ‘can’t fix’ or ‘refresh’ pages so the issues will drop from total score and issues report</a:t>
            </a:r>
            <a:endParaRPr sz="1600">
              <a:solidFill>
                <a:srgbClr val="FFFFFF"/>
              </a:solidFill>
            </a:endParaRPr>
          </a:p>
        </p:txBody>
      </p:sp>
      <p:sp>
        <p:nvSpPr>
          <p:cNvPr id="265" name="Google Shape;265;p29"/>
          <p:cNvSpPr txBox="1"/>
          <p:nvPr>
            <p:ph idx="12" type="sldNum"/>
          </p:nvPr>
        </p:nvSpPr>
        <p:spPr>
          <a:xfrm>
            <a:off x="10730162" y="6002372"/>
            <a:ext cx="549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0"/>
          <p:cNvSpPr txBox="1"/>
          <p:nvPr>
            <p:ph type="title"/>
          </p:nvPr>
        </p:nvSpPr>
        <p:spPr>
          <a:xfrm>
            <a:off x="777240" y="1033272"/>
            <a:ext cx="7920193"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User Guidance &amp; Solutions</a:t>
            </a:r>
            <a:endParaRPr b="1" i="0" sz="4000" u="none" cap="none" strike="noStrike">
              <a:solidFill>
                <a:schemeClr val="lt1"/>
              </a:solidFill>
              <a:latin typeface="Verdana"/>
              <a:ea typeface="Verdana"/>
              <a:cs typeface="Verdana"/>
              <a:sym typeface="Verdana"/>
            </a:endParaRPr>
          </a:p>
        </p:txBody>
      </p:sp>
      <p:sp>
        <p:nvSpPr>
          <p:cNvPr id="272" name="Google Shape;272;p30"/>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pic>
        <p:nvPicPr>
          <p:cNvPr id="273" name="Google Shape;273;p30"/>
          <p:cNvPicPr preferRelativeResize="0"/>
          <p:nvPr/>
        </p:nvPicPr>
        <p:blipFill>
          <a:blip r:embed="rId3">
            <a:alphaModFix/>
          </a:blip>
          <a:stretch>
            <a:fillRect/>
          </a:stretch>
        </p:blipFill>
        <p:spPr>
          <a:xfrm>
            <a:off x="2536359" y="2120710"/>
            <a:ext cx="7119282" cy="47372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1"/>
          <p:cNvSpPr txBox="1"/>
          <p:nvPr>
            <p:ph type="title"/>
          </p:nvPr>
        </p:nvSpPr>
        <p:spPr>
          <a:xfrm>
            <a:off x="774025" y="1032750"/>
            <a:ext cx="7852200" cy="782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User </a:t>
            </a:r>
            <a:r>
              <a:rPr lang="en-US"/>
              <a:t>Guidance &amp; Solutions</a:t>
            </a:r>
            <a:endParaRPr b="1" i="0" sz="4000" u="none" cap="none" strike="noStrike">
              <a:solidFill>
                <a:schemeClr val="lt1"/>
              </a:solidFill>
              <a:latin typeface="Verdana"/>
              <a:ea typeface="Verdana"/>
              <a:cs typeface="Verdana"/>
              <a:sym typeface="Verdana"/>
            </a:endParaRPr>
          </a:p>
        </p:txBody>
      </p:sp>
      <p:sp>
        <p:nvSpPr>
          <p:cNvPr id="280" name="Google Shape;280;p31"/>
          <p:cNvSpPr txBox="1"/>
          <p:nvPr>
            <p:ph idx="3" type="body"/>
          </p:nvPr>
        </p:nvSpPr>
        <p:spPr>
          <a:xfrm>
            <a:off x="774031" y="2225392"/>
            <a:ext cx="9789300" cy="74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lang="en-US"/>
              <a:t>Making it easier for users to adopt SiteImprove</a:t>
            </a:r>
            <a:endParaRPr b="0" i="0" sz="2200" u="none" cap="none" strike="noStrike">
              <a:solidFill>
                <a:schemeClr val="dk2"/>
              </a:solidFill>
              <a:latin typeface="Merriweather Sans"/>
              <a:ea typeface="Merriweather Sans"/>
              <a:cs typeface="Merriweather Sans"/>
              <a:sym typeface="Merriweather Sans"/>
            </a:endParaRPr>
          </a:p>
        </p:txBody>
      </p:sp>
      <p:sp>
        <p:nvSpPr>
          <p:cNvPr id="281" name="Google Shape;281;p31"/>
          <p:cNvSpPr txBox="1"/>
          <p:nvPr>
            <p:ph idx="1" type="body"/>
          </p:nvPr>
        </p:nvSpPr>
        <p:spPr>
          <a:xfrm>
            <a:off x="774032" y="3074529"/>
            <a:ext cx="8615700" cy="2588700"/>
          </a:xfrm>
          <a:prstGeom prst="rect">
            <a:avLst/>
          </a:prstGeom>
          <a:noFill/>
          <a:ln>
            <a:noFill/>
          </a:ln>
        </p:spPr>
        <p:txBody>
          <a:bodyPr anchorCtr="0" anchor="t" bIns="45700" lIns="0" spcFirstLastPara="1" rIns="91425" wrap="square" tIns="45700">
            <a:noAutofit/>
          </a:bodyPr>
          <a:lstStyle/>
          <a:p>
            <a:pPr indent="-179999" lvl="0" marL="179999" marR="0" rtl="0" algn="l">
              <a:lnSpc>
                <a:spcPct val="90000"/>
              </a:lnSpc>
              <a:spcBef>
                <a:spcPts val="0"/>
              </a:spcBef>
              <a:spcAft>
                <a:spcPts val="0"/>
              </a:spcAft>
              <a:buClr>
                <a:schemeClr val="lt2"/>
              </a:buClr>
              <a:buSzPts val="1600"/>
              <a:buFont typeface="Noto Sans Symbols"/>
              <a:buChar char="▪"/>
            </a:pPr>
            <a:r>
              <a:rPr lang="en-US" sz="1600">
                <a:solidFill>
                  <a:schemeClr val="lt1"/>
                </a:solidFill>
              </a:rPr>
              <a:t>Leverage awareness strategies to drive interest</a:t>
            </a:r>
            <a:endParaRPr/>
          </a:p>
          <a:p>
            <a:pPr indent="-78399" lvl="0" marL="179999"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79999" lvl="0" marL="179999"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Manage the change process</a:t>
            </a:r>
            <a:endParaRPr sz="1600">
              <a:solidFill>
                <a:schemeClr val="lt1"/>
              </a:solidFill>
            </a:endParaRPr>
          </a:p>
          <a:p>
            <a:pPr indent="0" lvl="0" marL="0" marR="0" rtl="0" algn="l">
              <a:lnSpc>
                <a:spcPct val="90000"/>
              </a:lnSpc>
              <a:spcBef>
                <a:spcPts val="600"/>
              </a:spcBef>
              <a:spcAft>
                <a:spcPts val="0"/>
              </a:spcAft>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Simplify and provide specific relatable context for complex concepts</a:t>
            </a:r>
            <a:endParaRPr sz="1600">
              <a:solidFill>
                <a:schemeClr val="lt1"/>
              </a:solidFill>
            </a:endParaRPr>
          </a:p>
          <a:p>
            <a:pPr indent="0" lvl="0" marL="0" rtl="0">
              <a:spcBef>
                <a:spcPts val="600"/>
              </a:spcBef>
              <a:spcAft>
                <a:spcPts val="0"/>
              </a:spcAft>
              <a:buNone/>
            </a:pPr>
            <a:r>
              <a:t/>
            </a:r>
            <a:endParaRPr sz="1600">
              <a:solidFill>
                <a:schemeClr val="lt1"/>
              </a:solidFill>
            </a:endParaRPr>
          </a:p>
          <a:p>
            <a:pPr indent="-179999" lvl="0" marL="179999"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Connect existing knowledge to new knowledge to foster understanding</a:t>
            </a:r>
            <a:br>
              <a:rPr lang="en-US" sz="1600">
                <a:solidFill>
                  <a:schemeClr val="lt1"/>
                </a:solidFill>
              </a:rPr>
            </a:br>
            <a:endParaRPr sz="1600">
              <a:solidFill>
                <a:schemeClr val="lt1"/>
              </a:solidFill>
            </a:endParaRPr>
          </a:p>
          <a:p>
            <a:pPr indent="-78399" lvl="0" marL="179999"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0" lvl="0" marL="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p:txBody>
      </p:sp>
      <p:sp>
        <p:nvSpPr>
          <p:cNvPr id="282" name="Google Shape;282;p31"/>
          <p:cNvSpPr txBox="1"/>
          <p:nvPr>
            <p:ph idx="12" type="sldNum"/>
          </p:nvPr>
        </p:nvSpPr>
        <p:spPr>
          <a:xfrm>
            <a:off x="10730162" y="6002372"/>
            <a:ext cx="549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2"/>
          <p:cNvSpPr txBox="1"/>
          <p:nvPr>
            <p:ph type="title"/>
          </p:nvPr>
        </p:nvSpPr>
        <p:spPr>
          <a:xfrm>
            <a:off x="774025" y="1032750"/>
            <a:ext cx="7852200" cy="782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User </a:t>
            </a:r>
            <a:r>
              <a:rPr lang="en-US"/>
              <a:t>Guidance &amp; Solutions</a:t>
            </a:r>
            <a:endParaRPr b="1" i="0" sz="4000" u="none" cap="none" strike="noStrike">
              <a:solidFill>
                <a:schemeClr val="lt1"/>
              </a:solidFill>
              <a:latin typeface="Verdana"/>
              <a:ea typeface="Verdana"/>
              <a:cs typeface="Verdana"/>
              <a:sym typeface="Verdana"/>
            </a:endParaRPr>
          </a:p>
        </p:txBody>
      </p:sp>
      <p:sp>
        <p:nvSpPr>
          <p:cNvPr id="289" name="Google Shape;289;p32"/>
          <p:cNvSpPr txBox="1"/>
          <p:nvPr>
            <p:ph idx="3" type="body"/>
          </p:nvPr>
        </p:nvSpPr>
        <p:spPr>
          <a:xfrm>
            <a:off x="774031" y="2225392"/>
            <a:ext cx="9789300" cy="74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lang="en-US"/>
              <a:t>SiteImprove Onboarding for UC San Diego Library</a:t>
            </a:r>
            <a:endParaRPr b="0" i="0" sz="2200" u="none" cap="none" strike="noStrike">
              <a:solidFill>
                <a:schemeClr val="dk2"/>
              </a:solidFill>
              <a:latin typeface="Merriweather Sans"/>
              <a:ea typeface="Merriweather Sans"/>
              <a:cs typeface="Merriweather Sans"/>
              <a:sym typeface="Merriweather Sans"/>
            </a:endParaRPr>
          </a:p>
        </p:txBody>
      </p:sp>
      <p:sp>
        <p:nvSpPr>
          <p:cNvPr id="290" name="Google Shape;290;p32"/>
          <p:cNvSpPr txBox="1"/>
          <p:nvPr>
            <p:ph idx="1" type="body"/>
          </p:nvPr>
        </p:nvSpPr>
        <p:spPr>
          <a:xfrm>
            <a:off x="774032" y="3074529"/>
            <a:ext cx="8615700" cy="2588700"/>
          </a:xfrm>
          <a:prstGeom prst="rect">
            <a:avLst/>
          </a:prstGeom>
          <a:noFill/>
          <a:ln>
            <a:noFill/>
          </a:ln>
        </p:spPr>
        <p:txBody>
          <a:bodyPr anchorCtr="0" anchor="t" bIns="45700" lIns="0" spcFirstLastPara="1" rIns="91425" wrap="square" tIns="45700">
            <a:noAutofit/>
          </a:bodyPr>
          <a:lstStyle/>
          <a:p>
            <a:pPr indent="-179999" lvl="0" marL="179999" marR="0" rtl="0" algn="l">
              <a:lnSpc>
                <a:spcPct val="90000"/>
              </a:lnSpc>
              <a:spcBef>
                <a:spcPts val="0"/>
              </a:spcBef>
              <a:spcAft>
                <a:spcPts val="0"/>
              </a:spcAft>
              <a:buClr>
                <a:schemeClr val="lt2"/>
              </a:buClr>
              <a:buSzPts val="1600"/>
              <a:buFont typeface="Noto Sans Symbols"/>
              <a:buChar char="▪"/>
            </a:pPr>
            <a:r>
              <a:rPr lang="en-US" sz="1600">
                <a:solidFill>
                  <a:schemeClr val="lt1"/>
                </a:solidFill>
              </a:rPr>
              <a:t>Introduce SiteImprove in context of other web work</a:t>
            </a:r>
            <a:endParaRPr/>
          </a:p>
          <a:p>
            <a:pPr indent="-78399" lvl="0" marL="179999"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79999" lvl="0" marL="179999"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1-1 or small group meeting / ~ 30 minutes</a:t>
            </a:r>
            <a:endParaRPr/>
          </a:p>
          <a:p>
            <a:pPr indent="0" lvl="0" marL="179999" rtl="0">
              <a:spcBef>
                <a:spcPts val="600"/>
              </a:spcBef>
              <a:spcAft>
                <a:spcPts val="0"/>
              </a:spcAft>
              <a:buNone/>
            </a:pPr>
            <a:r>
              <a:t/>
            </a:r>
            <a:endParaRPr b="0" i="0" sz="1600" u="none" cap="none" strike="noStrike">
              <a:solidFill>
                <a:schemeClr val="lt1"/>
              </a:solidFill>
              <a:latin typeface="Merriweather Sans"/>
              <a:ea typeface="Merriweather Sans"/>
              <a:cs typeface="Merriweather Sans"/>
              <a:sym typeface="Merriweather Sans"/>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Works well face-to-face or via Zoom </a:t>
            </a:r>
            <a:endParaRPr sz="1600">
              <a:solidFill>
                <a:schemeClr val="lt1"/>
              </a:solidFill>
            </a:endParaRPr>
          </a:p>
          <a:p>
            <a:pPr indent="0" lvl="0" marL="0" rtl="0">
              <a:spcBef>
                <a:spcPts val="600"/>
              </a:spcBef>
              <a:spcAft>
                <a:spcPts val="0"/>
              </a:spcAft>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Help assuage the stress of “one more thing to do”</a:t>
            </a:r>
            <a:endParaRPr sz="1600">
              <a:solidFill>
                <a:schemeClr val="lt1"/>
              </a:solidFill>
            </a:endParaRPr>
          </a:p>
          <a:p>
            <a:pPr indent="0" lvl="0" marL="0" marR="0" rtl="0" algn="l">
              <a:lnSpc>
                <a:spcPct val="90000"/>
              </a:lnSpc>
              <a:spcBef>
                <a:spcPts val="600"/>
              </a:spcBef>
              <a:spcAft>
                <a:spcPts val="0"/>
              </a:spcAft>
              <a:buNone/>
            </a:pPr>
            <a:r>
              <a:t/>
            </a:r>
            <a:endParaRPr sz="1600">
              <a:solidFill>
                <a:schemeClr val="lt1"/>
              </a:solidFill>
            </a:endParaRPr>
          </a:p>
          <a:p>
            <a:pPr indent="0" lvl="0" marL="179999" marR="0" rtl="0" algn="l">
              <a:lnSpc>
                <a:spcPct val="90000"/>
              </a:lnSpc>
              <a:spcBef>
                <a:spcPts val="600"/>
              </a:spcBef>
              <a:spcAft>
                <a:spcPts val="0"/>
              </a:spcAft>
              <a:buNone/>
            </a:pPr>
            <a:br>
              <a:rPr lang="en-US" sz="1600">
                <a:solidFill>
                  <a:schemeClr val="lt1"/>
                </a:solidFill>
              </a:rPr>
            </a:br>
            <a:endParaRPr sz="1600">
              <a:solidFill>
                <a:schemeClr val="lt1"/>
              </a:solidFill>
            </a:endParaRPr>
          </a:p>
          <a:p>
            <a:pPr indent="-78399" lvl="0" marL="179999"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0" lvl="0" marL="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p:txBody>
      </p:sp>
      <p:sp>
        <p:nvSpPr>
          <p:cNvPr id="291" name="Google Shape;291;p32"/>
          <p:cNvSpPr txBox="1"/>
          <p:nvPr>
            <p:ph idx="12" type="sldNum"/>
          </p:nvPr>
        </p:nvSpPr>
        <p:spPr>
          <a:xfrm>
            <a:off x="10730162" y="6002372"/>
            <a:ext cx="549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774025" y="1032750"/>
            <a:ext cx="7852200" cy="782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User </a:t>
            </a:r>
            <a:r>
              <a:rPr lang="en-US"/>
              <a:t>Guidance &amp; Solutions</a:t>
            </a:r>
            <a:endParaRPr b="1" i="0" sz="4000" u="none" cap="none" strike="noStrike">
              <a:solidFill>
                <a:schemeClr val="lt1"/>
              </a:solidFill>
              <a:latin typeface="Verdana"/>
              <a:ea typeface="Verdana"/>
              <a:cs typeface="Verdana"/>
              <a:sym typeface="Verdana"/>
            </a:endParaRPr>
          </a:p>
        </p:txBody>
      </p:sp>
      <p:sp>
        <p:nvSpPr>
          <p:cNvPr id="298" name="Google Shape;298;p33"/>
          <p:cNvSpPr txBox="1"/>
          <p:nvPr>
            <p:ph idx="3" type="body"/>
          </p:nvPr>
        </p:nvSpPr>
        <p:spPr>
          <a:xfrm>
            <a:off x="774031" y="2225392"/>
            <a:ext cx="9789300" cy="74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lang="en-US"/>
              <a:t>1-1 Session Overview / SD Library Users</a:t>
            </a:r>
            <a:endParaRPr b="0" i="0" sz="2200" u="none" cap="none" strike="noStrike">
              <a:solidFill>
                <a:schemeClr val="dk2"/>
              </a:solidFill>
              <a:latin typeface="Merriweather Sans"/>
              <a:ea typeface="Merriweather Sans"/>
              <a:cs typeface="Merriweather Sans"/>
              <a:sym typeface="Merriweather Sans"/>
            </a:endParaRPr>
          </a:p>
        </p:txBody>
      </p:sp>
      <p:sp>
        <p:nvSpPr>
          <p:cNvPr id="299" name="Google Shape;299;p33"/>
          <p:cNvSpPr txBox="1"/>
          <p:nvPr>
            <p:ph idx="1" type="body"/>
          </p:nvPr>
        </p:nvSpPr>
        <p:spPr>
          <a:xfrm>
            <a:off x="774024" y="3074525"/>
            <a:ext cx="10031100" cy="2588700"/>
          </a:xfrm>
          <a:prstGeom prst="rect">
            <a:avLst/>
          </a:prstGeom>
          <a:noFill/>
          <a:ln>
            <a:noFill/>
          </a:ln>
        </p:spPr>
        <p:txBody>
          <a:bodyPr anchorCtr="0" anchor="t" bIns="45700" lIns="0" spcFirstLastPara="1" rIns="91425" wrap="square" tIns="45700">
            <a:noAutofit/>
          </a:bodyPr>
          <a:lstStyle/>
          <a:p>
            <a:pPr indent="-179999" lvl="0" marL="179999" marR="0" rtl="0" algn="l">
              <a:lnSpc>
                <a:spcPct val="90000"/>
              </a:lnSpc>
              <a:spcBef>
                <a:spcPts val="0"/>
              </a:spcBef>
              <a:spcAft>
                <a:spcPts val="0"/>
              </a:spcAft>
              <a:buClr>
                <a:schemeClr val="lt2"/>
              </a:buClr>
              <a:buSzPts val="1600"/>
              <a:buFont typeface="Noto Sans Symbols"/>
              <a:buChar char="▪"/>
            </a:pPr>
            <a:r>
              <a:rPr lang="en-US" sz="1600">
                <a:solidFill>
                  <a:schemeClr val="lt1"/>
                </a:solidFill>
              </a:rPr>
              <a:t>What to expect?</a:t>
            </a:r>
            <a:endParaRPr sz="1600">
              <a:solidFill>
                <a:schemeClr val="lt1"/>
              </a:solidFill>
            </a:endParaRPr>
          </a:p>
          <a:p>
            <a:pPr indent="0" lvl="0" marL="0" marR="0" rtl="0" algn="l">
              <a:lnSpc>
                <a:spcPct val="90000"/>
              </a:lnSpc>
              <a:spcBef>
                <a:spcPts val="0"/>
              </a:spcBef>
              <a:spcAft>
                <a:spcPts val="0"/>
              </a:spcAft>
              <a:buNone/>
            </a:pPr>
            <a:r>
              <a:t/>
            </a:r>
            <a:endParaRPr sz="1600">
              <a:solidFill>
                <a:schemeClr val="lt1"/>
              </a:solidFill>
            </a:endParaRPr>
          </a:p>
          <a:p>
            <a:pPr indent="-179999" lvl="0" marL="179999" rtl="0">
              <a:spcBef>
                <a:spcPts val="0"/>
              </a:spcBef>
              <a:spcAft>
                <a:spcPts val="0"/>
              </a:spcAft>
              <a:buClr>
                <a:schemeClr val="lt2"/>
              </a:buClr>
              <a:buSzPts val="1600"/>
              <a:buFont typeface="Noto Sans Symbols"/>
              <a:buChar char="▪"/>
            </a:pPr>
            <a:r>
              <a:rPr lang="en-US" sz="1600">
                <a:solidFill>
                  <a:schemeClr val="lt1"/>
                </a:solidFill>
              </a:rPr>
              <a:t>Features</a:t>
            </a:r>
            <a:endParaRPr sz="1600">
              <a:solidFill>
                <a:schemeClr val="lt1"/>
              </a:solidFill>
            </a:endParaRPr>
          </a:p>
          <a:p>
            <a:pPr indent="-177800" lvl="1" marL="685800"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Quality Assurance (QA): Links → Pages with Broken Links, Links → Broken Links </a:t>
            </a:r>
            <a:endParaRPr sz="1600">
              <a:solidFill>
                <a:schemeClr val="lt1"/>
              </a:solidFill>
            </a:endParaRPr>
          </a:p>
          <a:p>
            <a:pPr indent="-177800" lvl="1" marL="685800"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Accessibility → Issues; filtering to reduce cognitive load</a:t>
            </a:r>
            <a:endParaRPr sz="1600">
              <a:solidFill>
                <a:schemeClr val="lt1"/>
              </a:solidFill>
            </a:endParaRPr>
          </a:p>
          <a:p>
            <a:pPr indent="-177800" lvl="1" marL="685800"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Accessibility → PDFs</a:t>
            </a:r>
            <a:endParaRPr sz="1600">
              <a:solidFill>
                <a:schemeClr val="lt1"/>
              </a:solidFill>
            </a:endParaRPr>
          </a:p>
          <a:p>
            <a:pPr indent="-177800" lvl="1" marL="685800"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Policy: Locating all instances of specified conditions in site</a:t>
            </a:r>
            <a:endParaRPr sz="1600">
              <a:solidFill>
                <a:schemeClr val="lt1"/>
              </a:solidFill>
            </a:endParaRPr>
          </a:p>
          <a:p>
            <a:pPr indent="0" lvl="0" marL="0" marR="0" rtl="0" algn="l">
              <a:lnSpc>
                <a:spcPct val="90000"/>
              </a:lnSpc>
              <a:spcBef>
                <a:spcPts val="600"/>
              </a:spcBef>
              <a:spcAft>
                <a:spcPts val="0"/>
              </a:spcAft>
              <a:buNone/>
            </a:pPr>
            <a:r>
              <a:t/>
            </a:r>
            <a:endParaRPr sz="1600">
              <a:solidFill>
                <a:schemeClr val="lt1"/>
              </a:solidFill>
            </a:endParaRPr>
          </a:p>
          <a:p>
            <a:pPr indent="0" lvl="0" marL="179999" marR="0" rtl="0" algn="l">
              <a:lnSpc>
                <a:spcPct val="90000"/>
              </a:lnSpc>
              <a:spcBef>
                <a:spcPts val="600"/>
              </a:spcBef>
              <a:spcAft>
                <a:spcPts val="0"/>
              </a:spcAft>
              <a:buNone/>
            </a:pPr>
            <a:br>
              <a:rPr lang="en-US" sz="1600">
                <a:solidFill>
                  <a:schemeClr val="lt1"/>
                </a:solidFill>
              </a:rPr>
            </a:br>
            <a:endParaRPr sz="1600">
              <a:solidFill>
                <a:schemeClr val="lt1"/>
              </a:solidFill>
            </a:endParaRPr>
          </a:p>
          <a:p>
            <a:pPr indent="-78399" lvl="0" marL="179999"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0" lvl="0" marL="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p:txBody>
      </p:sp>
      <p:sp>
        <p:nvSpPr>
          <p:cNvPr id="300" name="Google Shape;300;p33"/>
          <p:cNvSpPr txBox="1"/>
          <p:nvPr>
            <p:ph idx="12" type="sldNum"/>
          </p:nvPr>
        </p:nvSpPr>
        <p:spPr>
          <a:xfrm>
            <a:off x="10730162" y="6002372"/>
            <a:ext cx="549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6"/>
          <p:cNvSpPr txBox="1"/>
          <p:nvPr>
            <p:ph type="title"/>
          </p:nvPr>
        </p:nvSpPr>
        <p:spPr>
          <a:xfrm>
            <a:off x="774032" y="1032746"/>
            <a:ext cx="6172678"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The Presenters</a:t>
            </a:r>
            <a:endParaRPr b="1" i="0" sz="4000" u="none" cap="none" strike="noStrike">
              <a:solidFill>
                <a:schemeClr val="lt1"/>
              </a:solidFill>
              <a:latin typeface="Verdana"/>
              <a:ea typeface="Verdana"/>
              <a:cs typeface="Verdana"/>
              <a:sym typeface="Verdana"/>
            </a:endParaRPr>
          </a:p>
        </p:txBody>
      </p:sp>
      <p:sp>
        <p:nvSpPr>
          <p:cNvPr id="141" name="Google Shape;141;p16"/>
          <p:cNvSpPr txBox="1"/>
          <p:nvPr>
            <p:ph idx="3" type="body"/>
          </p:nvPr>
        </p:nvSpPr>
        <p:spPr>
          <a:xfrm>
            <a:off x="774031" y="2225392"/>
            <a:ext cx="9789335" cy="7490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b="0" i="0" lang="en-US" sz="2200" u="none" cap="none" strike="noStrike">
                <a:solidFill>
                  <a:schemeClr val="dk2"/>
                </a:solidFill>
                <a:latin typeface="Merriweather Sans"/>
                <a:ea typeface="Merriweather Sans"/>
                <a:cs typeface="Merriweather Sans"/>
                <a:sym typeface="Merriweather Sans"/>
              </a:rPr>
              <a:t>Who We Are</a:t>
            </a:r>
            <a:endParaRPr b="0" i="0" sz="2200" u="none" cap="none" strike="noStrike">
              <a:solidFill>
                <a:schemeClr val="dk2"/>
              </a:solidFill>
              <a:latin typeface="Merriweather Sans"/>
              <a:ea typeface="Merriweather Sans"/>
              <a:cs typeface="Merriweather Sans"/>
              <a:sym typeface="Merriweather Sans"/>
            </a:endParaRPr>
          </a:p>
        </p:txBody>
      </p:sp>
      <p:sp>
        <p:nvSpPr>
          <p:cNvPr id="142" name="Google Shape;142;p16"/>
          <p:cNvSpPr txBox="1"/>
          <p:nvPr>
            <p:ph idx="1" type="body"/>
          </p:nvPr>
        </p:nvSpPr>
        <p:spPr>
          <a:xfrm>
            <a:off x="774024" y="3074525"/>
            <a:ext cx="9617400" cy="3039600"/>
          </a:xfrm>
          <a:prstGeom prst="rect">
            <a:avLst/>
          </a:prstGeom>
          <a:noFill/>
          <a:ln>
            <a:noFill/>
          </a:ln>
        </p:spPr>
        <p:txBody>
          <a:bodyPr anchorCtr="0" anchor="t" bIns="45700" lIns="0" spcFirstLastPara="1" rIns="91425" wrap="square" tIns="45700">
            <a:noAutofit/>
          </a:bodyPr>
          <a:lstStyle/>
          <a:p>
            <a:pPr indent="-180000" lvl="0" marL="180000" marR="0" rtl="0" algn="l">
              <a:lnSpc>
                <a:spcPct val="90000"/>
              </a:lnSpc>
              <a:spcBef>
                <a:spcPts val="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Jenn Dandle: Web Manager, UC San Diego Library, SiteImprove Local Admin</a:t>
            </a:r>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80000" lvl="0" marL="180000"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Joshua Hori: Accessible Technology Analyst, Student Disability Center</a:t>
            </a:r>
            <a:r>
              <a:rPr lang="en-US" sz="1600">
                <a:solidFill>
                  <a:schemeClr val="lt1"/>
                </a:solidFill>
              </a:rPr>
              <a:t>, UC Davis</a:t>
            </a:r>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80000" lvl="0" marL="180000"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Mary Salome, MA: Production Manager, UCSF Center for HIV Information</a:t>
            </a:r>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80000" lvl="0" marL="180000"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Eric Mayes: UI / UX Developer, UC</a:t>
            </a:r>
            <a:r>
              <a:rPr lang="en-US" sz="1600">
                <a:solidFill>
                  <a:schemeClr val="lt1"/>
                </a:solidFill>
              </a:rPr>
              <a:t> Santa Barbara, Student Information Systems &amp; Technology</a:t>
            </a:r>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80000" lvl="0" marL="180000"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Tyler Vogel: Digital Communicat</a:t>
            </a:r>
            <a:r>
              <a:rPr lang="en-US" sz="1600">
                <a:solidFill>
                  <a:schemeClr val="lt1"/>
                </a:solidFill>
              </a:rPr>
              <a:t>ions </a:t>
            </a:r>
            <a:r>
              <a:rPr b="0" i="0" lang="en-US" sz="1600" u="none" cap="none" strike="noStrike">
                <a:solidFill>
                  <a:schemeClr val="lt1"/>
                </a:solidFill>
                <a:latin typeface="Merriweather Sans"/>
                <a:ea typeface="Merriweather Sans"/>
                <a:cs typeface="Merriweather Sans"/>
                <a:sym typeface="Merriweather Sans"/>
              </a:rPr>
              <a:t>Project Manager, UC Davis Health</a:t>
            </a:r>
            <a:endParaRPr/>
          </a:p>
        </p:txBody>
      </p:sp>
      <p:sp>
        <p:nvSpPr>
          <p:cNvPr id="143" name="Google Shape;143;p16"/>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34"/>
          <p:cNvSpPr txBox="1"/>
          <p:nvPr>
            <p:ph type="title"/>
          </p:nvPr>
        </p:nvSpPr>
        <p:spPr>
          <a:xfrm>
            <a:off x="777253" y="1033275"/>
            <a:ext cx="10291200" cy="788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lang="en-US"/>
              <a:t>Current and Future Challenges</a:t>
            </a:r>
            <a:endParaRPr b="1" i="0" sz="4000" u="none" cap="none" strike="noStrike">
              <a:solidFill>
                <a:schemeClr val="lt1"/>
              </a:solidFill>
              <a:latin typeface="Verdana"/>
              <a:ea typeface="Verdana"/>
              <a:cs typeface="Verdana"/>
              <a:sym typeface="Verdana"/>
            </a:endParaRPr>
          </a:p>
        </p:txBody>
      </p:sp>
      <p:sp>
        <p:nvSpPr>
          <p:cNvPr id="307" name="Google Shape;307;p34"/>
          <p:cNvSpPr txBox="1"/>
          <p:nvPr>
            <p:ph idx="12" type="sldNum"/>
          </p:nvPr>
        </p:nvSpPr>
        <p:spPr>
          <a:xfrm>
            <a:off x="10730162" y="6002372"/>
            <a:ext cx="549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
        <p:nvSpPr>
          <p:cNvPr id="308" name="Google Shape;308;p34"/>
          <p:cNvSpPr txBox="1"/>
          <p:nvPr>
            <p:ph idx="1" type="body"/>
          </p:nvPr>
        </p:nvSpPr>
        <p:spPr>
          <a:xfrm>
            <a:off x="774025" y="2669725"/>
            <a:ext cx="7797600" cy="2624100"/>
          </a:xfrm>
          <a:prstGeom prst="rect">
            <a:avLst/>
          </a:prstGeom>
          <a:noFill/>
          <a:ln>
            <a:noFill/>
          </a:ln>
        </p:spPr>
        <p:txBody>
          <a:bodyPr anchorCtr="0" anchor="t" bIns="45700" lIns="0" spcFirstLastPara="1" rIns="91425" wrap="square" tIns="45700">
            <a:noAutofit/>
          </a:bodyPr>
          <a:lstStyle/>
          <a:p>
            <a:pPr indent="-179999" lvl="0" marL="179999" rtl="0">
              <a:spcBef>
                <a:spcPts val="0"/>
              </a:spcBef>
              <a:spcAft>
                <a:spcPts val="0"/>
              </a:spcAft>
              <a:buClr>
                <a:schemeClr val="lt2"/>
              </a:buClr>
              <a:buSzPts val="1600"/>
              <a:buFont typeface="Noto Sans Symbols"/>
              <a:buChar char="▪"/>
            </a:pPr>
            <a:r>
              <a:rPr lang="en-US" sz="1600">
                <a:solidFill>
                  <a:schemeClr val="lt1"/>
                </a:solidFill>
              </a:rPr>
              <a:t>Ever evolving standards</a:t>
            </a:r>
            <a:endParaRPr sz="1400">
              <a:solidFill>
                <a:srgbClr val="BFBFBF"/>
              </a:solidFill>
            </a:endParaRPr>
          </a:p>
          <a:p>
            <a:pPr indent="-78399" lvl="0" marL="179999" rtl="0">
              <a:spcBef>
                <a:spcPts val="600"/>
              </a:spcBef>
              <a:spcAft>
                <a:spcPts val="0"/>
              </a:spcAft>
              <a:buClr>
                <a:srgbClr val="000000"/>
              </a:buClr>
              <a:buSzPts val="1100"/>
              <a:buFont typeface="Arial"/>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Tool adoption</a:t>
            </a:r>
            <a:endParaRPr sz="1400">
              <a:solidFill>
                <a:srgbClr val="BFBFBF"/>
              </a:solidFill>
            </a:endParaRPr>
          </a:p>
          <a:p>
            <a:pPr indent="-78399" lvl="0" marL="179999" rtl="0">
              <a:spcBef>
                <a:spcPts val="600"/>
              </a:spcBef>
              <a:spcAft>
                <a:spcPts val="0"/>
              </a:spcAft>
              <a:buClr>
                <a:srgbClr val="000000"/>
              </a:buClr>
              <a:buSzPts val="1100"/>
              <a:buFont typeface="Arial"/>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Partnerships</a:t>
            </a:r>
            <a:r>
              <a:rPr lang="en-US" sz="1400">
                <a:solidFill>
                  <a:srgbClr val="BFBFBF"/>
                </a:solidFill>
              </a:rPr>
              <a:t> </a:t>
            </a:r>
            <a:endParaRPr sz="1400">
              <a:solidFill>
                <a:srgbClr val="BFBFBF"/>
              </a:solidFill>
            </a:endParaRPr>
          </a:p>
          <a:p>
            <a:pPr indent="-78399" lvl="0" marL="179999" rtl="0">
              <a:spcBef>
                <a:spcPts val="600"/>
              </a:spcBef>
              <a:spcAft>
                <a:spcPts val="0"/>
              </a:spcAft>
              <a:buClr>
                <a:srgbClr val="000000"/>
              </a:buClr>
              <a:buSzPts val="1100"/>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Training</a:t>
            </a:r>
            <a:r>
              <a:rPr lang="en-US" sz="1400">
                <a:solidFill>
                  <a:srgbClr val="BFBFBF"/>
                </a:solidFill>
              </a:rPr>
              <a:t>  </a:t>
            </a:r>
            <a:endParaRPr sz="1400">
              <a:solidFill>
                <a:srgbClr val="BFBFBF"/>
              </a:solidFill>
            </a:endParaRPr>
          </a:p>
          <a:p>
            <a:pPr indent="0" lvl="0" marL="0" rtl="0">
              <a:spcBef>
                <a:spcPts val="600"/>
              </a:spcBef>
              <a:spcAft>
                <a:spcPts val="0"/>
              </a:spcAft>
              <a:buNone/>
            </a:pPr>
            <a:r>
              <a:t/>
            </a:r>
            <a:endParaRPr sz="1400">
              <a:solidFill>
                <a:srgbClr val="BFBFBF"/>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Culture Change</a:t>
            </a:r>
            <a:r>
              <a:rPr lang="en-US" sz="1400">
                <a:solidFill>
                  <a:srgbClr val="BFBFBF"/>
                </a:solidFill>
              </a:rPr>
              <a:t> </a:t>
            </a:r>
            <a:endParaRPr sz="1600">
              <a:solidFill>
                <a:schemeClr val="lt1"/>
              </a:solidFill>
            </a:endParaRPr>
          </a:p>
          <a:p>
            <a:pPr indent="0" lvl="0" marL="0" rtl="0">
              <a:spcBef>
                <a:spcPts val="600"/>
              </a:spcBef>
              <a:spcAft>
                <a:spcPts val="0"/>
              </a:spcAft>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Diverse technologies and platforms</a:t>
            </a:r>
            <a:endParaRPr sz="1600">
              <a:solidFill>
                <a:schemeClr val="lt1"/>
              </a:solidFill>
            </a:endParaRPr>
          </a:p>
          <a:p>
            <a:pPr indent="0" lvl="0" marL="179999" rtl="0">
              <a:spcBef>
                <a:spcPts val="600"/>
              </a:spcBef>
              <a:spcAft>
                <a:spcPts val="0"/>
              </a:spcAft>
              <a:buNone/>
            </a:pPr>
            <a:r>
              <a:t/>
            </a:r>
            <a:endParaRPr sz="16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5"/>
          <p:cNvSpPr txBox="1"/>
          <p:nvPr>
            <p:ph type="title"/>
          </p:nvPr>
        </p:nvSpPr>
        <p:spPr>
          <a:xfrm>
            <a:off x="777253" y="1033275"/>
            <a:ext cx="10291200" cy="788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lang="en-US"/>
              <a:t>Recap</a:t>
            </a:r>
            <a:endParaRPr b="1" i="0" sz="4000" u="none" cap="none" strike="noStrike">
              <a:solidFill>
                <a:schemeClr val="lt1"/>
              </a:solidFill>
              <a:latin typeface="Verdana"/>
              <a:ea typeface="Verdana"/>
              <a:cs typeface="Verdana"/>
              <a:sym typeface="Verdana"/>
            </a:endParaRPr>
          </a:p>
        </p:txBody>
      </p:sp>
      <p:sp>
        <p:nvSpPr>
          <p:cNvPr id="315" name="Google Shape;315;p35"/>
          <p:cNvSpPr txBox="1"/>
          <p:nvPr>
            <p:ph idx="12" type="sldNum"/>
          </p:nvPr>
        </p:nvSpPr>
        <p:spPr>
          <a:xfrm>
            <a:off x="10730162" y="6002372"/>
            <a:ext cx="549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
        <p:nvSpPr>
          <p:cNvPr id="316" name="Google Shape;316;p35"/>
          <p:cNvSpPr txBox="1"/>
          <p:nvPr>
            <p:ph idx="1" type="body"/>
          </p:nvPr>
        </p:nvSpPr>
        <p:spPr>
          <a:xfrm>
            <a:off x="774025" y="3074525"/>
            <a:ext cx="9888900" cy="2624100"/>
          </a:xfrm>
          <a:prstGeom prst="rect">
            <a:avLst/>
          </a:prstGeom>
          <a:noFill/>
          <a:ln>
            <a:noFill/>
          </a:ln>
        </p:spPr>
        <p:txBody>
          <a:bodyPr anchorCtr="0" anchor="t" bIns="45700" lIns="0" spcFirstLastPara="1" rIns="91425" wrap="square" tIns="45700">
            <a:noAutofit/>
          </a:bodyPr>
          <a:lstStyle/>
          <a:p>
            <a:pPr indent="-179999" lvl="0" marL="179999" marR="0" rtl="0" algn="l">
              <a:lnSpc>
                <a:spcPct val="90000"/>
              </a:lnSpc>
              <a:spcBef>
                <a:spcPts val="600"/>
              </a:spcBef>
              <a:spcAft>
                <a:spcPts val="0"/>
              </a:spcAft>
              <a:buClr>
                <a:schemeClr val="lt2"/>
              </a:buClr>
              <a:buSzPts val="1600"/>
              <a:buFont typeface="Noto Sans Symbols"/>
              <a:buChar char="▪"/>
            </a:pPr>
            <a:r>
              <a:rPr lang="en-US" sz="1600">
                <a:solidFill>
                  <a:schemeClr val="lt1"/>
                </a:solidFill>
              </a:rPr>
              <a:t>We need to get users into the system  </a:t>
            </a:r>
            <a:endParaRPr sz="1600">
              <a:solidFill>
                <a:schemeClr val="lt1"/>
              </a:solidFill>
            </a:endParaRPr>
          </a:p>
          <a:p>
            <a:pPr indent="0" lvl="0" marL="179999" rtl="0">
              <a:spcBef>
                <a:spcPts val="600"/>
              </a:spcBef>
              <a:spcAft>
                <a:spcPts val="0"/>
              </a:spcAft>
              <a:buClr>
                <a:srgbClr val="000000"/>
              </a:buClr>
              <a:buSzPts val="1100"/>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Learn the </a:t>
            </a:r>
            <a:r>
              <a:rPr lang="en-US" sz="1600">
                <a:solidFill>
                  <a:schemeClr val="lt1"/>
                </a:solidFill>
              </a:rPr>
              <a:t>Improvement Process</a:t>
            </a:r>
            <a:endParaRPr sz="1600">
              <a:solidFill>
                <a:schemeClr val="lt1"/>
              </a:solidFill>
            </a:endParaRPr>
          </a:p>
          <a:p>
            <a:pPr indent="0" lvl="0" marL="179999" rtl="0">
              <a:spcBef>
                <a:spcPts val="600"/>
              </a:spcBef>
              <a:spcAft>
                <a:spcPts val="0"/>
              </a:spcAft>
              <a:buClr>
                <a:srgbClr val="000000"/>
              </a:buClr>
              <a:buSzPts val="1100"/>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Provide </a:t>
            </a:r>
            <a:r>
              <a:rPr lang="en-US" sz="1600">
                <a:solidFill>
                  <a:schemeClr val="lt1"/>
                </a:solidFill>
              </a:rPr>
              <a:t>User Guidance and Solutions</a:t>
            </a:r>
            <a:endParaRPr sz="1600">
              <a:solidFill>
                <a:schemeClr val="lt1"/>
              </a:solidFill>
            </a:endParaRPr>
          </a:p>
          <a:p>
            <a:pPr indent="0" lvl="0" marL="179999" rtl="0">
              <a:spcBef>
                <a:spcPts val="600"/>
              </a:spcBef>
              <a:spcAft>
                <a:spcPts val="0"/>
              </a:spcAft>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Identify our challenges into the future</a:t>
            </a:r>
            <a:endParaRPr sz="1600">
              <a:solidFill>
                <a:schemeClr val="lt1"/>
              </a:solidFill>
            </a:endParaRPr>
          </a:p>
          <a:p>
            <a:pPr indent="0" lvl="0" marL="179999" rtl="0">
              <a:spcBef>
                <a:spcPts val="600"/>
              </a:spcBef>
              <a:spcAft>
                <a:spcPts val="0"/>
              </a:spcAft>
              <a:buNone/>
            </a:pPr>
            <a:r>
              <a:t/>
            </a:r>
            <a:endParaRPr sz="1600">
              <a:solidFill>
                <a:schemeClr val="lt1"/>
              </a:solidFill>
            </a:endParaRPr>
          </a:p>
        </p:txBody>
      </p:sp>
      <p:sp>
        <p:nvSpPr>
          <p:cNvPr id="317" name="Google Shape;317;p35"/>
          <p:cNvSpPr txBox="1"/>
          <p:nvPr>
            <p:ph idx="4294967295" type="body"/>
          </p:nvPr>
        </p:nvSpPr>
        <p:spPr>
          <a:xfrm>
            <a:off x="774025" y="2225400"/>
            <a:ext cx="5511900"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lang="en-US"/>
              <a:t>To succeed with Siteimprove</a:t>
            </a:r>
            <a:endParaRPr b="0" i="0" sz="2200" u="none" cap="none" strike="noStrike">
              <a:solidFill>
                <a:schemeClr val="dk2"/>
              </a:solidFill>
              <a:latin typeface="Merriweather Sans"/>
              <a:ea typeface="Merriweather Sans"/>
              <a:cs typeface="Merriweather Sans"/>
              <a:sym typeface="Merriweather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36"/>
          <p:cNvSpPr txBox="1"/>
          <p:nvPr>
            <p:ph type="title"/>
          </p:nvPr>
        </p:nvSpPr>
        <p:spPr>
          <a:xfrm>
            <a:off x="777253" y="1033275"/>
            <a:ext cx="10291200" cy="788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lang="en-US"/>
              <a:t>Support</a:t>
            </a:r>
            <a:endParaRPr b="1" i="0" sz="4000" u="none" cap="none" strike="noStrike">
              <a:solidFill>
                <a:schemeClr val="lt1"/>
              </a:solidFill>
              <a:latin typeface="Verdana"/>
              <a:ea typeface="Verdana"/>
              <a:cs typeface="Verdana"/>
              <a:sym typeface="Verdana"/>
            </a:endParaRPr>
          </a:p>
        </p:txBody>
      </p:sp>
      <p:sp>
        <p:nvSpPr>
          <p:cNvPr id="324" name="Google Shape;324;p36"/>
          <p:cNvSpPr txBox="1"/>
          <p:nvPr>
            <p:ph idx="12" type="sldNum"/>
          </p:nvPr>
        </p:nvSpPr>
        <p:spPr>
          <a:xfrm>
            <a:off x="10730162" y="6002372"/>
            <a:ext cx="549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
        <p:nvSpPr>
          <p:cNvPr id="325" name="Google Shape;325;p36"/>
          <p:cNvSpPr txBox="1"/>
          <p:nvPr>
            <p:ph idx="1" type="body"/>
          </p:nvPr>
        </p:nvSpPr>
        <p:spPr>
          <a:xfrm>
            <a:off x="774025" y="3074525"/>
            <a:ext cx="9888900" cy="2624100"/>
          </a:xfrm>
          <a:prstGeom prst="rect">
            <a:avLst/>
          </a:prstGeom>
          <a:noFill/>
          <a:ln>
            <a:noFill/>
          </a:ln>
        </p:spPr>
        <p:txBody>
          <a:bodyPr anchorCtr="0" anchor="t" bIns="45700" lIns="0" spcFirstLastPara="1" rIns="91425" wrap="square" tIns="45700">
            <a:noAutofit/>
          </a:bodyPr>
          <a:lstStyle/>
          <a:p>
            <a:pPr indent="-179999" lvl="0" marL="179999" rtl="0">
              <a:spcBef>
                <a:spcPts val="600"/>
              </a:spcBef>
              <a:spcAft>
                <a:spcPts val="0"/>
              </a:spcAft>
              <a:buClr>
                <a:schemeClr val="lt2"/>
              </a:buClr>
              <a:buSzPts val="1600"/>
              <a:buFont typeface="Noto Sans Symbols"/>
              <a:buChar char="▪"/>
            </a:pPr>
            <a:r>
              <a:rPr lang="en-US" sz="1600">
                <a:solidFill>
                  <a:schemeClr val="lt1"/>
                </a:solidFill>
              </a:rPr>
              <a:t>UCTech Slack - http://uctech.slack.com/ </a:t>
            </a:r>
            <a:endParaRPr sz="1600">
              <a:solidFill>
                <a:schemeClr val="lt1"/>
              </a:solidFill>
            </a:endParaRPr>
          </a:p>
          <a:p>
            <a:pPr indent="-228600" lvl="1" marL="685800" rtl="0">
              <a:spcBef>
                <a:spcPts val="600"/>
              </a:spcBef>
              <a:spcAft>
                <a:spcPts val="0"/>
              </a:spcAft>
              <a:buClr>
                <a:schemeClr val="dk2"/>
              </a:buClr>
              <a:buSzPts val="1600"/>
              <a:buFont typeface="Arial"/>
              <a:buChar char="•"/>
            </a:pPr>
            <a:r>
              <a:rPr lang="en-US" sz="1600">
                <a:solidFill>
                  <a:schemeClr val="lt1"/>
                </a:solidFill>
              </a:rPr>
              <a:t>#siteimprove channel</a:t>
            </a:r>
            <a:endParaRPr sz="1600">
              <a:solidFill>
                <a:schemeClr val="lt1"/>
              </a:solidFill>
            </a:endParaRPr>
          </a:p>
          <a:p>
            <a:pPr indent="0" lvl="0" marL="179999" rtl="0">
              <a:spcBef>
                <a:spcPts val="600"/>
              </a:spcBef>
              <a:spcAft>
                <a:spcPts val="0"/>
              </a:spcAft>
              <a:buClr>
                <a:srgbClr val="000000"/>
              </a:buClr>
              <a:buSzPts val="1100"/>
              <a:buFont typeface="Arial"/>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UCOP SiteImprove: </a:t>
            </a:r>
            <a:r>
              <a:rPr lang="en-US" sz="1600" u="sng">
                <a:solidFill>
                  <a:schemeClr val="hlink"/>
                </a:solidFill>
                <a:hlinkClick r:id="rId3"/>
              </a:rPr>
              <a:t>https://www.ucop.edu/electronic-accessibility/web-developers/tools-and-testing/siteimprove/</a:t>
            </a:r>
            <a:endParaRPr sz="1600">
              <a:solidFill>
                <a:schemeClr val="lt1"/>
              </a:solidFill>
            </a:endParaRPr>
          </a:p>
          <a:p>
            <a:pPr indent="0" lvl="0" marL="179999" rtl="0">
              <a:spcBef>
                <a:spcPts val="600"/>
              </a:spcBef>
              <a:spcAft>
                <a:spcPts val="0"/>
              </a:spcAft>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SiteImprove Learning Academy and Community Forums</a:t>
            </a:r>
            <a:endParaRPr sz="1600">
              <a:solidFill>
                <a:schemeClr val="lt1"/>
              </a:solidFill>
            </a:endParaRPr>
          </a:p>
          <a:p>
            <a:pPr indent="0" lvl="0" marL="0" rtl="0">
              <a:spcBef>
                <a:spcPts val="600"/>
              </a:spcBef>
              <a:spcAft>
                <a:spcPts val="0"/>
              </a:spcAft>
              <a:buNone/>
            </a:pPr>
            <a:r>
              <a:t/>
            </a:r>
            <a:endParaRPr sz="1600">
              <a:solidFill>
                <a:schemeClr val="lt1"/>
              </a:solidFill>
            </a:endParaRPr>
          </a:p>
        </p:txBody>
      </p:sp>
      <p:sp>
        <p:nvSpPr>
          <p:cNvPr id="326" name="Google Shape;326;p36"/>
          <p:cNvSpPr txBox="1"/>
          <p:nvPr>
            <p:ph idx="4294967295" type="body"/>
          </p:nvPr>
        </p:nvSpPr>
        <p:spPr>
          <a:xfrm>
            <a:off x="774025" y="2225400"/>
            <a:ext cx="5511900"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lang="en-US"/>
              <a:t>Resources</a:t>
            </a:r>
            <a:endParaRPr b="0" i="0" sz="2200" u="none" cap="none" strike="noStrike">
              <a:solidFill>
                <a:schemeClr val="dk2"/>
              </a:solidFill>
              <a:latin typeface="Merriweather Sans"/>
              <a:ea typeface="Merriweather Sans"/>
              <a:cs typeface="Merriweather Sans"/>
              <a:sym typeface="Merriweather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37"/>
          <p:cNvSpPr txBox="1"/>
          <p:nvPr>
            <p:ph type="title"/>
          </p:nvPr>
        </p:nvSpPr>
        <p:spPr>
          <a:xfrm>
            <a:off x="777240" y="1033272"/>
            <a:ext cx="5056083"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lang="en-US"/>
              <a:t>Thank You</a:t>
            </a:r>
            <a:endParaRPr b="1" i="0" sz="4000" u="none" cap="none" strike="noStrike">
              <a:solidFill>
                <a:schemeClr val="lt1"/>
              </a:solidFill>
              <a:latin typeface="Verdana"/>
              <a:ea typeface="Verdana"/>
              <a:cs typeface="Verdana"/>
              <a:sym typeface="Verdana"/>
            </a:endParaRPr>
          </a:p>
        </p:txBody>
      </p:sp>
      <p:sp>
        <p:nvSpPr>
          <p:cNvPr id="332" name="Google Shape;332;p37"/>
          <p:cNvSpPr txBox="1"/>
          <p:nvPr>
            <p:ph idx="1" type="body"/>
          </p:nvPr>
        </p:nvSpPr>
        <p:spPr>
          <a:xfrm>
            <a:off x="774025" y="2225400"/>
            <a:ext cx="7439400" cy="74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lang="en-US"/>
              <a:t>and remember to always keep Accessibility in mind!</a:t>
            </a:r>
            <a:endParaRPr b="0" i="0" sz="2200" u="none" cap="none" strike="noStrike">
              <a:solidFill>
                <a:schemeClr val="dk2"/>
              </a:solidFill>
              <a:latin typeface="Merriweather Sans"/>
              <a:ea typeface="Merriweather Sans"/>
              <a:cs typeface="Merriweather Sans"/>
              <a:sym typeface="Merriweather Sans"/>
            </a:endParaRPr>
          </a:p>
        </p:txBody>
      </p:sp>
      <p:sp>
        <p:nvSpPr>
          <p:cNvPr id="333" name="Google Shape;333;p37"/>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
        <p:nvSpPr>
          <p:cNvPr id="334" name="Google Shape;334;p37"/>
          <p:cNvSpPr txBox="1"/>
          <p:nvPr/>
        </p:nvSpPr>
        <p:spPr>
          <a:xfrm>
            <a:off x="2684150" y="3811500"/>
            <a:ext cx="7730400" cy="901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THeThe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17"/>
          <p:cNvPicPr preferRelativeResize="0"/>
          <p:nvPr>
            <p:ph idx="2" type="pic"/>
          </p:nvPr>
        </p:nvPicPr>
        <p:blipFill rotWithShape="1">
          <a:blip r:embed="rId3">
            <a:alphaModFix/>
          </a:blip>
          <a:srcRect b="14126" l="0" r="0" t="0"/>
          <a:stretch/>
        </p:blipFill>
        <p:spPr>
          <a:xfrm>
            <a:off x="-43500" y="-62850"/>
            <a:ext cx="12279000" cy="6983700"/>
          </a:xfrm>
          <a:prstGeom prst="rect">
            <a:avLst/>
          </a:prstGeom>
          <a:solidFill>
            <a:srgbClr val="A5A5A5"/>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8"/>
          <p:cNvSpPr txBox="1"/>
          <p:nvPr>
            <p:ph type="title"/>
          </p:nvPr>
        </p:nvSpPr>
        <p:spPr>
          <a:xfrm>
            <a:off x="774032" y="1033272"/>
            <a:ext cx="8930407"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Getting Started</a:t>
            </a:r>
            <a:endParaRPr b="1" i="0" sz="4000" u="none" cap="none" strike="noStrike">
              <a:solidFill>
                <a:schemeClr val="lt1"/>
              </a:solidFill>
              <a:latin typeface="Verdana"/>
              <a:ea typeface="Verdana"/>
              <a:cs typeface="Verdana"/>
              <a:sym typeface="Verdana"/>
            </a:endParaRPr>
          </a:p>
        </p:txBody>
      </p:sp>
      <p:sp>
        <p:nvSpPr>
          <p:cNvPr id="155" name="Google Shape;155;p18"/>
          <p:cNvSpPr txBox="1"/>
          <p:nvPr>
            <p:ph idx="5" type="body"/>
          </p:nvPr>
        </p:nvSpPr>
        <p:spPr>
          <a:xfrm>
            <a:off x="774032" y="2221992"/>
            <a:ext cx="10218713" cy="6657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b="0" i="0" lang="en-US" sz="2200" u="none" cap="none" strike="noStrike">
                <a:solidFill>
                  <a:schemeClr val="dk2"/>
                </a:solidFill>
                <a:latin typeface="Merriweather Sans"/>
                <a:ea typeface="Merriweather Sans"/>
                <a:cs typeface="Merriweather Sans"/>
                <a:sym typeface="Merriweather Sans"/>
              </a:rPr>
              <a:t>Definitions</a:t>
            </a:r>
            <a:endParaRPr b="0" i="0" sz="2200" u="none" cap="none" strike="noStrike">
              <a:solidFill>
                <a:schemeClr val="dk2"/>
              </a:solidFill>
              <a:latin typeface="Merriweather Sans"/>
              <a:ea typeface="Merriweather Sans"/>
              <a:cs typeface="Merriweather Sans"/>
              <a:sym typeface="Merriweather Sans"/>
            </a:endParaRPr>
          </a:p>
        </p:txBody>
      </p:sp>
      <p:sp>
        <p:nvSpPr>
          <p:cNvPr id="156" name="Google Shape;156;p18"/>
          <p:cNvSpPr txBox="1"/>
          <p:nvPr>
            <p:ph idx="1" type="body"/>
          </p:nvPr>
        </p:nvSpPr>
        <p:spPr>
          <a:xfrm>
            <a:off x="774031" y="2993041"/>
            <a:ext cx="4365625" cy="45435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700"/>
              <a:buFont typeface="Arial"/>
              <a:buNone/>
            </a:pPr>
            <a:r>
              <a:rPr b="1" i="0" lang="en-US" sz="2700" u="none" cap="none" strike="noStrike">
                <a:solidFill>
                  <a:schemeClr val="lt2"/>
                </a:solidFill>
                <a:latin typeface="Verdana"/>
                <a:ea typeface="Verdana"/>
                <a:cs typeface="Verdana"/>
                <a:sym typeface="Verdana"/>
              </a:rPr>
              <a:t>Web Accessibility</a:t>
            </a:r>
            <a:endParaRPr b="1" i="0" sz="2700" u="none" cap="none" strike="noStrike">
              <a:solidFill>
                <a:schemeClr val="lt2"/>
              </a:solidFill>
              <a:latin typeface="Verdana"/>
              <a:ea typeface="Verdana"/>
              <a:cs typeface="Verdana"/>
              <a:sym typeface="Verdana"/>
            </a:endParaRPr>
          </a:p>
        </p:txBody>
      </p:sp>
      <p:sp>
        <p:nvSpPr>
          <p:cNvPr id="157" name="Google Shape;157;p18"/>
          <p:cNvSpPr txBox="1"/>
          <p:nvPr>
            <p:ph idx="3" type="body"/>
          </p:nvPr>
        </p:nvSpPr>
        <p:spPr>
          <a:xfrm>
            <a:off x="774032" y="3563411"/>
            <a:ext cx="4365625" cy="2333625"/>
          </a:xfrm>
          <a:prstGeom prst="rect">
            <a:avLst/>
          </a:prstGeom>
          <a:noFill/>
          <a:ln>
            <a:noFill/>
          </a:ln>
        </p:spPr>
        <p:txBody>
          <a:bodyPr anchorCtr="0" anchor="t" bIns="45700" lIns="91425" spcFirstLastPara="1" rIns="91425" wrap="square" tIns="45700">
            <a:noAutofit/>
          </a:bodyPr>
          <a:lstStyle/>
          <a:p>
            <a:pPr indent="-180000" lvl="0" marL="180000" marR="0" rtl="0" algn="l">
              <a:lnSpc>
                <a:spcPct val="110000"/>
              </a:lnSpc>
              <a:spcBef>
                <a:spcPts val="0"/>
              </a:spcBef>
              <a:spcAft>
                <a:spcPts val="0"/>
              </a:spcAft>
              <a:buClr>
                <a:schemeClr val="lt2"/>
              </a:buClr>
              <a:buSzPts val="1600"/>
              <a:buFont typeface="Noto Sans Symbols"/>
              <a:buChar char="▪"/>
            </a:pPr>
            <a:r>
              <a:rPr b="0" i="0" lang="en-US" sz="1600" u="none" cap="none" strike="noStrike">
                <a:solidFill>
                  <a:srgbClr val="F2F2F2"/>
                </a:solidFill>
                <a:latin typeface="Merriweather Sans"/>
                <a:ea typeface="Merriweather Sans"/>
                <a:cs typeface="Merriweather Sans"/>
                <a:sym typeface="Merriweather Sans"/>
              </a:rPr>
              <a:t>Web accessibility focuses on how to make Web content more accessible to people with disabilities, including visual, auditory, physical, speech, cognitive, language, learning, and neurological disabilities.</a:t>
            </a:r>
            <a:endParaRPr/>
          </a:p>
        </p:txBody>
      </p:sp>
      <p:sp>
        <p:nvSpPr>
          <p:cNvPr id="158" name="Google Shape;158;p18"/>
          <p:cNvSpPr txBox="1"/>
          <p:nvPr>
            <p:ph idx="2" type="body"/>
          </p:nvPr>
        </p:nvSpPr>
        <p:spPr>
          <a:xfrm>
            <a:off x="6627120" y="2993041"/>
            <a:ext cx="4365625" cy="45435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700"/>
              <a:buFont typeface="Arial"/>
              <a:buNone/>
            </a:pPr>
            <a:r>
              <a:rPr b="1" i="0" lang="en-US" sz="2700" u="none" cap="none" strike="noStrike">
                <a:solidFill>
                  <a:schemeClr val="lt2"/>
                </a:solidFill>
                <a:latin typeface="Verdana"/>
                <a:ea typeface="Verdana"/>
                <a:cs typeface="Verdana"/>
                <a:sym typeface="Verdana"/>
              </a:rPr>
              <a:t>Site</a:t>
            </a:r>
            <a:r>
              <a:rPr lang="en-US"/>
              <a:t>i</a:t>
            </a:r>
            <a:r>
              <a:rPr b="1" i="0" lang="en-US" sz="2700" u="none" cap="none" strike="noStrike">
                <a:solidFill>
                  <a:schemeClr val="lt2"/>
                </a:solidFill>
                <a:latin typeface="Verdana"/>
                <a:ea typeface="Verdana"/>
                <a:cs typeface="Verdana"/>
                <a:sym typeface="Verdana"/>
              </a:rPr>
              <a:t>mprove</a:t>
            </a:r>
            <a:endParaRPr b="1" i="0" sz="2700" u="none" cap="none" strike="noStrike">
              <a:solidFill>
                <a:schemeClr val="lt2"/>
              </a:solidFill>
              <a:latin typeface="Verdana"/>
              <a:ea typeface="Verdana"/>
              <a:cs typeface="Verdana"/>
              <a:sym typeface="Verdana"/>
            </a:endParaRPr>
          </a:p>
        </p:txBody>
      </p:sp>
      <p:sp>
        <p:nvSpPr>
          <p:cNvPr id="159" name="Google Shape;159;p18"/>
          <p:cNvSpPr txBox="1"/>
          <p:nvPr>
            <p:ph idx="4" type="body"/>
          </p:nvPr>
        </p:nvSpPr>
        <p:spPr>
          <a:xfrm>
            <a:off x="6627121" y="3563411"/>
            <a:ext cx="4365625" cy="2333625"/>
          </a:xfrm>
          <a:prstGeom prst="rect">
            <a:avLst/>
          </a:prstGeom>
          <a:noFill/>
          <a:ln>
            <a:noFill/>
          </a:ln>
        </p:spPr>
        <p:txBody>
          <a:bodyPr anchorCtr="0" anchor="t" bIns="45700" lIns="91425" spcFirstLastPara="1" rIns="91425" wrap="square" tIns="45700">
            <a:noAutofit/>
          </a:bodyPr>
          <a:lstStyle/>
          <a:p>
            <a:pPr indent="-180000" lvl="0" marL="180000" marR="0" rtl="0" algn="l">
              <a:lnSpc>
                <a:spcPct val="100000"/>
              </a:lnSpc>
              <a:spcBef>
                <a:spcPts val="0"/>
              </a:spcBef>
              <a:spcAft>
                <a:spcPts val="0"/>
              </a:spcAft>
              <a:buClr>
                <a:schemeClr val="lt2"/>
              </a:buClr>
              <a:buSzPts val="1600"/>
              <a:buFont typeface="Noto Sans Symbols"/>
              <a:buChar char="▪"/>
            </a:pPr>
            <a:r>
              <a:rPr lang="en-US" sz="1600">
                <a:solidFill>
                  <a:srgbClr val="F2F2F2"/>
                </a:solidFill>
              </a:rPr>
              <a:t>SiteImprove</a:t>
            </a:r>
            <a:r>
              <a:rPr b="0" i="0" lang="en-US" sz="1600" u="none" cap="none" strike="noStrike">
                <a:solidFill>
                  <a:srgbClr val="F2F2F2"/>
                </a:solidFill>
                <a:latin typeface="Merriweather Sans"/>
                <a:ea typeface="Merriweather Sans"/>
                <a:cs typeface="Merriweather Sans"/>
                <a:sym typeface="Merriweather Sans"/>
              </a:rPr>
              <a:t> cloud-based software - now available at all UC campuses - provides services that help improve content quality, work towards accessibility compliance, drive search engine traffic, meet data privacy requirements, and measure website performance and ROI—in a single platform.</a:t>
            </a:r>
            <a:endParaRPr/>
          </a:p>
        </p:txBody>
      </p:sp>
      <p:sp>
        <p:nvSpPr>
          <p:cNvPr id="160" name="Google Shape;160;p18"/>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9"/>
          <p:cNvSpPr txBox="1"/>
          <p:nvPr>
            <p:ph type="title"/>
          </p:nvPr>
        </p:nvSpPr>
        <p:spPr>
          <a:xfrm>
            <a:off x="774032" y="1033272"/>
            <a:ext cx="8930407"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Getting Started</a:t>
            </a:r>
            <a:endParaRPr b="1" i="0" sz="4000" u="none" cap="none" strike="noStrike">
              <a:solidFill>
                <a:schemeClr val="lt1"/>
              </a:solidFill>
              <a:latin typeface="Verdana"/>
              <a:ea typeface="Verdana"/>
              <a:cs typeface="Verdana"/>
              <a:sym typeface="Verdana"/>
            </a:endParaRPr>
          </a:p>
        </p:txBody>
      </p:sp>
      <p:sp>
        <p:nvSpPr>
          <p:cNvPr id="167" name="Google Shape;167;p19"/>
          <p:cNvSpPr txBox="1"/>
          <p:nvPr>
            <p:ph idx="5" type="body"/>
          </p:nvPr>
        </p:nvSpPr>
        <p:spPr>
          <a:xfrm>
            <a:off x="774032" y="2221992"/>
            <a:ext cx="10218713" cy="6657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b="0" i="0" lang="en-US" sz="2200" u="none" cap="none" strike="noStrike">
                <a:solidFill>
                  <a:schemeClr val="dk2"/>
                </a:solidFill>
                <a:latin typeface="Merriweather Sans"/>
                <a:ea typeface="Merriweather Sans"/>
                <a:cs typeface="Merriweather Sans"/>
                <a:sym typeface="Merriweather Sans"/>
              </a:rPr>
              <a:t>About this presentation</a:t>
            </a:r>
            <a:endParaRPr b="0" i="0" sz="2200" u="none" cap="none" strike="noStrike">
              <a:solidFill>
                <a:schemeClr val="dk2"/>
              </a:solidFill>
              <a:latin typeface="Merriweather Sans"/>
              <a:ea typeface="Merriweather Sans"/>
              <a:cs typeface="Merriweather Sans"/>
              <a:sym typeface="Merriweather Sans"/>
            </a:endParaRPr>
          </a:p>
        </p:txBody>
      </p:sp>
      <p:sp>
        <p:nvSpPr>
          <p:cNvPr id="168" name="Google Shape;168;p19"/>
          <p:cNvSpPr txBox="1"/>
          <p:nvPr>
            <p:ph idx="1" type="body"/>
          </p:nvPr>
        </p:nvSpPr>
        <p:spPr>
          <a:xfrm>
            <a:off x="774031" y="2993041"/>
            <a:ext cx="4848847" cy="45435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700"/>
              <a:buFont typeface="Arial"/>
              <a:buNone/>
            </a:pPr>
            <a:r>
              <a:rPr b="1" i="0" lang="en-US" sz="2700" u="none" cap="none" strike="noStrike">
                <a:solidFill>
                  <a:schemeClr val="lt2"/>
                </a:solidFill>
                <a:latin typeface="Verdana"/>
                <a:ea typeface="Verdana"/>
                <a:cs typeface="Verdana"/>
                <a:sym typeface="Verdana"/>
              </a:rPr>
              <a:t>Accessibility Resources</a:t>
            </a:r>
            <a:endParaRPr b="1" i="0" sz="2700" u="none" cap="none" strike="noStrike">
              <a:solidFill>
                <a:schemeClr val="lt2"/>
              </a:solidFill>
              <a:latin typeface="Verdana"/>
              <a:ea typeface="Verdana"/>
              <a:cs typeface="Verdana"/>
              <a:sym typeface="Verdana"/>
            </a:endParaRPr>
          </a:p>
        </p:txBody>
      </p:sp>
      <p:sp>
        <p:nvSpPr>
          <p:cNvPr id="169" name="Google Shape;169;p19"/>
          <p:cNvSpPr txBox="1"/>
          <p:nvPr>
            <p:ph idx="3" type="body"/>
          </p:nvPr>
        </p:nvSpPr>
        <p:spPr>
          <a:xfrm>
            <a:off x="774032" y="3563411"/>
            <a:ext cx="4365625" cy="2333625"/>
          </a:xfrm>
          <a:prstGeom prst="rect">
            <a:avLst/>
          </a:prstGeom>
          <a:noFill/>
          <a:ln>
            <a:noFill/>
          </a:ln>
        </p:spPr>
        <p:txBody>
          <a:bodyPr anchorCtr="0" anchor="t" bIns="45700" lIns="91425" spcFirstLastPara="1" rIns="91425" wrap="square" tIns="45700">
            <a:noAutofit/>
          </a:bodyPr>
          <a:lstStyle/>
          <a:p>
            <a:pPr indent="-180000" lvl="0" marL="180000" marR="0" rtl="0" algn="l">
              <a:lnSpc>
                <a:spcPct val="110000"/>
              </a:lnSpc>
              <a:spcBef>
                <a:spcPts val="0"/>
              </a:spcBef>
              <a:spcAft>
                <a:spcPts val="0"/>
              </a:spcAft>
              <a:buClr>
                <a:schemeClr val="lt2"/>
              </a:buClr>
              <a:buSzPts val="1600"/>
              <a:buFont typeface="Noto Sans Symbols"/>
              <a:buChar char="▪"/>
            </a:pPr>
            <a:r>
              <a:rPr b="0" i="0" lang="en-US" sz="1600" u="sng" cap="none" strike="noStrike">
                <a:solidFill>
                  <a:schemeClr val="hlink"/>
                </a:solidFill>
                <a:latin typeface="Merriweather Sans"/>
                <a:ea typeface="Merriweather Sans"/>
                <a:cs typeface="Merriweather Sans"/>
                <a:sym typeface="Merriweather Sans"/>
                <a:hlinkClick r:id="rId3"/>
              </a:rPr>
              <a:t>UCOP Electronic Accessibility</a:t>
            </a:r>
            <a:endParaRPr b="0" i="0" sz="1600" u="none" cap="none" strike="noStrike">
              <a:solidFill>
                <a:srgbClr val="F2F2F2"/>
              </a:solidFill>
              <a:latin typeface="Merriweather Sans"/>
              <a:ea typeface="Merriweather Sans"/>
              <a:cs typeface="Merriweather Sans"/>
              <a:sym typeface="Merriweather Sans"/>
            </a:endParaRPr>
          </a:p>
          <a:p>
            <a:pPr indent="-78400" lvl="0" marL="180000" marR="0" rtl="0" algn="l">
              <a:lnSpc>
                <a:spcPct val="110000"/>
              </a:lnSpc>
              <a:spcBef>
                <a:spcPts val="600"/>
              </a:spcBef>
              <a:spcAft>
                <a:spcPts val="0"/>
              </a:spcAft>
              <a:buClr>
                <a:schemeClr val="lt2"/>
              </a:buClr>
              <a:buSzPts val="1600"/>
              <a:buFont typeface="Noto Sans Symbols"/>
              <a:buNone/>
            </a:pPr>
            <a:r>
              <a:t/>
            </a:r>
            <a:endParaRPr b="0" i="0" sz="1600" u="none" cap="none" strike="noStrike">
              <a:solidFill>
                <a:srgbClr val="F2F2F2"/>
              </a:solidFill>
              <a:latin typeface="Merriweather Sans"/>
              <a:ea typeface="Merriweather Sans"/>
              <a:cs typeface="Merriweather Sans"/>
              <a:sym typeface="Merriweather Sans"/>
            </a:endParaRPr>
          </a:p>
          <a:p>
            <a:pPr indent="-180000" lvl="0" marL="180000" marR="0" rtl="0" algn="l">
              <a:lnSpc>
                <a:spcPct val="110000"/>
              </a:lnSpc>
              <a:spcBef>
                <a:spcPts val="600"/>
              </a:spcBef>
              <a:spcAft>
                <a:spcPts val="0"/>
              </a:spcAft>
              <a:buClr>
                <a:schemeClr val="lt2"/>
              </a:buClr>
              <a:buSzPts val="1600"/>
              <a:buFont typeface="Noto Sans Symbols"/>
              <a:buChar char="▪"/>
            </a:pPr>
            <a:r>
              <a:rPr b="0" i="0" lang="en-US" sz="1600" u="none" cap="none" strike="noStrike">
                <a:solidFill>
                  <a:srgbClr val="F2F2F2"/>
                </a:solidFill>
                <a:latin typeface="Merriweather Sans"/>
                <a:ea typeface="Merriweather Sans"/>
                <a:cs typeface="Merriweather Sans"/>
                <a:sym typeface="Merriweather Sans"/>
              </a:rPr>
              <a:t>SiteImprove Webinar: Let's Discuss Accessibility and the Updates to WCAG 2.1</a:t>
            </a:r>
            <a:endParaRPr/>
          </a:p>
          <a:p>
            <a:pPr indent="-228600" lvl="1" marL="685800" marR="0" rtl="0" algn="l">
              <a:lnSpc>
                <a:spcPct val="110000"/>
              </a:lnSpc>
              <a:spcBef>
                <a:spcPts val="500"/>
              </a:spcBef>
              <a:spcAft>
                <a:spcPts val="0"/>
              </a:spcAft>
              <a:buClr>
                <a:srgbClr val="F2F2F2"/>
              </a:buClr>
              <a:buSzPts val="1600"/>
              <a:buFont typeface="Arial"/>
              <a:buChar char="•"/>
            </a:pPr>
            <a:r>
              <a:rPr b="0" i="0" lang="en-US" sz="1600" u="none" cap="none" strike="noStrike">
                <a:solidFill>
                  <a:srgbClr val="F2F2F2"/>
                </a:solidFill>
                <a:latin typeface="Merriweather Sans"/>
                <a:ea typeface="Merriweather Sans"/>
                <a:cs typeface="Merriweather Sans"/>
                <a:sym typeface="Merriweather Sans"/>
              </a:rPr>
              <a:t>August 21, 10 a.m. – 11 a.m. </a:t>
            </a:r>
            <a:endParaRPr/>
          </a:p>
        </p:txBody>
      </p:sp>
      <p:sp>
        <p:nvSpPr>
          <p:cNvPr id="170" name="Google Shape;170;p19"/>
          <p:cNvSpPr txBox="1"/>
          <p:nvPr>
            <p:ph idx="2" type="body"/>
          </p:nvPr>
        </p:nvSpPr>
        <p:spPr>
          <a:xfrm>
            <a:off x="6627120" y="2993041"/>
            <a:ext cx="4365625" cy="45435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700"/>
              <a:buFont typeface="Arial"/>
              <a:buNone/>
            </a:pPr>
            <a:r>
              <a:rPr b="1" i="0" lang="en-US" sz="2700" u="none" cap="none" strike="noStrike">
                <a:solidFill>
                  <a:schemeClr val="lt2"/>
                </a:solidFill>
                <a:latin typeface="Verdana"/>
                <a:ea typeface="Verdana"/>
                <a:cs typeface="Verdana"/>
                <a:sym typeface="Verdana"/>
              </a:rPr>
              <a:t>Related Sessions</a:t>
            </a:r>
            <a:endParaRPr b="1" i="0" sz="2700" u="none" cap="none" strike="noStrike">
              <a:solidFill>
                <a:schemeClr val="lt2"/>
              </a:solidFill>
              <a:latin typeface="Verdana"/>
              <a:ea typeface="Verdana"/>
              <a:cs typeface="Verdana"/>
              <a:sym typeface="Verdana"/>
            </a:endParaRPr>
          </a:p>
        </p:txBody>
      </p:sp>
      <p:sp>
        <p:nvSpPr>
          <p:cNvPr id="171" name="Google Shape;171;p19"/>
          <p:cNvSpPr txBox="1"/>
          <p:nvPr>
            <p:ph idx="4" type="body"/>
          </p:nvPr>
        </p:nvSpPr>
        <p:spPr>
          <a:xfrm>
            <a:off x="6627121" y="3563411"/>
            <a:ext cx="4365625" cy="2333625"/>
          </a:xfrm>
          <a:prstGeom prst="rect">
            <a:avLst/>
          </a:prstGeom>
          <a:noFill/>
          <a:ln>
            <a:noFill/>
          </a:ln>
        </p:spPr>
        <p:txBody>
          <a:bodyPr anchorCtr="0" anchor="t" bIns="45700" lIns="91425" spcFirstLastPara="1" rIns="91425" wrap="square" tIns="45700">
            <a:noAutofit/>
          </a:bodyPr>
          <a:lstStyle/>
          <a:p>
            <a:pPr indent="-180000" lvl="0" marL="180000" marR="0" rtl="0" algn="l">
              <a:lnSpc>
                <a:spcPct val="100000"/>
              </a:lnSpc>
              <a:spcBef>
                <a:spcPts val="0"/>
              </a:spcBef>
              <a:spcAft>
                <a:spcPts val="0"/>
              </a:spcAft>
              <a:buClr>
                <a:schemeClr val="lt2"/>
              </a:buClr>
              <a:buSzPts val="1600"/>
              <a:buFont typeface="Noto Sans Symbols"/>
              <a:buChar char="▪"/>
            </a:pPr>
            <a:r>
              <a:rPr b="0" i="0" lang="en-US" sz="1600" u="none" cap="none" strike="noStrike">
                <a:solidFill>
                  <a:srgbClr val="F2F2F2"/>
                </a:solidFill>
                <a:latin typeface="Merriweather Sans"/>
                <a:ea typeface="Merriweather Sans"/>
                <a:cs typeface="Merriweather Sans"/>
                <a:sym typeface="Merriweather Sans"/>
              </a:rPr>
              <a:t>Learn to Use the Siteimprove Web Accessibility Review Tools</a:t>
            </a:r>
            <a:endParaRPr/>
          </a:p>
          <a:p>
            <a:pPr indent="-228600" lvl="1" marL="685800" marR="0" rtl="0" algn="l">
              <a:lnSpc>
                <a:spcPct val="100000"/>
              </a:lnSpc>
              <a:spcBef>
                <a:spcPts val="500"/>
              </a:spcBef>
              <a:spcAft>
                <a:spcPts val="0"/>
              </a:spcAft>
              <a:buClr>
                <a:srgbClr val="F2F2F2"/>
              </a:buClr>
              <a:buSzPts val="1600"/>
              <a:buFont typeface="Arial"/>
              <a:buChar char="•"/>
            </a:pPr>
            <a:r>
              <a:rPr b="0" i="0" lang="en-US" sz="1600" u="none" cap="none" strike="noStrike">
                <a:solidFill>
                  <a:srgbClr val="F2F2F2"/>
                </a:solidFill>
                <a:latin typeface="Merriweather Sans"/>
                <a:ea typeface="Merriweather Sans"/>
                <a:cs typeface="Merriweather Sans"/>
                <a:sym typeface="Merriweather Sans"/>
              </a:rPr>
              <a:t>2 p.m. – 2:45 p.m.</a:t>
            </a:r>
            <a:endParaRPr/>
          </a:p>
          <a:p>
            <a:pPr indent="-228600" lvl="1" marL="685800" marR="0" rtl="0" algn="l">
              <a:lnSpc>
                <a:spcPct val="100000"/>
              </a:lnSpc>
              <a:spcBef>
                <a:spcPts val="500"/>
              </a:spcBef>
              <a:spcAft>
                <a:spcPts val="0"/>
              </a:spcAft>
              <a:buClr>
                <a:srgbClr val="F2F2F2"/>
              </a:buClr>
              <a:buSzPts val="1600"/>
              <a:buFont typeface="Arial"/>
              <a:buChar char="•"/>
            </a:pPr>
            <a:r>
              <a:rPr b="0" i="0" lang="en-US" sz="1600" u="none" cap="none" strike="noStrike">
                <a:solidFill>
                  <a:srgbClr val="F2F2F2"/>
                </a:solidFill>
                <a:latin typeface="Merriweather Sans"/>
                <a:ea typeface="Merriweather Sans"/>
                <a:cs typeface="Merriweather Sans"/>
                <a:sym typeface="Merriweather Sans"/>
              </a:rPr>
              <a:t>RMI Conference Room – 1207</a:t>
            </a:r>
            <a:endParaRPr/>
          </a:p>
          <a:p>
            <a:pPr indent="-141900" lvl="0" marL="180000" marR="0" rtl="0" algn="l">
              <a:lnSpc>
                <a:spcPct val="100000"/>
              </a:lnSpc>
              <a:spcBef>
                <a:spcPts val="600"/>
              </a:spcBef>
              <a:spcAft>
                <a:spcPts val="0"/>
              </a:spcAft>
              <a:buClr>
                <a:schemeClr val="lt2"/>
              </a:buClr>
              <a:buSzPts val="600"/>
              <a:buFont typeface="Noto Sans Symbols"/>
              <a:buNone/>
            </a:pPr>
            <a:r>
              <a:t/>
            </a:r>
            <a:endParaRPr b="0" i="0" sz="600" u="none" cap="none" strike="noStrike">
              <a:solidFill>
                <a:srgbClr val="F2F2F2"/>
              </a:solidFill>
              <a:latin typeface="Merriweather Sans"/>
              <a:ea typeface="Merriweather Sans"/>
              <a:cs typeface="Merriweather Sans"/>
              <a:sym typeface="Merriweather Sans"/>
            </a:endParaRPr>
          </a:p>
        </p:txBody>
      </p:sp>
      <p:sp>
        <p:nvSpPr>
          <p:cNvPr id="172" name="Google Shape;172;p19"/>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774032" y="1032746"/>
            <a:ext cx="6172678"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Verdana"/>
              <a:buNone/>
            </a:pPr>
            <a:r>
              <a:rPr b="1" i="0" lang="en-US" sz="3600" u="none" cap="none" strike="noStrike">
                <a:solidFill>
                  <a:schemeClr val="lt1"/>
                </a:solidFill>
                <a:latin typeface="Verdana"/>
                <a:ea typeface="Verdana"/>
                <a:cs typeface="Verdana"/>
                <a:sym typeface="Verdana"/>
              </a:rPr>
              <a:t>Why this Presentation?</a:t>
            </a:r>
            <a:endParaRPr b="1" i="0" sz="3600" u="none" cap="none" strike="noStrike">
              <a:solidFill>
                <a:schemeClr val="lt1"/>
              </a:solidFill>
              <a:latin typeface="Verdana"/>
              <a:ea typeface="Verdana"/>
              <a:cs typeface="Verdana"/>
              <a:sym typeface="Verdana"/>
            </a:endParaRPr>
          </a:p>
        </p:txBody>
      </p:sp>
      <p:sp>
        <p:nvSpPr>
          <p:cNvPr id="178" name="Google Shape;178;p20"/>
          <p:cNvSpPr txBox="1"/>
          <p:nvPr>
            <p:ph idx="3" type="body"/>
          </p:nvPr>
        </p:nvSpPr>
        <p:spPr>
          <a:xfrm>
            <a:off x="774031" y="2225392"/>
            <a:ext cx="9789335" cy="7490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b="0" i="0" lang="en-US" sz="2200" u="none" cap="none" strike="noStrike">
                <a:solidFill>
                  <a:schemeClr val="dk2"/>
                </a:solidFill>
                <a:latin typeface="Merriweather Sans"/>
                <a:ea typeface="Merriweather Sans"/>
                <a:cs typeface="Merriweather Sans"/>
                <a:sym typeface="Merriweather Sans"/>
              </a:rPr>
              <a:t>We want to help UC Campuses:</a:t>
            </a:r>
            <a:endParaRPr b="0" i="0" sz="2200" u="none" cap="none" strike="noStrike">
              <a:solidFill>
                <a:schemeClr val="dk2"/>
              </a:solidFill>
              <a:latin typeface="Merriweather Sans"/>
              <a:ea typeface="Merriweather Sans"/>
              <a:cs typeface="Merriweather Sans"/>
              <a:sym typeface="Merriweather Sans"/>
            </a:endParaRPr>
          </a:p>
        </p:txBody>
      </p:sp>
      <p:sp>
        <p:nvSpPr>
          <p:cNvPr id="179" name="Google Shape;179;p20"/>
          <p:cNvSpPr txBox="1"/>
          <p:nvPr>
            <p:ph idx="1" type="body"/>
          </p:nvPr>
        </p:nvSpPr>
        <p:spPr>
          <a:xfrm>
            <a:off x="774032" y="3074529"/>
            <a:ext cx="8615628" cy="2588637"/>
          </a:xfrm>
          <a:prstGeom prst="rect">
            <a:avLst/>
          </a:prstGeom>
          <a:noFill/>
          <a:ln>
            <a:noFill/>
          </a:ln>
        </p:spPr>
        <p:txBody>
          <a:bodyPr anchorCtr="0" anchor="t" bIns="45700" lIns="0" spcFirstLastPara="1" rIns="91425" wrap="square" tIns="45700">
            <a:noAutofit/>
          </a:bodyPr>
          <a:lstStyle/>
          <a:p>
            <a:pPr indent="-180000" lvl="0" marL="180000" marR="0" rtl="0" algn="l">
              <a:lnSpc>
                <a:spcPct val="90000"/>
              </a:lnSpc>
              <a:spcBef>
                <a:spcPts val="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Increase adoption of SiteImprove</a:t>
            </a:r>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80000" lvl="0" marL="180000"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Provide web staff a clearer path forward with resolving accessibility issues</a:t>
            </a:r>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80000" lvl="0" marL="180000"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Navigate the vast journey of improving the web</a:t>
            </a:r>
            <a:endParaRPr/>
          </a:p>
        </p:txBody>
      </p:sp>
      <p:sp>
        <p:nvSpPr>
          <p:cNvPr id="180" name="Google Shape;180;p20"/>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777240" y="1033272"/>
            <a:ext cx="5056200" cy="782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User Adoption</a:t>
            </a:r>
            <a:endParaRPr b="1" i="0" sz="4000" u="none" cap="none" strike="noStrike">
              <a:solidFill>
                <a:schemeClr val="lt1"/>
              </a:solidFill>
              <a:latin typeface="Verdana"/>
              <a:ea typeface="Verdana"/>
              <a:cs typeface="Verdana"/>
              <a:sym typeface="Verdana"/>
            </a:endParaRPr>
          </a:p>
        </p:txBody>
      </p:sp>
      <p:sp>
        <p:nvSpPr>
          <p:cNvPr id="187" name="Google Shape;187;p21"/>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pic>
        <p:nvPicPr>
          <p:cNvPr descr="Cute black kitten looking at the camera with colorful pillows in the background." id="188" name="Google Shape;188;p21" title="Black kitten"/>
          <p:cNvPicPr preferRelativeResize="0"/>
          <p:nvPr/>
        </p:nvPicPr>
        <p:blipFill>
          <a:blip r:embed="rId3">
            <a:alphaModFix/>
          </a:blip>
          <a:stretch>
            <a:fillRect/>
          </a:stretch>
        </p:blipFill>
        <p:spPr>
          <a:xfrm>
            <a:off x="3496400" y="2281997"/>
            <a:ext cx="4857750" cy="3238500"/>
          </a:xfrm>
          <a:prstGeom prst="rect">
            <a:avLst/>
          </a:prstGeom>
          <a:noFill/>
          <a:ln>
            <a:noFill/>
          </a:ln>
        </p:spPr>
      </p:pic>
      <p:sp>
        <p:nvSpPr>
          <p:cNvPr id="189" name="Google Shape;189;p21"/>
          <p:cNvSpPr txBox="1"/>
          <p:nvPr/>
        </p:nvSpPr>
        <p:spPr>
          <a:xfrm>
            <a:off x="5365625" y="5667500"/>
            <a:ext cx="1421400" cy="563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en-US" sz="1800">
                <a:solidFill>
                  <a:srgbClr val="F3F3F3"/>
                </a:solidFill>
              </a:rPr>
              <a:t>Adopt Me!</a:t>
            </a:r>
            <a:endParaRPr b="1" sz="1800">
              <a:solidFill>
                <a:srgbClr val="F3F3F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2"/>
          <p:cNvSpPr txBox="1"/>
          <p:nvPr>
            <p:ph type="title"/>
          </p:nvPr>
        </p:nvSpPr>
        <p:spPr>
          <a:xfrm>
            <a:off x="774032" y="1032746"/>
            <a:ext cx="6172678"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User Adoption</a:t>
            </a:r>
            <a:endParaRPr b="1" i="0" sz="4000" u="none" cap="none" strike="noStrike">
              <a:solidFill>
                <a:schemeClr val="lt1"/>
              </a:solidFill>
              <a:latin typeface="Verdana"/>
              <a:ea typeface="Verdana"/>
              <a:cs typeface="Verdana"/>
              <a:sym typeface="Verdana"/>
            </a:endParaRPr>
          </a:p>
        </p:txBody>
      </p:sp>
      <p:sp>
        <p:nvSpPr>
          <p:cNvPr id="196" name="Google Shape;196;p22"/>
          <p:cNvSpPr txBox="1"/>
          <p:nvPr>
            <p:ph idx="3" type="body"/>
          </p:nvPr>
        </p:nvSpPr>
        <p:spPr>
          <a:xfrm>
            <a:off x="774031" y="2225392"/>
            <a:ext cx="9789335" cy="7490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b="0" i="0" lang="en-US" sz="2200" u="none" cap="none" strike="noStrike">
                <a:solidFill>
                  <a:schemeClr val="dk2"/>
                </a:solidFill>
                <a:latin typeface="Merriweather Sans"/>
                <a:ea typeface="Merriweather Sans"/>
                <a:cs typeface="Merriweather Sans"/>
                <a:sym typeface="Merriweather Sans"/>
              </a:rPr>
              <a:t>Setup and Integration: Locating Sites and Adding them to SiteImprove</a:t>
            </a:r>
            <a:endParaRPr b="0" i="0" sz="2200" u="none" cap="none" strike="noStrike">
              <a:solidFill>
                <a:schemeClr val="dk2"/>
              </a:solidFill>
              <a:latin typeface="Merriweather Sans"/>
              <a:ea typeface="Merriweather Sans"/>
              <a:cs typeface="Merriweather Sans"/>
              <a:sym typeface="Merriweather Sans"/>
            </a:endParaRPr>
          </a:p>
        </p:txBody>
      </p:sp>
      <p:sp>
        <p:nvSpPr>
          <p:cNvPr id="197" name="Google Shape;197;p22"/>
          <p:cNvSpPr txBox="1"/>
          <p:nvPr>
            <p:ph idx="1" type="body"/>
          </p:nvPr>
        </p:nvSpPr>
        <p:spPr>
          <a:xfrm>
            <a:off x="774032" y="3074529"/>
            <a:ext cx="8615628" cy="2588637"/>
          </a:xfrm>
          <a:prstGeom prst="rect">
            <a:avLst/>
          </a:prstGeom>
          <a:noFill/>
          <a:ln>
            <a:noFill/>
          </a:ln>
        </p:spPr>
        <p:txBody>
          <a:bodyPr anchorCtr="0" anchor="t" bIns="45700" lIns="0" spcFirstLastPara="1" rIns="91425" wrap="square" tIns="45700">
            <a:noAutofit/>
          </a:bodyPr>
          <a:lstStyle/>
          <a:p>
            <a:pPr indent="-180000" lvl="0" marL="180000" marR="0" rtl="0" algn="l">
              <a:lnSpc>
                <a:spcPct val="90000"/>
              </a:lnSpc>
              <a:spcBef>
                <a:spcPts val="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Ensuring the crawl is accurate</a:t>
            </a:r>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80000" lvl="0" marL="180000"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Modifications to site templates to support enhanced features of SiteImprove</a:t>
            </a:r>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80000" lvl="0" marL="180000"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Comparing data in SiteImprove with data from other systems</a:t>
            </a:r>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80000" lvl="0" marL="180000"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Providing development teams a project plan for rollout</a:t>
            </a:r>
            <a:endParaRPr/>
          </a:p>
        </p:txBody>
      </p:sp>
      <p:sp>
        <p:nvSpPr>
          <p:cNvPr id="198" name="Google Shape;198;p22"/>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3"/>
          <p:cNvSpPr txBox="1"/>
          <p:nvPr>
            <p:ph type="title"/>
          </p:nvPr>
        </p:nvSpPr>
        <p:spPr>
          <a:xfrm>
            <a:off x="774032" y="1032746"/>
            <a:ext cx="6172678" cy="7826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Verdana"/>
              <a:buNone/>
            </a:pPr>
            <a:r>
              <a:rPr b="1" i="0" lang="en-US" sz="4000" u="none" cap="none" strike="noStrike">
                <a:solidFill>
                  <a:schemeClr val="lt1"/>
                </a:solidFill>
                <a:latin typeface="Verdana"/>
                <a:ea typeface="Verdana"/>
                <a:cs typeface="Verdana"/>
                <a:sym typeface="Verdana"/>
              </a:rPr>
              <a:t>User Adoption</a:t>
            </a:r>
            <a:endParaRPr b="1" i="0" sz="4000" u="none" cap="none" strike="noStrike">
              <a:solidFill>
                <a:schemeClr val="lt1"/>
              </a:solidFill>
              <a:latin typeface="Verdana"/>
              <a:ea typeface="Verdana"/>
              <a:cs typeface="Verdana"/>
              <a:sym typeface="Verdana"/>
            </a:endParaRPr>
          </a:p>
        </p:txBody>
      </p:sp>
      <p:sp>
        <p:nvSpPr>
          <p:cNvPr id="205" name="Google Shape;205;p23"/>
          <p:cNvSpPr txBox="1"/>
          <p:nvPr>
            <p:ph idx="3" type="body"/>
          </p:nvPr>
        </p:nvSpPr>
        <p:spPr>
          <a:xfrm>
            <a:off x="774031" y="2225392"/>
            <a:ext cx="9789335" cy="7490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200"/>
              <a:buFont typeface="Arial"/>
              <a:buNone/>
            </a:pPr>
            <a:r>
              <a:rPr b="0" i="0" lang="en-US" sz="2200" u="none" cap="none" strike="noStrike">
                <a:solidFill>
                  <a:schemeClr val="dk2"/>
                </a:solidFill>
                <a:latin typeface="Merriweather Sans"/>
                <a:ea typeface="Merriweather Sans"/>
                <a:cs typeface="Merriweather Sans"/>
                <a:sym typeface="Merriweather Sans"/>
              </a:rPr>
              <a:t>Generating Awareness</a:t>
            </a:r>
            <a:endParaRPr b="0" i="0" sz="2200" u="none" cap="none" strike="noStrike">
              <a:solidFill>
                <a:schemeClr val="dk2"/>
              </a:solidFill>
              <a:latin typeface="Merriweather Sans"/>
              <a:ea typeface="Merriweather Sans"/>
              <a:cs typeface="Merriweather Sans"/>
              <a:sym typeface="Merriweather Sans"/>
            </a:endParaRPr>
          </a:p>
        </p:txBody>
      </p:sp>
      <p:sp>
        <p:nvSpPr>
          <p:cNvPr id="206" name="Google Shape;206;p23"/>
          <p:cNvSpPr txBox="1"/>
          <p:nvPr>
            <p:ph idx="1" type="body"/>
          </p:nvPr>
        </p:nvSpPr>
        <p:spPr>
          <a:xfrm>
            <a:off x="774025" y="3074526"/>
            <a:ext cx="8615700" cy="2159400"/>
          </a:xfrm>
          <a:prstGeom prst="rect">
            <a:avLst/>
          </a:prstGeom>
          <a:noFill/>
          <a:ln>
            <a:noFill/>
          </a:ln>
        </p:spPr>
        <p:txBody>
          <a:bodyPr anchorCtr="0" anchor="t" bIns="45700" lIns="0" spcFirstLastPara="1" rIns="91425" wrap="square" tIns="45700">
            <a:noAutofit/>
          </a:bodyPr>
          <a:lstStyle/>
          <a:p>
            <a:pPr indent="-179999" lvl="0" marL="179999" marR="0" rtl="0" algn="l">
              <a:lnSpc>
                <a:spcPct val="90000"/>
              </a:lnSpc>
              <a:spcBef>
                <a:spcPts val="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Make accessibility a commonly recognized term in your web communities</a:t>
            </a:r>
            <a:endParaRPr b="0" i="0" sz="1600" u="none" cap="none" strike="noStrike">
              <a:solidFill>
                <a:schemeClr val="lt1"/>
              </a:solidFill>
              <a:latin typeface="Merriweather Sans"/>
              <a:ea typeface="Merriweather Sans"/>
              <a:cs typeface="Merriweather Sans"/>
              <a:sym typeface="Merriweather Sans"/>
            </a:endParaRPr>
          </a:p>
          <a:p>
            <a:pPr indent="0" lvl="0" marL="0" marR="0" rtl="0" algn="l">
              <a:lnSpc>
                <a:spcPct val="90000"/>
              </a:lnSpc>
              <a:spcBef>
                <a:spcPts val="0"/>
              </a:spcBef>
              <a:spcAft>
                <a:spcPts val="0"/>
              </a:spcAft>
              <a:buNone/>
            </a:pPr>
            <a:r>
              <a:t/>
            </a:r>
            <a:endParaRPr sz="1600">
              <a:solidFill>
                <a:schemeClr val="lt1"/>
              </a:solidFill>
            </a:endParaRPr>
          </a:p>
          <a:p>
            <a:pPr indent="-179999" lvl="0" marL="179999" rtl="0">
              <a:spcBef>
                <a:spcPts val="600"/>
              </a:spcBef>
              <a:spcAft>
                <a:spcPts val="0"/>
              </a:spcAft>
              <a:buClr>
                <a:schemeClr val="lt2"/>
              </a:buClr>
              <a:buSzPts val="1600"/>
              <a:buFont typeface="Noto Sans Symbols"/>
              <a:buChar char="▪"/>
            </a:pPr>
            <a:r>
              <a:rPr lang="en-US" sz="1600">
                <a:solidFill>
                  <a:schemeClr val="lt1"/>
                </a:solidFill>
              </a:rPr>
              <a:t>Ask for input from actual users; students demonstrate use of AT</a:t>
            </a:r>
            <a:endParaRPr sz="1600">
              <a:solidFill>
                <a:schemeClr val="lt1"/>
              </a:solidFill>
            </a:endParaRPr>
          </a:p>
          <a:p>
            <a:pPr indent="-78400" lvl="0" marL="18000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a:p>
            <a:pPr indent="-180000" lvl="0" marL="180000" marR="0" rtl="0" algn="l">
              <a:lnSpc>
                <a:spcPct val="90000"/>
              </a:lnSpc>
              <a:spcBef>
                <a:spcPts val="600"/>
              </a:spcBef>
              <a:spcAft>
                <a:spcPts val="0"/>
              </a:spcAft>
              <a:buClr>
                <a:schemeClr val="lt2"/>
              </a:buClr>
              <a:buSzPts val="1600"/>
              <a:buFont typeface="Noto Sans Symbols"/>
              <a:buChar char="▪"/>
            </a:pPr>
            <a:r>
              <a:rPr b="0" i="0" lang="en-US" sz="1600" u="none" cap="none" strike="noStrike">
                <a:solidFill>
                  <a:schemeClr val="lt1"/>
                </a:solidFill>
                <a:latin typeface="Merriweather Sans"/>
                <a:ea typeface="Merriweather Sans"/>
                <a:cs typeface="Merriweather Sans"/>
                <a:sym typeface="Merriweather Sans"/>
              </a:rPr>
              <a:t>Wow your users with some quick wins to get them excited about using the tool</a:t>
            </a:r>
            <a:endParaRPr/>
          </a:p>
          <a:p>
            <a:pPr indent="0" lvl="0" marL="0" marR="0" rtl="0" algn="l">
              <a:lnSpc>
                <a:spcPct val="90000"/>
              </a:lnSpc>
              <a:spcBef>
                <a:spcPts val="600"/>
              </a:spcBef>
              <a:spcAft>
                <a:spcPts val="0"/>
              </a:spcAft>
              <a:buClr>
                <a:schemeClr val="lt2"/>
              </a:buClr>
              <a:buSzPts val="1600"/>
              <a:buFont typeface="Noto Sans Symbols"/>
              <a:buNone/>
            </a:pPr>
            <a:r>
              <a:t/>
            </a:r>
            <a:endParaRPr b="0" i="0" sz="1600" u="none" cap="none" strike="noStrike">
              <a:solidFill>
                <a:schemeClr val="lt1"/>
              </a:solidFill>
              <a:latin typeface="Merriweather Sans"/>
              <a:ea typeface="Merriweather Sans"/>
              <a:cs typeface="Merriweather Sans"/>
              <a:sym typeface="Merriweather Sans"/>
            </a:endParaRPr>
          </a:p>
        </p:txBody>
      </p:sp>
      <p:sp>
        <p:nvSpPr>
          <p:cNvPr id="207" name="Google Shape;207;p23"/>
          <p:cNvSpPr txBox="1"/>
          <p:nvPr>
            <p:ph idx="12" type="sldNum"/>
          </p:nvPr>
        </p:nvSpPr>
        <p:spPr>
          <a:xfrm>
            <a:off x="10730162" y="6002372"/>
            <a:ext cx="54944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2"/>
                </a:solidFill>
                <a:latin typeface="Merriweather Sans"/>
                <a:ea typeface="Merriweather Sans"/>
                <a:cs typeface="Merriweather Sans"/>
                <a:sym typeface="Merriweather Sans"/>
              </a:rPr>
              <a:t>‹#›</a:t>
            </a:fld>
            <a:endParaRPr sz="1400">
              <a:solidFill>
                <a:schemeClr val="dk2"/>
              </a:solidFill>
              <a:latin typeface="Merriweather Sans"/>
              <a:ea typeface="Merriweather Sans"/>
              <a:cs typeface="Merriweather Sans"/>
              <a:sym typeface="Merriweather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5">
      <a:dk1>
        <a:srgbClr val="000000"/>
      </a:dk1>
      <a:lt1>
        <a:srgbClr val="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