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2" r:id="rId4"/>
    <p:sldMasterId id="2147483971" r:id="rId5"/>
    <p:sldMasterId id="2147484025" r:id="rId6"/>
  </p:sldMasterIdLst>
  <p:notesMasterIdLst>
    <p:notesMasterId r:id="rId36"/>
  </p:notesMasterIdLst>
  <p:handoutMasterIdLst>
    <p:handoutMasterId r:id="rId37"/>
  </p:handoutMasterIdLst>
  <p:sldIdLst>
    <p:sldId id="498" r:id="rId7"/>
    <p:sldId id="506" r:id="rId8"/>
    <p:sldId id="515" r:id="rId9"/>
    <p:sldId id="483" r:id="rId10"/>
    <p:sldId id="500" r:id="rId11"/>
    <p:sldId id="512" r:id="rId12"/>
    <p:sldId id="501" r:id="rId13"/>
    <p:sldId id="457" r:id="rId14"/>
    <p:sldId id="507" r:id="rId15"/>
    <p:sldId id="509" r:id="rId16"/>
    <p:sldId id="466" r:id="rId17"/>
    <p:sldId id="471" r:id="rId18"/>
    <p:sldId id="472" r:id="rId19"/>
    <p:sldId id="475" r:id="rId20"/>
    <p:sldId id="463" r:id="rId21"/>
    <p:sldId id="474" r:id="rId22"/>
    <p:sldId id="473" r:id="rId23"/>
    <p:sldId id="467" r:id="rId24"/>
    <p:sldId id="468" r:id="rId25"/>
    <p:sldId id="470" r:id="rId26"/>
    <p:sldId id="469" r:id="rId27"/>
    <p:sldId id="479" r:id="rId28"/>
    <p:sldId id="476" r:id="rId29"/>
    <p:sldId id="477" r:id="rId30"/>
    <p:sldId id="482" r:id="rId31"/>
    <p:sldId id="502" r:id="rId32"/>
    <p:sldId id="508" r:id="rId33"/>
    <p:sldId id="464" r:id="rId34"/>
    <p:sldId id="481" r:id="rId35"/>
  </p:sldIdLst>
  <p:sldSz cx="9144000" cy="5143500" type="screen16x9"/>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2C3FE3-64F3-3948-8162-AA955E9D6DB4}">
          <p14:sldIdLst>
            <p14:sldId id="498"/>
            <p14:sldId id="506"/>
            <p14:sldId id="515"/>
            <p14:sldId id="483"/>
            <p14:sldId id="500"/>
            <p14:sldId id="512"/>
            <p14:sldId id="501"/>
            <p14:sldId id="457"/>
            <p14:sldId id="507"/>
            <p14:sldId id="509"/>
            <p14:sldId id="466"/>
            <p14:sldId id="471"/>
            <p14:sldId id="472"/>
            <p14:sldId id="475"/>
            <p14:sldId id="463"/>
            <p14:sldId id="474"/>
            <p14:sldId id="473"/>
            <p14:sldId id="467"/>
            <p14:sldId id="468"/>
            <p14:sldId id="470"/>
            <p14:sldId id="469"/>
            <p14:sldId id="479"/>
            <p14:sldId id="476"/>
            <p14:sldId id="477"/>
            <p14:sldId id="482"/>
            <p14:sldId id="502"/>
            <p14:sldId id="508"/>
            <p14:sldId id="464"/>
            <p14:sldId id="481"/>
          </p14:sldIdLst>
        </p14:section>
      </p14:sectionLst>
    </p:ext>
    <p:ext uri="{EFAFB233-063F-42B5-8137-9DF3F51BA10A}">
      <p15:sldGuideLst xmlns:p15="http://schemas.microsoft.com/office/powerpoint/2012/main">
        <p15:guide id="1" orient="horz" pos="789">
          <p15:clr>
            <a:srgbClr val="A4A3A4"/>
          </p15:clr>
        </p15:guide>
        <p15:guide id="2" orient="horz" pos="2608">
          <p15:clr>
            <a:srgbClr val="A4A3A4"/>
          </p15:clr>
        </p15:guide>
        <p15:guide id="3" orient="horz" pos="3024">
          <p15:clr>
            <a:srgbClr val="A4A3A4"/>
          </p15:clr>
        </p15:guide>
        <p15:guide id="4" orient="horz" pos="1637">
          <p15:clr>
            <a:srgbClr val="A4A3A4"/>
          </p15:clr>
        </p15:guide>
        <p15:guide id="5" orient="horz" pos="215">
          <p15:clr>
            <a:srgbClr val="A4A3A4"/>
          </p15:clr>
        </p15:guide>
        <p15:guide id="6" orient="horz" pos="1103">
          <p15:clr>
            <a:srgbClr val="A4A3A4"/>
          </p15:clr>
        </p15:guide>
        <p15:guide id="7" orient="horz" pos="401">
          <p15:clr>
            <a:srgbClr val="A4A3A4"/>
          </p15:clr>
        </p15:guide>
        <p15:guide id="8" orient="horz" pos="2954">
          <p15:clr>
            <a:srgbClr val="A4A3A4"/>
          </p15:clr>
        </p15:guide>
        <p15:guide id="9" orient="horz" pos="173">
          <p15:clr>
            <a:srgbClr val="A4A3A4"/>
          </p15:clr>
        </p15:guide>
        <p15:guide id="10" pos="230">
          <p15:clr>
            <a:srgbClr val="A4A3A4"/>
          </p15:clr>
        </p15:guide>
        <p15:guide id="11" pos="5530">
          <p15:clr>
            <a:srgbClr val="A4A3A4"/>
          </p15:clr>
        </p15:guide>
        <p15:guide id="12" pos="2880">
          <p15:clr>
            <a:srgbClr val="A4A3A4"/>
          </p15:clr>
        </p15:guide>
        <p15:guide id="13" pos="776">
          <p15:clr>
            <a:srgbClr val="A4A3A4"/>
          </p15:clr>
        </p15:guide>
        <p15:guide id="14" pos="1411">
          <p15:clr>
            <a:srgbClr val="A4A3A4"/>
          </p15:clr>
        </p15:guide>
        <p15:guide id="15" pos="5287">
          <p15:clr>
            <a:srgbClr val="A4A3A4"/>
          </p15:clr>
        </p15:guide>
        <p15:guide id="16" pos="474">
          <p15:clr>
            <a:srgbClr val="A4A3A4"/>
          </p15:clr>
        </p15:guide>
        <p15:guide id="17" pos="4551">
          <p15:clr>
            <a:srgbClr val="A4A3A4"/>
          </p15:clr>
        </p15:guide>
      </p15:sldGuideLst>
    </p:ext>
    <p:ext uri="{2D200454-40CA-4A62-9FC3-DE9A4176ACB9}">
      <p15:notesGuideLst xmlns:p15="http://schemas.microsoft.com/office/powerpoint/2012/main">
        <p15:guide id="1" orient="horz" pos="2592">
          <p15:clr>
            <a:srgbClr val="A4A3A4"/>
          </p15:clr>
        </p15:guide>
        <p15:guide id="2" orient="horz" pos="5542">
          <p15:clr>
            <a:srgbClr val="A4A3A4"/>
          </p15:clr>
        </p15:guide>
        <p15:guide id="3" orient="horz" pos="5777">
          <p15:clr>
            <a:srgbClr val="A4A3A4"/>
          </p15:clr>
        </p15:guide>
        <p15:guide id="4" pos="286">
          <p15:clr>
            <a:srgbClr val="A4A3A4"/>
          </p15:clr>
        </p15:guide>
        <p15:guide id="5" pos="40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48024"/>
    <a:srgbClr val="90BD31"/>
    <a:srgbClr val="18A3AC"/>
    <a:srgbClr val="178CCB"/>
    <a:srgbClr val="EC1848"/>
    <a:srgbClr val="052049"/>
    <a:srgbClr val="E8E7DE"/>
    <a:srgbClr val="F5F0D3"/>
    <a:srgbClr val="F7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2" autoAdjust="0"/>
    <p:restoredTop sz="88320" autoAdjust="0"/>
  </p:normalViewPr>
  <p:slideViewPr>
    <p:cSldViewPr snapToGrid="0" showGuides="1">
      <p:cViewPr>
        <p:scale>
          <a:sx n="115" d="100"/>
          <a:sy n="115" d="100"/>
        </p:scale>
        <p:origin x="-8" y="144"/>
      </p:cViewPr>
      <p:guideLst>
        <p:guide orient="horz" pos="789"/>
        <p:guide orient="horz" pos="2608"/>
        <p:guide orient="horz" pos="3024"/>
        <p:guide orient="horz" pos="1637"/>
        <p:guide orient="horz" pos="215"/>
        <p:guide orient="horz" pos="1103"/>
        <p:guide orient="horz" pos="401"/>
        <p:guide orient="horz" pos="2954"/>
        <p:guide orient="horz" pos="173"/>
        <p:guide pos="230"/>
        <p:guide pos="5530"/>
        <p:guide pos="2880"/>
        <p:guide pos="776"/>
        <p:guide pos="1411"/>
        <p:guide pos="5287"/>
        <p:guide pos="474"/>
        <p:guide pos="4551"/>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1" d="100"/>
          <a:sy n="81" d="100"/>
        </p:scale>
        <p:origin x="2432" y="184"/>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Header Placeholder 1"/>
          <p:cNvSpPr>
            <a:spLocks noGrp="1"/>
          </p:cNvSpPr>
          <p:nvPr>
            <p:ph type="hdr" sz="quarter"/>
          </p:nvPr>
        </p:nvSpPr>
        <p:spPr>
          <a:xfrm>
            <a:off x="2220616"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7" name="Date Placeholder 2"/>
          <p:cNvSpPr>
            <a:spLocks noGrp="1"/>
          </p:cNvSpPr>
          <p:nvPr>
            <p:ph type="dt" idx="1"/>
          </p:nvPr>
        </p:nvSpPr>
        <p:spPr>
          <a:xfrm>
            <a:off x="1199311"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mtClean="0">
                <a:latin typeface="Arial" pitchFamily="34" charset="0"/>
                <a:cs typeface="Arial" pitchFamily="34" charset="0"/>
              </a:rPr>
              <a:pPr algn="l"/>
              <a:t>8/17/18</a:t>
            </a:fld>
            <a:endParaRPr lang="en-US" dirty="0">
              <a:latin typeface="Arial" pitchFamily="34" charset="0"/>
              <a:cs typeface="Arial" pitchFamily="34" charset="0"/>
            </a:endParaRPr>
          </a:p>
        </p:txBody>
      </p:sp>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41507" y="8857103"/>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a:latin typeface="Arial" pitchFamily="34" charset="0"/>
                <a:cs typeface="Arial" pitchFamily="34" charset="0"/>
              </a:rPr>
              <a:pPr/>
              <a:t>‹#›</a:t>
            </a:fld>
            <a:endParaRPr lang="en-US" dirty="0">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2750" y="400050"/>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Header Placeholder 1"/>
          <p:cNvSpPr>
            <a:spLocks noGrp="1"/>
          </p:cNvSpPr>
          <p:nvPr>
            <p:ph type="hdr" sz="quarter"/>
          </p:nvPr>
        </p:nvSpPr>
        <p:spPr>
          <a:xfrm>
            <a:off x="2227340" y="8863084"/>
            <a:ext cx="2664646" cy="137851"/>
          </a:xfrm>
          <a:prstGeom prst="rect">
            <a:avLst/>
          </a:prstGeom>
        </p:spPr>
        <p:txBody>
          <a:bodyPr vert="horz" wrap="square" lIns="0" tIns="0" rIns="0" bIns="0" rtlCol="0" anchor="t" anchorCtr="0"/>
          <a:lstStyle>
            <a:lvl1pPr algn="l">
              <a:defRPr sz="800" i="0"/>
            </a:lvl1p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12" name="Date Placeholder 2"/>
          <p:cNvSpPr>
            <a:spLocks noGrp="1"/>
          </p:cNvSpPr>
          <p:nvPr>
            <p:ph type="dt" idx="1"/>
          </p:nvPr>
        </p:nvSpPr>
        <p:spPr>
          <a:xfrm>
            <a:off x="1206035" y="8856576"/>
            <a:ext cx="880135" cy="146304"/>
          </a:xfrm>
          <a:prstGeom prst="rect">
            <a:avLst/>
          </a:prstGeom>
        </p:spPr>
        <p:txBody>
          <a:bodyPr vert="horz" lIns="0" tIns="0" rIns="0" bIns="0" rtlCol="0"/>
          <a:lstStyle>
            <a:lvl1pPr algn="r">
              <a:defRPr sz="800" i="0"/>
            </a:lvl1pPr>
          </a:lstStyle>
          <a:p>
            <a:pPr algn="l"/>
            <a:fld id="{9535A4AE-AB74-4BDA-B84A-019528CC2B4D}" type="datetimeFigureOut">
              <a:rPr lang="en-US" smtClean="0">
                <a:latin typeface="Arial" pitchFamily="34" charset="0"/>
                <a:cs typeface="Arial" pitchFamily="34" charset="0"/>
              </a:rPr>
              <a:pPr algn="l"/>
              <a:t>8/17/18</a:t>
            </a:fld>
            <a:endParaRPr lang="en-US" dirty="0">
              <a:latin typeface="Arial" pitchFamily="34" charset="0"/>
              <a:cs typeface="Arial" pitchFamily="34" charset="0"/>
            </a:endParaRPr>
          </a:p>
        </p:txBody>
      </p:sp>
      <p:sp>
        <p:nvSpPr>
          <p:cNvPr id="28" name="Slide Number Placeholder 6"/>
          <p:cNvSpPr>
            <a:spLocks noGrp="1"/>
          </p:cNvSpPr>
          <p:nvPr>
            <p:ph type="sldNum" sz="quarter" idx="5"/>
          </p:nvPr>
        </p:nvSpPr>
        <p:spPr>
          <a:xfrm>
            <a:off x="448231" y="8857103"/>
            <a:ext cx="554100" cy="105317"/>
          </a:xfrm>
          <a:prstGeom prst="rect">
            <a:avLst/>
          </a:prstGeom>
        </p:spPr>
        <p:txBody>
          <a:bodyPr vert="horz" wrap="square" lIns="0" tIns="0" rIns="0" bIns="0" rtlCol="0" anchor="b" anchorCtr="0"/>
          <a:lstStyle>
            <a:lvl1pPr marL="0" algn="l" defTabSz="914400" rtl="0" eaLnBrk="1" latinLnBrk="0" hangingPunct="1">
              <a:defRPr lang="en-US" sz="800" i="0" kern="1200" smtClean="0">
                <a:solidFill>
                  <a:schemeClr val="tx1"/>
                </a:solidFill>
                <a:latin typeface="+mn-lt"/>
                <a:ea typeface="+mn-ea"/>
                <a:cs typeface="+mn-cs"/>
              </a:defRPr>
            </a:lvl1pPr>
          </a:lstStyle>
          <a:p>
            <a:fld id="{111E5896-917A-4035-A860-408E1EC3CD51}" type="slidenum">
              <a:rPr lang="en-US" smtClean="0">
                <a:latin typeface="Arial" pitchFamily="34" charset="0"/>
                <a:cs typeface="Arial" pitchFamily="34" charset="0"/>
              </a:rPr>
              <a:pPr/>
              <a:t>‹#›</a:t>
            </a:fld>
            <a:endParaRPr lang="en-US" dirty="0">
              <a:latin typeface="Arial" pitchFamily="34" charset="0"/>
              <a:cs typeface="Arial" pitchFamily="34" charset="0"/>
            </a:endParaRP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p:notesStyle>
    <a:lvl1pPr marL="114300" indent="-114300" algn="l" defTabSz="914400" rtl="0" eaLnBrk="1" latinLnBrk="0" hangingPunct="1">
      <a:spcBef>
        <a:spcPts val="800"/>
      </a:spcBef>
      <a:buFont typeface="Arial" pitchFamily="34" charset="0"/>
      <a:buChar char="•"/>
      <a:defRPr sz="1200" kern="1200">
        <a:solidFill>
          <a:schemeClr val="tx1"/>
        </a:solidFill>
        <a:latin typeface="Arial" pitchFamily="34" charset="0"/>
        <a:ea typeface="+mn-ea"/>
        <a:cs typeface="Arial" pitchFamily="34" charset="0"/>
      </a:defRPr>
    </a:lvl1pPr>
    <a:lvl2pPr marL="285750" indent="-112713" algn="l" defTabSz="914400" rtl="0" eaLnBrk="1" latinLnBrk="0" hangingPunct="1">
      <a:spcBef>
        <a:spcPts val="200"/>
      </a:spcBef>
      <a:buFont typeface="Arial" pitchFamily="34" charset="0"/>
      <a:buChar char="•"/>
      <a:defRPr sz="1100" kern="1200">
        <a:solidFill>
          <a:schemeClr val="tx1"/>
        </a:solidFill>
        <a:latin typeface="Arial" pitchFamily="34" charset="0"/>
        <a:ea typeface="+mn-ea"/>
        <a:cs typeface="Arial" pitchFamily="34" charset="0"/>
      </a:defRPr>
    </a:lvl2pPr>
    <a:lvl3pPr marL="403225" indent="-117475"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3pPr>
    <a:lvl4pPr marL="569913" indent="-112713"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0F2EE51C-55E2-1F41-85A2-DB11DFDA726B}"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a:t>
            </a:fld>
            <a:endParaRPr lang="en-US" dirty="0">
              <a:latin typeface="Arial" pitchFamily="34" charset="0"/>
              <a:cs typeface="Arial" pitchFamily="34" charset="0"/>
            </a:endParaRPr>
          </a:p>
        </p:txBody>
      </p:sp>
    </p:spTree>
    <p:extLst>
      <p:ext uri="{BB962C8B-B14F-4D97-AF65-F5344CB8AC3E}">
        <p14:creationId xmlns:p14="http://schemas.microsoft.com/office/powerpoint/2010/main" val="2960342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7278E575-02F2-024E-AD9B-F3C51C1DE3E5}"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17</a:t>
            </a:fld>
            <a:endParaRPr lang="en-US" dirty="0">
              <a:latin typeface="Arial" pitchFamily="34" charset="0"/>
              <a:cs typeface="Arial" pitchFamily="34" charset="0"/>
            </a:endParaRPr>
          </a:p>
        </p:txBody>
      </p:sp>
    </p:spTree>
    <p:extLst>
      <p:ext uri="{BB962C8B-B14F-4D97-AF65-F5344CB8AC3E}">
        <p14:creationId xmlns:p14="http://schemas.microsoft.com/office/powerpoint/2010/main" val="1649001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5CA7D0C2-BEC9-C94D-913D-902413B0DA99}"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19</a:t>
            </a:fld>
            <a:endParaRPr lang="en-US" dirty="0">
              <a:latin typeface="Arial" pitchFamily="34" charset="0"/>
              <a:cs typeface="Arial" pitchFamily="34" charset="0"/>
            </a:endParaRPr>
          </a:p>
        </p:txBody>
      </p:sp>
    </p:spTree>
    <p:extLst>
      <p:ext uri="{BB962C8B-B14F-4D97-AF65-F5344CB8AC3E}">
        <p14:creationId xmlns:p14="http://schemas.microsoft.com/office/powerpoint/2010/main" val="3105449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5CA7D0C2-BEC9-C94D-913D-902413B0DA99}"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20</a:t>
            </a:fld>
            <a:endParaRPr lang="en-US" dirty="0">
              <a:latin typeface="Arial" pitchFamily="34" charset="0"/>
              <a:cs typeface="Arial" pitchFamily="34" charset="0"/>
            </a:endParaRPr>
          </a:p>
        </p:txBody>
      </p:sp>
    </p:spTree>
    <p:extLst>
      <p:ext uri="{BB962C8B-B14F-4D97-AF65-F5344CB8AC3E}">
        <p14:creationId xmlns:p14="http://schemas.microsoft.com/office/powerpoint/2010/main" val="126975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C345A974-1570-FA40-9D32-5027B73F691D}"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21</a:t>
            </a:fld>
            <a:endParaRPr lang="en-US" dirty="0">
              <a:latin typeface="Arial" pitchFamily="34" charset="0"/>
              <a:cs typeface="Arial" pitchFamily="34" charset="0"/>
            </a:endParaRPr>
          </a:p>
        </p:txBody>
      </p:sp>
    </p:spTree>
    <p:extLst>
      <p:ext uri="{BB962C8B-B14F-4D97-AF65-F5344CB8AC3E}">
        <p14:creationId xmlns:p14="http://schemas.microsoft.com/office/powerpoint/2010/main" val="1317176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a:t>The meeting host can choose to split the participants of the meeting into these separate sessions automatically or manually, and can switch between sessions at any time.</a:t>
            </a:r>
          </a:p>
          <a:p>
            <a:r>
              <a:rPr lang="en-US" dirty="0"/>
              <a:t>We only get 100 participants in our pro accounts</a:t>
            </a: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5CA7D0C2-BEC9-C94D-913D-902413B0DA99}"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22</a:t>
            </a:fld>
            <a:endParaRPr lang="en-US" dirty="0">
              <a:latin typeface="Arial" pitchFamily="34" charset="0"/>
              <a:cs typeface="Arial" pitchFamily="34" charset="0"/>
            </a:endParaRPr>
          </a:p>
        </p:txBody>
      </p:sp>
    </p:spTree>
    <p:extLst>
      <p:ext uri="{BB962C8B-B14F-4D97-AF65-F5344CB8AC3E}">
        <p14:creationId xmlns:p14="http://schemas.microsoft.com/office/powerpoint/2010/main" val="1374999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5CA7D0C2-BEC9-C94D-913D-902413B0DA99}"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23</a:t>
            </a:fld>
            <a:endParaRPr lang="en-US" dirty="0">
              <a:latin typeface="Arial" pitchFamily="34" charset="0"/>
              <a:cs typeface="Arial" pitchFamily="34" charset="0"/>
            </a:endParaRPr>
          </a:p>
        </p:txBody>
      </p:sp>
    </p:spTree>
    <p:extLst>
      <p:ext uri="{BB962C8B-B14F-4D97-AF65-F5344CB8AC3E}">
        <p14:creationId xmlns:p14="http://schemas.microsoft.com/office/powerpoint/2010/main" val="434724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5CA7D0C2-BEC9-C94D-913D-902413B0DA99}"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24</a:t>
            </a:fld>
            <a:endParaRPr lang="en-US" dirty="0">
              <a:latin typeface="Arial" pitchFamily="34" charset="0"/>
              <a:cs typeface="Arial" pitchFamily="34" charset="0"/>
            </a:endParaRPr>
          </a:p>
        </p:txBody>
      </p:sp>
    </p:spTree>
    <p:extLst>
      <p:ext uri="{BB962C8B-B14F-4D97-AF65-F5344CB8AC3E}">
        <p14:creationId xmlns:p14="http://schemas.microsoft.com/office/powerpoint/2010/main" val="3812059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fontAlgn="base"/>
            <a:r>
              <a:rPr lang="en-US" sz="1200" b="0" i="0" kern="1200" dirty="0" err="1">
                <a:solidFill>
                  <a:schemeClr val="tx1"/>
                </a:solidFill>
                <a:effectLst/>
                <a:latin typeface="Arial" pitchFamily="34" charset="0"/>
                <a:ea typeface="+mn-ea"/>
                <a:cs typeface="Arial" pitchFamily="34" charset="0"/>
              </a:rPr>
              <a:t>NearPod</a:t>
            </a:r>
            <a:r>
              <a:rPr lang="en-US" sz="1200" b="0" i="0" kern="1200" dirty="0">
                <a:solidFill>
                  <a:schemeClr val="tx1"/>
                </a:solidFill>
                <a:effectLst/>
                <a:latin typeface="Arial" pitchFamily="34" charset="0"/>
                <a:ea typeface="+mn-ea"/>
                <a:cs typeface="Arial" pitchFamily="34" charset="0"/>
              </a:rPr>
              <a:t> - Synchronize and control lessons across all student devices </a:t>
            </a:r>
          </a:p>
          <a:p>
            <a:pPr fontAlgn="base"/>
            <a:r>
              <a:rPr lang="en-US" sz="1200" b="0" i="0" kern="1200" dirty="0">
                <a:solidFill>
                  <a:schemeClr val="tx1"/>
                </a:solidFill>
                <a:effectLst/>
                <a:latin typeface="Arial" pitchFamily="34" charset="0"/>
                <a:ea typeface="+mn-ea"/>
                <a:cs typeface="Arial" pitchFamily="34" charset="0"/>
              </a:rPr>
              <a:t>Teachers share a live session, students enter a code, and the lesson is synced to all devices.</a:t>
            </a:r>
          </a:p>
          <a:p>
            <a:pPr fontAlgn="base"/>
            <a:r>
              <a:rPr lang="en-US" sz="1200" b="0" kern="1200" dirty="0">
                <a:solidFill>
                  <a:schemeClr val="tx1"/>
                </a:solidFill>
                <a:effectLst/>
                <a:latin typeface="Arial" pitchFamily="34" charset="0"/>
                <a:ea typeface="+mn-ea"/>
                <a:cs typeface="Arial" pitchFamily="34" charset="0"/>
              </a:rPr>
              <a:t>Evaluate student responses live or with post-session reports</a:t>
            </a:r>
          </a:p>
          <a:p>
            <a:pPr fontAlgn="base"/>
            <a:r>
              <a:rPr lang="en-US" sz="1200" b="0" kern="1200" dirty="0">
                <a:solidFill>
                  <a:schemeClr val="tx1"/>
                </a:solidFill>
                <a:effectLst/>
                <a:latin typeface="Arial" pitchFamily="34" charset="0"/>
                <a:ea typeface="+mn-ea"/>
                <a:cs typeface="Arial" pitchFamily="34" charset="0"/>
              </a:rPr>
              <a:t>View student answers individually or as a class and generate post-session reports with one click.</a:t>
            </a:r>
          </a:p>
          <a:p>
            <a:pPr fontAlgn="base"/>
            <a:r>
              <a:rPr lang="en-US" sz="1200" b="0" i="0" kern="1200" dirty="0">
                <a:solidFill>
                  <a:schemeClr val="tx1"/>
                </a:solidFill>
                <a:effectLst/>
                <a:latin typeface="Arial" pitchFamily="34" charset="0"/>
                <a:ea typeface="+mn-ea"/>
                <a:cs typeface="Arial" pitchFamily="34" charset="0"/>
              </a:rPr>
              <a:t>Poll Everywhere works in PowerPoint, Keynote, and Google Slides</a:t>
            </a:r>
          </a:p>
          <a:p>
            <a:pPr fontAlgn="base"/>
            <a:r>
              <a:rPr lang="en-US" sz="1200" b="0" i="0" kern="1200" dirty="0">
                <a:solidFill>
                  <a:schemeClr val="tx1"/>
                </a:solidFill>
                <a:effectLst/>
                <a:latin typeface="Arial" pitchFamily="34" charset="0"/>
                <a:ea typeface="+mn-ea"/>
                <a:cs typeface="Arial" pitchFamily="34" charset="0"/>
              </a:rPr>
              <a:t>"I'm going to ask for your opinion. In order to respond, I need you to take out your phone or any other web-enabled device you may have. Go ahead and do that now.”</a:t>
            </a:r>
          </a:p>
          <a:p>
            <a:pPr fontAlgn="base"/>
            <a:r>
              <a:rPr lang="en-US" sz="1200" b="0" i="0" kern="1200" dirty="0">
                <a:solidFill>
                  <a:schemeClr val="tx1"/>
                </a:solidFill>
                <a:effectLst/>
                <a:latin typeface="Arial" pitchFamily="34" charset="0"/>
                <a:ea typeface="+mn-ea"/>
                <a:cs typeface="Arial" pitchFamily="34" charset="0"/>
              </a:rPr>
              <a:t>Examples include offering prizes for participation, making it a game or competition, and of course giving credit for quizzes or tests.</a:t>
            </a:r>
            <a:endParaRPr lang="en-US" sz="1200" b="0" kern="1200" dirty="0">
              <a:solidFill>
                <a:schemeClr val="tx1"/>
              </a:solidFill>
              <a:effectLst/>
              <a:latin typeface="Arial" pitchFamily="34" charset="0"/>
              <a:ea typeface="+mn-ea"/>
              <a:cs typeface="Arial" pitchFamily="34" charset="0"/>
            </a:endParaRPr>
          </a:p>
          <a:p>
            <a:pPr fontAlgn="base"/>
            <a:r>
              <a:rPr lang="en-US" sz="1200" b="0" i="0" kern="1200" dirty="0">
                <a:solidFill>
                  <a:schemeClr val="tx1"/>
                </a:solidFill>
                <a:effectLst/>
                <a:latin typeface="Arial" pitchFamily="34" charset="0"/>
                <a:ea typeface="+mn-ea"/>
                <a:cs typeface="Arial" pitchFamily="34" charset="0"/>
              </a:rPr>
              <a:t>Radiology Society of North America (RSNA) </a:t>
            </a:r>
          </a:p>
          <a:p>
            <a:pPr fontAlgn="base"/>
            <a:r>
              <a:rPr lang="en-US" sz="1200" b="0" i="0" kern="1200" dirty="0">
                <a:solidFill>
                  <a:schemeClr val="tx1"/>
                </a:solidFill>
                <a:effectLst/>
                <a:latin typeface="Arial" pitchFamily="34" charset="0"/>
                <a:ea typeface="+mn-ea"/>
                <a:cs typeface="Arial" pitchFamily="34" charset="0"/>
              </a:rPr>
              <a:t>Instead of an audience response clicker, </a:t>
            </a:r>
            <a:r>
              <a:rPr lang="en-US" sz="1200" b="1" i="0" kern="1200" dirty="0">
                <a:solidFill>
                  <a:schemeClr val="tx1"/>
                </a:solidFill>
                <a:effectLst/>
                <a:latin typeface="Arial" pitchFamily="34" charset="0"/>
                <a:ea typeface="+mn-ea"/>
                <a:cs typeface="Arial" pitchFamily="34" charset="0"/>
              </a:rPr>
              <a:t>use your own mobile device</a:t>
            </a:r>
            <a:r>
              <a:rPr lang="en-US" sz="1200" b="0" i="0" kern="1200" dirty="0">
                <a:solidFill>
                  <a:schemeClr val="tx1"/>
                </a:solidFill>
                <a:effectLst/>
                <a:latin typeface="Arial" pitchFamily="34" charset="0"/>
                <a:ea typeface="+mn-ea"/>
                <a:cs typeface="Arial" pitchFamily="34" charset="0"/>
              </a:rPr>
              <a:t> for an engaging learning experience. The radiology classroom will never be the same! Play along by studying images on your mobile device and then choose or locate the answer. Get immediate feedback, and see how you compare to your peers. iPads and Android tablets work best, but you can also play along on smartphones or laptops.</a:t>
            </a:r>
          </a:p>
          <a:p>
            <a:pPr fontAlgn="base"/>
            <a:r>
              <a:rPr lang="en-US" sz="1200" b="0" i="0" kern="1200" dirty="0">
                <a:solidFill>
                  <a:schemeClr val="tx1"/>
                </a:solidFill>
                <a:effectLst/>
                <a:latin typeface="Arial" pitchFamily="34" charset="0"/>
                <a:ea typeface="+mn-ea"/>
                <a:cs typeface="Arial" pitchFamily="34" charset="0"/>
              </a:rPr>
              <a:t>The polling feature for meetings allows you to create multiple choice polling questions for your meetings. You will be able to launch the poll during your meeting and gather the responses from your attendees. You also have the ability to download a report of polling after the meeting.</a:t>
            </a:r>
            <a:br>
              <a:rPr lang="en-US" sz="1200" b="0" i="0" kern="1200" dirty="0">
                <a:solidFill>
                  <a:schemeClr val="tx1"/>
                </a:solidFill>
                <a:effectLst/>
                <a:latin typeface="Arial" pitchFamily="34" charset="0"/>
                <a:ea typeface="+mn-ea"/>
                <a:cs typeface="Arial" pitchFamily="34" charset="0"/>
              </a:rPr>
            </a:br>
            <a:endParaRPr lang="en-US" sz="1200" b="0" i="0" kern="1200" dirty="0">
              <a:solidFill>
                <a:schemeClr val="tx1"/>
              </a:solidFill>
              <a:effectLst/>
              <a:latin typeface="Arial" pitchFamily="34" charset="0"/>
              <a:ea typeface="+mn-ea"/>
              <a:cs typeface="Arial" pitchFamily="34" charset="0"/>
            </a:endParaRP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54AB463-6D88-614C-9AC2-8E1D5E20F073}"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26</a:t>
            </a:fld>
            <a:endParaRPr lang="en-US" dirty="0">
              <a:latin typeface="Arial" pitchFamily="34" charset="0"/>
              <a:cs typeface="Arial" pitchFamily="34" charset="0"/>
            </a:endParaRPr>
          </a:p>
        </p:txBody>
      </p:sp>
    </p:spTree>
    <p:extLst>
      <p:ext uri="{BB962C8B-B14F-4D97-AF65-F5344CB8AC3E}">
        <p14:creationId xmlns:p14="http://schemas.microsoft.com/office/powerpoint/2010/main" val="2158177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87190A3-7C1B-394D-8BAC-66BAAEEAF050}"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27</a:t>
            </a:fld>
            <a:endParaRPr lang="en-US" dirty="0">
              <a:latin typeface="Arial" pitchFamily="34" charset="0"/>
              <a:cs typeface="Arial" pitchFamily="34" charset="0"/>
            </a:endParaRPr>
          </a:p>
        </p:txBody>
      </p:sp>
    </p:spTree>
    <p:extLst>
      <p:ext uri="{BB962C8B-B14F-4D97-AF65-F5344CB8AC3E}">
        <p14:creationId xmlns:p14="http://schemas.microsoft.com/office/powerpoint/2010/main" val="802245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B1F2A141-90FC-0F42-B2B3-216E1D176080}"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28</a:t>
            </a:fld>
            <a:endParaRPr lang="en-US" dirty="0">
              <a:latin typeface="Arial" pitchFamily="34" charset="0"/>
              <a:cs typeface="Arial" pitchFamily="34" charset="0"/>
            </a:endParaRPr>
          </a:p>
        </p:txBody>
      </p:sp>
    </p:spTree>
    <p:extLst>
      <p:ext uri="{BB962C8B-B14F-4D97-AF65-F5344CB8AC3E}">
        <p14:creationId xmlns:p14="http://schemas.microsoft.com/office/powerpoint/2010/main" val="2301572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0F2EE51C-55E2-1F41-85A2-DB11DFDA726B}"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a:t>
            </a:fld>
            <a:endParaRPr lang="en-US" dirty="0">
              <a:latin typeface="Arial" pitchFamily="34" charset="0"/>
              <a:cs typeface="Arial" pitchFamily="34" charset="0"/>
            </a:endParaRPr>
          </a:p>
        </p:txBody>
      </p:sp>
    </p:spTree>
    <p:extLst>
      <p:ext uri="{BB962C8B-B14F-4D97-AF65-F5344CB8AC3E}">
        <p14:creationId xmlns:p14="http://schemas.microsoft.com/office/powerpoint/2010/main" val="86234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87190A3-7C1B-394D-8BAC-66BAAEEAF050}"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a:t>
            </a:fld>
            <a:endParaRPr lang="en-US" dirty="0">
              <a:latin typeface="Arial" pitchFamily="34" charset="0"/>
              <a:cs typeface="Arial" pitchFamily="34" charset="0"/>
            </a:endParaRPr>
          </a:p>
        </p:txBody>
      </p:sp>
    </p:spTree>
    <p:extLst>
      <p:ext uri="{BB962C8B-B14F-4D97-AF65-F5344CB8AC3E}">
        <p14:creationId xmlns:p14="http://schemas.microsoft.com/office/powerpoint/2010/main" val="2969752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i="0" kern="1200" dirty="0">
                <a:solidFill>
                  <a:schemeClr val="tx1"/>
                </a:solidFill>
                <a:effectLst/>
                <a:latin typeface="Arial" pitchFamily="34" charset="0"/>
                <a:ea typeface="+mn-ea"/>
                <a:cs typeface="Arial" pitchFamily="34" charset="0"/>
              </a:rPr>
              <a:t>The faculty in the Department of Radiology are internationally recognized for their clinical expertise and research accomplishments. Even more importantly, our faculty members are highly skilled educators and are committed to resident education.</a:t>
            </a:r>
          </a:p>
          <a:p>
            <a:r>
              <a:rPr lang="en-US" sz="1200" b="0" i="0" kern="1200" dirty="0">
                <a:solidFill>
                  <a:schemeClr val="tx1"/>
                </a:solidFill>
                <a:effectLst/>
                <a:latin typeface="Arial" pitchFamily="34" charset="0"/>
                <a:ea typeface="+mn-ea"/>
                <a:cs typeface="Arial" pitchFamily="34" charset="0"/>
              </a:rPr>
              <a:t>picture archiving and communication system (PACS)</a:t>
            </a:r>
          </a:p>
          <a:p>
            <a:r>
              <a:rPr lang="en-US" sz="1200" b="0" i="0" kern="1200" dirty="0">
                <a:solidFill>
                  <a:schemeClr val="tx1"/>
                </a:solidFill>
                <a:effectLst/>
                <a:latin typeface="Arial" pitchFamily="34" charset="0"/>
                <a:ea typeface="+mn-ea"/>
                <a:cs typeface="Arial" pitchFamily="34" charset="0"/>
              </a:rPr>
              <a:t>Residents attend these lectures in person or via videoconferencing system accessible from videoconferencing suites at each hospital or on residents' laptops and tablets.</a:t>
            </a:r>
          </a:p>
          <a:p>
            <a:r>
              <a:rPr lang="en-US" sz="1200" b="0" i="0" kern="1200" dirty="0">
                <a:solidFill>
                  <a:schemeClr val="tx1"/>
                </a:solidFill>
                <a:effectLst/>
                <a:latin typeface="Arial" pitchFamily="34" charset="0"/>
                <a:ea typeface="+mn-ea"/>
                <a:cs typeface="Arial" pitchFamily="34" charset="0"/>
              </a:rPr>
              <a:t>Invited speakers from around the country give Grand Rounds at various times during the year. This lecture series provides UCSF residents an opportunity to interact with well-known and respected faculty members from other institutions.  In addition, senior residents invite the speaker of their choice for a visiting professorship each year. </a:t>
            </a:r>
          </a:p>
          <a:p>
            <a:r>
              <a:rPr lang="en-US" sz="1200" b="0" i="0" kern="1200" dirty="0">
                <a:solidFill>
                  <a:schemeClr val="tx1"/>
                </a:solidFill>
                <a:effectLst/>
                <a:latin typeface="Arial" pitchFamily="34" charset="0"/>
                <a:ea typeface="+mn-ea"/>
                <a:cs typeface="Arial" pitchFamily="34" charset="0"/>
              </a:rPr>
              <a:t>A journal club is conducted with each section's lectures to help residents read literature critically. Each journal club meeting focuses on one or two significant papers. The meetings are conducted by two faculty members with training and expertise in epidemiology and research design.</a:t>
            </a:r>
          </a:p>
          <a:p>
            <a:r>
              <a:rPr lang="en-US" sz="1200" b="0" i="0" kern="1200" dirty="0">
                <a:solidFill>
                  <a:schemeClr val="tx1"/>
                </a:solidFill>
                <a:effectLst/>
                <a:latin typeface="Arial" pitchFamily="34" charset="0"/>
                <a:ea typeface="+mn-ea"/>
                <a:cs typeface="Arial" pitchFamily="34" charset="0"/>
              </a:rPr>
              <a:t>Five full-day sessions Monday through Friday, from 8:00 am to 5:00 pm, with a 90-minute lunch break mid-day. Lectures will cover the major radiology subspecialties in half-day sessions as listed below. Each subspecialty will include didactic lectures and unknown/instructive cases. Speakers will feature 45 UCSF Radiology Faculty.</a:t>
            </a:r>
          </a:p>
          <a:p>
            <a:r>
              <a:rPr lang="en-US" sz="1200" b="0" i="0" kern="1200" dirty="0">
                <a:solidFill>
                  <a:schemeClr val="tx1"/>
                </a:solidFill>
                <a:effectLst/>
                <a:latin typeface="Arial" pitchFamily="34" charset="0"/>
                <a:ea typeface="+mn-ea"/>
                <a:cs typeface="Arial" pitchFamily="34" charset="0"/>
              </a:rPr>
              <a:t>UCSF offers an expansive array of digital teaching media, including an electronic teaching file with nearly 70,000 unique and interesting cases (as of May, 2013), as well as a CORE website that presents the imaging features of a wide variety of diseases in a manner that facilitates preparation for board certification exams.  There is also a traditional library containing a large collection of reference texts and videos available for checkout.</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b="0" i="0" kern="1200" dirty="0">
                <a:solidFill>
                  <a:schemeClr val="tx1"/>
                </a:solidFill>
                <a:effectLst/>
                <a:latin typeface="Arial" pitchFamily="34" charset="0"/>
                <a:ea typeface="+mn-ea"/>
                <a:cs typeface="Arial" pitchFamily="34" charset="0"/>
              </a:rPr>
              <a:t>T32 Training Grant - Research Training in Biomedical Imaging - The T32 program exists to jumpstart the academic careers of junior radiologists and nuclear medicine physicians and to provide the essential foundation for developing a research program as an independent investigator.</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sz="1200" b="0" i="0" kern="1200" dirty="0">
              <a:solidFill>
                <a:schemeClr val="tx1"/>
              </a:solidFill>
              <a:effectLst/>
              <a:latin typeface="Arial" pitchFamily="34" charset="0"/>
              <a:ea typeface="+mn-ea"/>
              <a:cs typeface="Arial" pitchFamily="34" charset="0"/>
            </a:endParaRP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54AB463-6D88-614C-9AC2-8E1D5E20F073}"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7</a:t>
            </a:fld>
            <a:endParaRPr lang="en-US" dirty="0">
              <a:latin typeface="Arial" pitchFamily="34" charset="0"/>
              <a:cs typeface="Arial" pitchFamily="34" charset="0"/>
            </a:endParaRPr>
          </a:p>
        </p:txBody>
      </p:sp>
    </p:spTree>
    <p:extLst>
      <p:ext uri="{BB962C8B-B14F-4D97-AF65-F5344CB8AC3E}">
        <p14:creationId xmlns:p14="http://schemas.microsoft.com/office/powerpoint/2010/main" val="460235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1D63E8E3-31F1-934A-A804-D3D227D6F5DC}"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8</a:t>
            </a:fld>
            <a:endParaRPr lang="en-US" dirty="0">
              <a:latin typeface="Arial" pitchFamily="34" charset="0"/>
              <a:cs typeface="Arial" pitchFamily="34" charset="0"/>
            </a:endParaRPr>
          </a:p>
        </p:txBody>
      </p:sp>
    </p:spTree>
    <p:extLst>
      <p:ext uri="{BB962C8B-B14F-4D97-AF65-F5344CB8AC3E}">
        <p14:creationId xmlns:p14="http://schemas.microsoft.com/office/powerpoint/2010/main" val="147282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for the World a project of the Radiology Society of North America (RSNA) used Zoom before the Radiology Department or the University.</a:t>
            </a:r>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53E0C350-0644-B141-BC52-3D306A0A8E2A}"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9</a:t>
            </a:fld>
            <a:endParaRPr lang="en-US" dirty="0">
              <a:latin typeface="Arial" pitchFamily="34" charset="0"/>
              <a:cs typeface="Arial" pitchFamily="34" charset="0"/>
            </a:endParaRPr>
          </a:p>
        </p:txBody>
      </p:sp>
    </p:spTree>
    <p:extLst>
      <p:ext uri="{BB962C8B-B14F-4D97-AF65-F5344CB8AC3E}">
        <p14:creationId xmlns:p14="http://schemas.microsoft.com/office/powerpoint/2010/main" val="552954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number]@</a:t>
            </a:r>
            <a:r>
              <a:rPr lang="en-US" dirty="0" err="1"/>
              <a:t>zoomcrc.com</a:t>
            </a:r>
            <a:r>
              <a:rPr lang="en-US" dirty="0"/>
              <a:t> </a:t>
            </a:r>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307E594C-C511-3A4C-AD8F-F6772A9D2653}"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10</a:t>
            </a:fld>
            <a:endParaRPr lang="en-US" dirty="0">
              <a:latin typeface="Arial" pitchFamily="34" charset="0"/>
              <a:cs typeface="Arial" pitchFamily="34" charset="0"/>
            </a:endParaRPr>
          </a:p>
        </p:txBody>
      </p:sp>
    </p:spTree>
    <p:extLst>
      <p:ext uri="{BB962C8B-B14F-4D97-AF65-F5344CB8AC3E}">
        <p14:creationId xmlns:p14="http://schemas.microsoft.com/office/powerpoint/2010/main" val="3940378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AECC71D-2209-734A-8B89-93D7A5B892FD}"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11</a:t>
            </a:fld>
            <a:endParaRPr lang="en-US" dirty="0">
              <a:latin typeface="Arial" pitchFamily="34" charset="0"/>
              <a:cs typeface="Arial" pitchFamily="34" charset="0"/>
            </a:endParaRPr>
          </a:p>
        </p:txBody>
      </p:sp>
    </p:spTree>
    <p:extLst>
      <p:ext uri="{BB962C8B-B14F-4D97-AF65-F5344CB8AC3E}">
        <p14:creationId xmlns:p14="http://schemas.microsoft.com/office/powerpoint/2010/main" val="356854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0F7A663-4F9B-5343-AFE8-5A26B49DEE8A}" type="datetime1">
              <a:rPr lang="en-US" smtClean="0">
                <a:latin typeface="Arial" pitchFamily="34" charset="0"/>
                <a:cs typeface="Arial" pitchFamily="34" charset="0"/>
              </a:rPr>
              <a:t>8/17/18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12</a:t>
            </a:fld>
            <a:endParaRPr lang="en-US" dirty="0">
              <a:latin typeface="Arial" pitchFamily="34" charset="0"/>
              <a:cs typeface="Arial" pitchFamily="34" charset="0"/>
            </a:endParaRPr>
          </a:p>
        </p:txBody>
      </p:sp>
    </p:spTree>
    <p:extLst>
      <p:ext uri="{BB962C8B-B14F-4D97-AF65-F5344CB8AC3E}">
        <p14:creationId xmlns:p14="http://schemas.microsoft.com/office/powerpoint/2010/main" val="988687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NULL"/><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NULL"/><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NULL"/><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NULL"/><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NULL"/><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NULL"/><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NULL"/><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NULL"/><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NULL"/><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NULL"/><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NULL"/><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NULL"/><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2.emf"/><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NULL"/><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1998252"/>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577736"/>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534419"/>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C42DCCBC-AA0F-44E9-9EDE-CB9B971EF028}" type="datetime1">
              <a:rPr lang="en-US" smtClean="0"/>
              <a:t>8/17/18</a:t>
            </a:fld>
            <a:endParaRPr lang="en-US" dirty="0"/>
          </a:p>
        </p:txBody>
      </p:sp>
      <p:sp>
        <p:nvSpPr>
          <p:cNvPr id="3" name="Text Placeholder 2"/>
          <p:cNvSpPr>
            <a:spLocks noGrp="1"/>
          </p:cNvSpPr>
          <p:nvPr>
            <p:ph type="body" sz="quarter" idx="10"/>
          </p:nvPr>
        </p:nvSpPr>
        <p:spPr>
          <a:xfrm>
            <a:off x="747714" y="3262239"/>
            <a:ext cx="6477000" cy="367454"/>
          </a:xfrm>
        </p:spPr>
        <p:txBody>
          <a:bodyPr vert="horz" wrap="square" lIns="0" tIns="0" rIns="0" bIns="0" rtlCol="0" anchor="t" anchorCtr="0"/>
          <a:lstStyle>
            <a:lvl1pPr marL="0" indent="0">
              <a:spcBef>
                <a:spcPts val="0"/>
              </a:spcBef>
              <a:buNone/>
              <a:defRPr lang="en-US" sz="1800" i="0" smtClean="0">
                <a:cs typeface="Arial" pitchFamily="34" charset="0"/>
              </a:defRPr>
            </a:lvl1pPr>
            <a:lvl2pPr>
              <a:defRPr lang="en-US" sz="1800" smtClean="0">
                <a:solidFill>
                  <a:schemeClr val="tx1"/>
                </a:solidFill>
                <a:latin typeface="+mn-lt"/>
              </a:defRPr>
            </a:lvl2pPr>
            <a:lvl3pPr>
              <a:defRPr lang="en-US" sz="1800" smtClean="0">
                <a:solidFill>
                  <a:schemeClr val="tx1"/>
                </a:solidFill>
                <a:latin typeface="+mn-lt"/>
              </a:defRPr>
            </a:lvl3pPr>
            <a:lvl4pPr>
              <a:defRPr lang="en-US" sz="1800" smtClean="0">
                <a:solidFill>
                  <a:schemeClr val="tx1"/>
                </a:solidFill>
                <a:latin typeface="+mn-lt"/>
              </a:defRPr>
            </a:lvl4pPr>
            <a:lvl5pPr>
              <a:defRPr lang="en-US" sz="1800">
                <a:solidFill>
                  <a:schemeClr val="tx1"/>
                </a:solidFill>
                <a:latin typeface="+mn-lt"/>
              </a:defRPr>
            </a:lvl5pPr>
          </a:lstStyle>
          <a:p>
            <a:pPr marL="0" lvl="0"/>
            <a:r>
              <a:rPr lang="en-US" dirty="0"/>
              <a:t>Click to edit Master text styles</a:t>
            </a:r>
          </a:p>
        </p:txBody>
      </p:sp>
      <p:pic>
        <p:nvPicPr>
          <p:cNvPr id="7" name="Picture 6" descr="UCSF R&amp;I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497" y="527816"/>
            <a:ext cx="3127248" cy="521208"/>
          </a:xfrm>
          <a:prstGeom prst="rect">
            <a:avLst/>
          </a:prstGeom>
        </p:spPr>
      </p:pic>
    </p:spTree>
    <p:extLst>
      <p:ext uri="{BB962C8B-B14F-4D97-AF65-F5344CB8AC3E}">
        <p14:creationId xmlns:p14="http://schemas.microsoft.com/office/powerpoint/2010/main" val="129140796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7" y="329187"/>
            <a:ext cx="8089901" cy="57708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16346"/>
            <a:ext cx="8325548" cy="3008627"/>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8" y="1172764"/>
            <a:ext cx="8087171" cy="235449"/>
          </a:xfrm>
        </p:spPr>
        <p:txBody>
          <a:bodyPr anchor="t"/>
          <a:lstStyle>
            <a:lvl1pPr marL="0" indent="0">
              <a:buNone/>
              <a:defRPr sz="2100" b="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9"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2"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3" name="Footer Placeholder 5"/>
          <p:cNvSpPr txBox="1">
            <a:spLocks/>
          </p:cNvSpPr>
          <p:nvPr userDrawn="1"/>
        </p:nvSpPr>
        <p:spPr>
          <a:xfrm>
            <a:off x="729166" y="4852598"/>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 and/or Sub Brand Name Here</a:t>
            </a:r>
            <a:endParaRPr lang="en-US" dirty="0"/>
          </a:p>
        </p:txBody>
      </p:sp>
      <p:sp>
        <p:nvSpPr>
          <p:cNvPr id="14"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86049914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73" y="329186"/>
            <a:ext cx="8080375" cy="57708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9" y="1171976"/>
            <a:ext cx="3989387" cy="298351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3" y="760465"/>
            <a:ext cx="8077645" cy="287387"/>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30" y="1167527"/>
            <a:ext cx="4013199" cy="298351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marL="0" marR="0" indent="0" algn="l" defTabSz="914400" rtl="0" eaLnBrk="1" fontAlgn="auto" latinLnBrk="0" hangingPunct="1">
              <a:lnSpc>
                <a:spcPct val="100000"/>
              </a:lnSpc>
              <a:spcBef>
                <a:spcPts val="0"/>
              </a:spcBef>
              <a:spcAft>
                <a:spcPts val="0"/>
              </a:spcAft>
              <a:buClrTx/>
              <a:buSzTx/>
              <a:buFontTx/>
              <a:buNone/>
              <a:tabLst/>
              <a:defRPr sz="900" i="0">
                <a:solidFill>
                  <a:schemeClr val="bg1"/>
                </a:solidFill>
                <a:latin typeface="Arial" pitchFamily="34" charset="0"/>
                <a:cs typeface="Arial" pitchFamily="34" charset="0"/>
              </a:defRPr>
            </a:lvl1pPr>
          </a:lstStyle>
          <a:p>
            <a:pPr>
              <a:defRPr/>
            </a:pPr>
            <a:r>
              <a:rPr lang="en-US" dirty="0"/>
              <a:t>Zooming to the Future: Video Conference Technology in Resident Education</a:t>
            </a:r>
          </a:p>
        </p:txBody>
      </p:sp>
      <p:sp>
        <p:nvSpPr>
          <p:cNvPr id="12"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4"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6"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0478496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73" y="325626"/>
            <a:ext cx="8080375" cy="57708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6" y="758996"/>
            <a:ext cx="8077645" cy="287387"/>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8"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marL="0" marR="0" indent="0" algn="l" defTabSz="914400" rtl="0" eaLnBrk="1" fontAlgn="auto" latinLnBrk="0" hangingPunct="1">
              <a:lnSpc>
                <a:spcPct val="100000"/>
              </a:lnSpc>
              <a:spcBef>
                <a:spcPts val="0"/>
              </a:spcBef>
              <a:spcAft>
                <a:spcPts val="0"/>
              </a:spcAft>
              <a:buClrTx/>
              <a:buSzTx/>
              <a:buFontTx/>
              <a:buNone/>
              <a:tabLst/>
              <a:defRPr sz="900" i="0">
                <a:solidFill>
                  <a:schemeClr val="bg1"/>
                </a:solidFill>
                <a:latin typeface="Arial" pitchFamily="34" charset="0"/>
                <a:cs typeface="Arial" pitchFamily="34" charset="0"/>
              </a:defRPr>
            </a:lvl1pPr>
          </a:lstStyle>
          <a:p>
            <a:pPr>
              <a:defRPr/>
            </a:pPr>
            <a:r>
              <a:rPr lang="en-US" dirty="0"/>
              <a:t>Zooming to the Future: Video Conference Technology in Resident Education</a:t>
            </a:r>
          </a:p>
        </p:txBody>
      </p:sp>
      <p:sp>
        <p:nvSpPr>
          <p:cNvPr id="9"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1"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3"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44557439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7"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9"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0" name="Footer Placeholder 5"/>
          <p:cNvSpPr txBox="1">
            <a:spLocks/>
          </p:cNvSpPr>
          <p:nvPr userDrawn="1"/>
        </p:nvSpPr>
        <p:spPr>
          <a:xfrm>
            <a:off x="729166" y="4852598"/>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 and/or Sub Brand Name Here</a:t>
            </a:r>
            <a:endParaRPr lang="en-US" dirty="0"/>
          </a:p>
        </p:txBody>
      </p:sp>
      <p:sp>
        <p:nvSpPr>
          <p:cNvPr id="11"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09748671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2"/>
            <a:ext cx="9144000" cy="4688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1"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2" name="Footer Placeholder 5"/>
          <p:cNvSpPr txBox="1">
            <a:spLocks/>
          </p:cNvSpPr>
          <p:nvPr userDrawn="1"/>
        </p:nvSpPr>
        <p:spPr>
          <a:xfrm>
            <a:off x="729166" y="4852598"/>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 and/or Sub Brand Name Here</a:t>
            </a:r>
            <a:endParaRPr lang="en-US" dirty="0"/>
          </a:p>
        </p:txBody>
      </p:sp>
      <p:sp>
        <p:nvSpPr>
          <p:cNvPr id="13"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60093070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ld Closing with Logo">
    <p:spTree>
      <p:nvGrpSpPr>
        <p:cNvPr id="1" name=""/>
        <p:cNvGrpSpPr/>
        <p:nvPr/>
      </p:nvGrpSpPr>
      <p:grpSpPr>
        <a:xfrm>
          <a:off x="0" y="0"/>
          <a:ext cx="0" cy="0"/>
          <a:chOff x="0" y="0"/>
          <a:chExt cx="0" cy="0"/>
        </a:xfrm>
      </p:grpSpPr>
      <p:pic>
        <p:nvPicPr>
          <p:cNvPr id="4" name="image1.pdf"/>
          <p:cNvPicPr/>
          <p:nvPr userDrawn="1"/>
        </p:nvPicPr>
        <p:blipFill>
          <a:blip r:embed="rId2">
            <a:extLst/>
          </a:blip>
          <a:stretch>
            <a:fillRect/>
          </a:stretch>
        </p:blipFill>
        <p:spPr>
          <a:xfrm>
            <a:off x="2443161" y="2032597"/>
            <a:ext cx="4299290" cy="686110"/>
          </a:xfrm>
          <a:prstGeom prst="rect">
            <a:avLst/>
          </a:prstGeom>
          <a:ln w="12700">
            <a:miter lim="400000"/>
          </a:ln>
        </p:spPr>
      </p:pic>
    </p:spTree>
    <p:extLst>
      <p:ext uri="{BB962C8B-B14F-4D97-AF65-F5344CB8AC3E}">
        <p14:creationId xmlns:p14="http://schemas.microsoft.com/office/powerpoint/2010/main" val="284920019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Old Closing with Quote">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58358" y="479645"/>
            <a:ext cx="6204666" cy="1084659"/>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pic>
        <p:nvPicPr>
          <p:cNvPr id="9" name="image1.pdf"/>
          <p:cNvPicPr/>
          <p:nvPr userDrawn="1"/>
        </p:nvPicPr>
        <p:blipFill>
          <a:blip r:embed="rId2">
            <a:extLst/>
          </a:blip>
          <a:stretch>
            <a:fillRect/>
          </a:stretch>
        </p:blipFill>
        <p:spPr>
          <a:xfrm>
            <a:off x="742928" y="2557444"/>
            <a:ext cx="3111103" cy="496491"/>
          </a:xfrm>
          <a:prstGeom prst="rect">
            <a:avLst/>
          </a:prstGeom>
          <a:ln w="12700">
            <a:miter lim="400000"/>
          </a:ln>
        </p:spPr>
      </p:pic>
    </p:spTree>
    <p:extLst>
      <p:ext uri="{BB962C8B-B14F-4D97-AF65-F5344CB8AC3E}">
        <p14:creationId xmlns:p14="http://schemas.microsoft.com/office/powerpoint/2010/main" val="337599529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Old Closing with Coll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2863783"/>
            <a:ext cx="3579162" cy="2282059"/>
          </a:xfrm>
          <a:prstGeom prst="rect">
            <a:avLst/>
          </a:prstGeom>
        </p:spPr>
      </p:pic>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1"/>
            <a:ext cx="9144004" cy="2901674"/>
          </a:xfrm>
          <a:prstGeom prst="rect">
            <a:avLst/>
          </a:prstGeom>
        </p:spPr>
      </p:pic>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96051" y="1208365"/>
            <a:ext cx="3247949" cy="2016435"/>
          </a:xfrm>
          <a:prstGeom prst="rect">
            <a:avLst/>
          </a:prstGeom>
        </p:spPr>
      </p:pic>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72366" y="3212063"/>
            <a:ext cx="5571639" cy="1931437"/>
          </a:xfrm>
          <a:prstGeom prst="rect">
            <a:avLst/>
          </a:prstGeom>
        </p:spPr>
      </p:pic>
      <p:sp>
        <p:nvSpPr>
          <p:cNvPr id="16" name="Rectangle 15"/>
          <p:cNvSpPr/>
          <p:nvPr userDrawn="1"/>
        </p:nvSpPr>
        <p:spPr bwMode="auto">
          <a:xfrm>
            <a:off x="3062681" y="1208364"/>
            <a:ext cx="2859568" cy="2756916"/>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7" name="Picture 7"/>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8631"/>
          <a:stretch/>
        </p:blipFill>
        <p:spPr bwMode="auto">
          <a:xfrm>
            <a:off x="4327515" y="2193338"/>
            <a:ext cx="1641856" cy="661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86291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1998252"/>
            <a:ext cx="6595720"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577736"/>
            <a:ext cx="6570016"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534419"/>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8/17/18</a:t>
            </a:fld>
            <a:endParaRPr lang="en-US" dirty="0"/>
          </a:p>
        </p:txBody>
      </p:sp>
      <p:sp>
        <p:nvSpPr>
          <p:cNvPr id="3" name="Text Placeholder 2"/>
          <p:cNvSpPr>
            <a:spLocks noGrp="1"/>
          </p:cNvSpPr>
          <p:nvPr>
            <p:ph type="body" sz="quarter" idx="10"/>
          </p:nvPr>
        </p:nvSpPr>
        <p:spPr>
          <a:xfrm>
            <a:off x="747713" y="3262531"/>
            <a:ext cx="6477000" cy="145256"/>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7" name="Picture 6" descr="UCSF R&amp;I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with Image1">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701" y="2249638"/>
            <a:ext cx="6550481"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8/17/18</a:t>
            </a:fld>
            <a:endParaRPr lang="en-US" dirty="0"/>
          </a:p>
        </p:txBody>
      </p:sp>
      <p:sp>
        <p:nvSpPr>
          <p:cNvPr id="3" name="Text Placeholder 2"/>
          <p:cNvSpPr>
            <a:spLocks noGrp="1"/>
          </p:cNvSpPr>
          <p:nvPr>
            <p:ph type="body" sz="quarter" idx="10"/>
          </p:nvPr>
        </p:nvSpPr>
        <p:spPr>
          <a:xfrm>
            <a:off x="746125" y="3034167"/>
            <a:ext cx="6478588" cy="273844"/>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2" name="Picture 11" descr="UCSF R&amp;I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199384890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1">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701" y="2249638"/>
            <a:ext cx="6550481"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8/17/18</a:t>
            </a:fld>
            <a:endParaRPr lang="en-US" dirty="0"/>
          </a:p>
        </p:txBody>
      </p:sp>
      <p:sp>
        <p:nvSpPr>
          <p:cNvPr id="3" name="Text Placeholder 2"/>
          <p:cNvSpPr>
            <a:spLocks noGrp="1"/>
          </p:cNvSpPr>
          <p:nvPr>
            <p:ph type="body" sz="quarter" idx="10"/>
          </p:nvPr>
        </p:nvSpPr>
        <p:spPr>
          <a:xfrm>
            <a:off x="746125" y="3034167"/>
            <a:ext cx="6478588" cy="273844"/>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1" name="Picture 10" descr="UCSF R&amp;I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497" y="527816"/>
            <a:ext cx="3127248" cy="521208"/>
          </a:xfrm>
          <a:prstGeom prst="rect">
            <a:avLst/>
          </a:prstGeom>
        </p:spPr>
      </p:pic>
    </p:spTree>
    <p:extLst>
      <p:ext uri="{BB962C8B-B14F-4D97-AF65-F5344CB8AC3E}">
        <p14:creationId xmlns:p14="http://schemas.microsoft.com/office/powerpoint/2010/main" val="231092215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with Image2">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8/17/18</a:t>
            </a:fld>
            <a:endParaRPr lang="en-US" dirty="0"/>
          </a:p>
        </p:txBody>
      </p:sp>
      <p:sp>
        <p:nvSpPr>
          <p:cNvPr id="4" name="Text Placeholder 3"/>
          <p:cNvSpPr>
            <a:spLocks noGrp="1"/>
          </p:cNvSpPr>
          <p:nvPr>
            <p:ph type="body" sz="quarter" idx="10"/>
          </p:nvPr>
        </p:nvSpPr>
        <p:spPr>
          <a:xfrm>
            <a:off x="745587" y="3035071"/>
            <a:ext cx="6451600" cy="244316"/>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354865675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with Image3">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75037"/>
            <a:ext cx="6859588" cy="386476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8/17/18</a:t>
            </a:fld>
            <a:endParaRPr lang="en-US" dirty="0"/>
          </a:p>
        </p:txBody>
      </p:sp>
      <p:sp>
        <p:nvSpPr>
          <p:cNvPr id="4" name="Text Placeholder 3"/>
          <p:cNvSpPr>
            <a:spLocks noGrp="1"/>
          </p:cNvSpPr>
          <p:nvPr>
            <p:ph type="body" sz="quarter" idx="10"/>
          </p:nvPr>
        </p:nvSpPr>
        <p:spPr>
          <a:xfrm>
            <a:off x="744767" y="3033853"/>
            <a:ext cx="6478043" cy="256106"/>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3" name="Picture 12"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29893839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with Image4">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ltGray">
          <a:xfrm>
            <a:off x="365125" y="275037"/>
            <a:ext cx="6859588" cy="386476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8/17/18</a:t>
            </a:fld>
            <a:endParaRPr lang="en-US" dirty="0"/>
          </a:p>
        </p:txBody>
      </p:sp>
      <p:sp>
        <p:nvSpPr>
          <p:cNvPr id="4" name="Text Placeholder 3"/>
          <p:cNvSpPr>
            <a:spLocks noGrp="1"/>
          </p:cNvSpPr>
          <p:nvPr>
            <p:ph type="body" sz="quarter" idx="10"/>
          </p:nvPr>
        </p:nvSpPr>
        <p:spPr>
          <a:xfrm>
            <a:off x="746125" y="3033615"/>
            <a:ext cx="6478588" cy="3048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344170065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with Image5">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1951" t="10049" b="14951"/>
          <a:stretch/>
        </p:blipFill>
        <p:spPr bwMode="ltGray">
          <a:xfrm>
            <a:off x="-178420" y="0"/>
            <a:ext cx="9322420" cy="5143500"/>
          </a:xfrm>
          <a:prstGeom prst="rect">
            <a:avLst/>
          </a:prstGeom>
        </p:spPr>
      </p:pic>
      <p:sp>
        <p:nvSpPr>
          <p:cNvPr id="6" name="Rectangle 5"/>
          <p:cNvSpPr/>
          <p:nvPr/>
        </p:nvSpPr>
        <p:spPr bwMode="auto">
          <a:xfrm>
            <a:off x="365125" y="275037"/>
            <a:ext cx="6859588" cy="386476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userDrawn="1"/>
        </p:nvSpPr>
        <p:spPr bwMode="ltGray">
          <a:xfrm>
            <a:off x="365125" y="275037"/>
            <a:ext cx="6859588" cy="386476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8/17/18</a:t>
            </a:fld>
            <a:endParaRPr lang="en-US" dirty="0"/>
          </a:p>
        </p:txBody>
      </p:sp>
      <p:sp>
        <p:nvSpPr>
          <p:cNvPr id="4" name="Text Placeholder 3"/>
          <p:cNvSpPr>
            <a:spLocks noGrp="1"/>
          </p:cNvSpPr>
          <p:nvPr>
            <p:ph type="body" sz="quarter" idx="10"/>
          </p:nvPr>
        </p:nvSpPr>
        <p:spPr>
          <a:xfrm>
            <a:off x="744351" y="3034957"/>
            <a:ext cx="6472238" cy="325634"/>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148661487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7" y="329187"/>
            <a:ext cx="8089901" cy="57708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172816"/>
            <a:ext cx="8325548" cy="3008627"/>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1"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2" name="Footer Placeholder 5"/>
          <p:cNvSpPr txBox="1">
            <a:spLocks/>
          </p:cNvSpPr>
          <p:nvPr userDrawn="1"/>
        </p:nvSpPr>
        <p:spPr>
          <a:xfrm>
            <a:off x="729166" y="4852598"/>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Zooming to the Future: </a:t>
            </a:r>
            <a:r>
              <a:rPr lang="en-US" sz="900" dirty="0"/>
              <a:t>Video Conference Technology in Resident Education</a:t>
            </a:r>
          </a:p>
        </p:txBody>
      </p:sp>
      <p:sp>
        <p:nvSpPr>
          <p:cNvPr id="13"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Image1">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89113"/>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701" y="2249638"/>
            <a:ext cx="6550481"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8/17/18</a:t>
            </a:fld>
            <a:endParaRPr lang="en-US" dirty="0"/>
          </a:p>
        </p:txBody>
      </p:sp>
      <p:sp>
        <p:nvSpPr>
          <p:cNvPr id="3" name="Text Placeholder 2"/>
          <p:cNvSpPr>
            <a:spLocks noGrp="1"/>
          </p:cNvSpPr>
          <p:nvPr>
            <p:ph type="body" sz="quarter" idx="10"/>
          </p:nvPr>
        </p:nvSpPr>
        <p:spPr>
          <a:xfrm>
            <a:off x="746125" y="3034167"/>
            <a:ext cx="6478588" cy="273844"/>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2" name="Picture 11" descr="UCSF R&amp;I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231092215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1998252"/>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577736"/>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534419"/>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72F3927-F806-4A5F-B3A7-3A5008CDE1B8}" type="datetime1">
              <a:rPr lang="en-US" smtClean="0"/>
              <a:t>8/17/18</a:t>
            </a:fld>
            <a:endParaRPr lang="en-US" dirty="0"/>
          </a:p>
        </p:txBody>
      </p:sp>
      <p:sp>
        <p:nvSpPr>
          <p:cNvPr id="3" name="Text Placeholder 2"/>
          <p:cNvSpPr>
            <a:spLocks noGrp="1"/>
          </p:cNvSpPr>
          <p:nvPr>
            <p:ph type="body" sz="quarter" idx="10"/>
          </p:nvPr>
        </p:nvSpPr>
        <p:spPr>
          <a:xfrm>
            <a:off x="747713" y="3264077"/>
            <a:ext cx="6477000" cy="345281"/>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8" name="Picture 7" descr="UCSF R&amp;I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81084707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Image2">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8/17/18</a:t>
            </a:fld>
            <a:endParaRPr lang="en-US" dirty="0"/>
          </a:p>
        </p:txBody>
      </p:sp>
      <p:sp>
        <p:nvSpPr>
          <p:cNvPr id="4" name="Text Placeholder 3"/>
          <p:cNvSpPr>
            <a:spLocks noGrp="1"/>
          </p:cNvSpPr>
          <p:nvPr>
            <p:ph type="body" sz="quarter" idx="10"/>
          </p:nvPr>
        </p:nvSpPr>
        <p:spPr>
          <a:xfrm>
            <a:off x="745587" y="3035071"/>
            <a:ext cx="6451600" cy="244316"/>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247320750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with Image3">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75037"/>
            <a:ext cx="6859588" cy="386476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8/17/18</a:t>
            </a:fld>
            <a:endParaRPr lang="en-US" dirty="0"/>
          </a:p>
        </p:txBody>
      </p:sp>
      <p:sp>
        <p:nvSpPr>
          <p:cNvPr id="4" name="Text Placeholder 3"/>
          <p:cNvSpPr>
            <a:spLocks noGrp="1"/>
          </p:cNvSpPr>
          <p:nvPr>
            <p:ph type="body" sz="quarter" idx="10"/>
          </p:nvPr>
        </p:nvSpPr>
        <p:spPr>
          <a:xfrm>
            <a:off x="744767" y="3033853"/>
            <a:ext cx="6478043" cy="256106"/>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2" name="Picture 11"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163221477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with Image4">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ltGray">
          <a:xfrm>
            <a:off x="365125" y="275037"/>
            <a:ext cx="6859588" cy="386476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8/17/18</a:t>
            </a:fld>
            <a:endParaRPr lang="en-US" dirty="0"/>
          </a:p>
        </p:txBody>
      </p:sp>
      <p:sp>
        <p:nvSpPr>
          <p:cNvPr id="4" name="Text Placeholder 3"/>
          <p:cNvSpPr>
            <a:spLocks noGrp="1"/>
          </p:cNvSpPr>
          <p:nvPr>
            <p:ph type="body" sz="quarter" idx="10"/>
          </p:nvPr>
        </p:nvSpPr>
        <p:spPr>
          <a:xfrm>
            <a:off x="746125" y="3033615"/>
            <a:ext cx="6478588" cy="3048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11"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395713967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2">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8/17/18</a:t>
            </a:fld>
            <a:endParaRPr lang="en-US" dirty="0"/>
          </a:p>
        </p:txBody>
      </p:sp>
      <p:sp>
        <p:nvSpPr>
          <p:cNvPr id="4" name="Text Placeholder 3"/>
          <p:cNvSpPr>
            <a:spLocks noGrp="1"/>
          </p:cNvSpPr>
          <p:nvPr>
            <p:ph type="body" sz="quarter" idx="10"/>
          </p:nvPr>
        </p:nvSpPr>
        <p:spPr>
          <a:xfrm>
            <a:off x="745587" y="3035071"/>
            <a:ext cx="6451600" cy="244316"/>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127248" cy="521208"/>
          </a:xfrm>
          <a:prstGeom prst="rect">
            <a:avLst/>
          </a:prstGeom>
        </p:spPr>
      </p:pic>
    </p:spTree>
    <p:extLst>
      <p:ext uri="{BB962C8B-B14F-4D97-AF65-F5344CB8AC3E}">
        <p14:creationId xmlns:p14="http://schemas.microsoft.com/office/powerpoint/2010/main" val="247320750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with Image5">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3903" t="10049" b="14951"/>
          <a:stretch/>
        </p:blipFill>
        <p:spPr bwMode="ltGray">
          <a:xfrm>
            <a:off x="-356839" y="0"/>
            <a:ext cx="9500839" cy="5143500"/>
          </a:xfrm>
          <a:prstGeom prst="rect">
            <a:avLst/>
          </a:prstGeom>
        </p:spPr>
      </p:pic>
      <p:sp>
        <p:nvSpPr>
          <p:cNvPr id="6" name="Rectangle 5"/>
          <p:cNvSpPr/>
          <p:nvPr/>
        </p:nvSpPr>
        <p:spPr bwMode="auto">
          <a:xfrm>
            <a:off x="365125" y="275037"/>
            <a:ext cx="6859588" cy="386476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userDrawn="1"/>
        </p:nvSpPr>
        <p:spPr bwMode="ltGray">
          <a:xfrm>
            <a:off x="365125" y="275037"/>
            <a:ext cx="6859588" cy="386476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8/17/18</a:t>
            </a:fld>
            <a:endParaRPr lang="en-US" dirty="0"/>
          </a:p>
        </p:txBody>
      </p:sp>
      <p:sp>
        <p:nvSpPr>
          <p:cNvPr id="4" name="Text Placeholder 3"/>
          <p:cNvSpPr>
            <a:spLocks noGrp="1"/>
          </p:cNvSpPr>
          <p:nvPr>
            <p:ph type="body" sz="quarter" idx="10"/>
          </p:nvPr>
        </p:nvSpPr>
        <p:spPr>
          <a:xfrm>
            <a:off x="744351" y="3034957"/>
            <a:ext cx="6472238" cy="325634"/>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4" name="Picture 13"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218149240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7001" t="10049" r="-1" b="14951"/>
          <a:stretch/>
        </p:blipFill>
        <p:spPr bwMode="ltGray">
          <a:xfrm>
            <a:off x="-640212" y="0"/>
            <a:ext cx="9784211" cy="5143500"/>
          </a:xfrm>
          <a:prstGeom prst="rect">
            <a:avLst/>
          </a:prstGeom>
        </p:spPr>
      </p:pic>
      <p:sp>
        <p:nvSpPr>
          <p:cNvPr id="6" name="Rectangle 5"/>
          <p:cNvSpPr/>
          <p:nvPr userDrawn="1"/>
        </p:nvSpPr>
        <p:spPr bwMode="invGray">
          <a:xfrm>
            <a:off x="0" y="-1"/>
            <a:ext cx="9144000" cy="51435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 name="Title 1"/>
          <p:cNvSpPr>
            <a:spLocks noGrp="1"/>
          </p:cNvSpPr>
          <p:nvPr>
            <p:ph type="title" hasCustomPrompt="1"/>
          </p:nvPr>
        </p:nvSpPr>
        <p:spPr>
          <a:xfrm>
            <a:off x="346339" y="1319631"/>
            <a:ext cx="8089901" cy="1434239"/>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3062507"/>
            <a:ext cx="8325548" cy="541425"/>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21" name="Rectangle 20"/>
          <p:cNvSpPr/>
          <p:nvPr userDrawn="1"/>
        </p:nvSpPr>
        <p:spPr bwMode="invGray">
          <a:xfrm>
            <a:off x="0" y="4522952"/>
            <a:ext cx="9144000" cy="620548"/>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22" name="Picture 21" descr="UCSF R&amp;I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07978" y="4600658"/>
            <a:ext cx="2709333" cy="451556"/>
          </a:xfrm>
          <a:prstGeom prst="rect">
            <a:avLst/>
          </a:prstGeom>
        </p:spPr>
      </p:pic>
      <p:sp>
        <p:nvSpPr>
          <p:cNvPr id="16" name="Date Placeholder 4"/>
          <p:cNvSpPr>
            <a:spLocks noGrp="1"/>
          </p:cNvSpPr>
          <p:nvPr>
            <p:ph type="dt" sz="half" idx="2"/>
          </p:nvPr>
        </p:nvSpPr>
        <p:spPr>
          <a:xfrm>
            <a:off x="5505574" y="4839271"/>
            <a:ext cx="927193" cy="116426"/>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8/17/18</a:t>
            </a:fld>
            <a:endParaRPr lang="en-US" dirty="0"/>
          </a:p>
        </p:txBody>
      </p:sp>
      <p:sp>
        <p:nvSpPr>
          <p:cNvPr id="17"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8"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06166169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Quote with Image">
    <p:spTree>
      <p:nvGrpSpPr>
        <p:cNvPr id="1" name=""/>
        <p:cNvGrpSpPr/>
        <p:nvPr/>
      </p:nvGrpSpPr>
      <p:grpSpPr>
        <a:xfrm>
          <a:off x="0" y="0"/>
          <a:ext cx="0" cy="0"/>
          <a:chOff x="0" y="0"/>
          <a:chExt cx="0" cy="0"/>
        </a:xfrm>
      </p:grpSpPr>
      <p:sp>
        <p:nvSpPr>
          <p:cNvPr id="6" name="Rectangle 5"/>
          <p:cNvSpPr/>
          <p:nvPr userDrawn="1"/>
        </p:nvSpPr>
        <p:spPr bwMode="invGray">
          <a:xfrm>
            <a:off x="0" y="-1"/>
            <a:ext cx="9144000" cy="51435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 name="Title 1"/>
          <p:cNvSpPr>
            <a:spLocks noGrp="1"/>
          </p:cNvSpPr>
          <p:nvPr>
            <p:ph type="title" hasCustomPrompt="1"/>
          </p:nvPr>
        </p:nvSpPr>
        <p:spPr>
          <a:xfrm>
            <a:off x="346339" y="1319631"/>
            <a:ext cx="8089901" cy="1434239"/>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3062507"/>
            <a:ext cx="8325548" cy="541425"/>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12" name="Rectangle 11"/>
          <p:cNvSpPr/>
          <p:nvPr userDrawn="1"/>
        </p:nvSpPr>
        <p:spPr bwMode="invGray">
          <a:xfrm>
            <a:off x="0" y="4522952"/>
            <a:ext cx="9144000" cy="620548"/>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3" name="Picture 12" descr="UCSF R&amp;I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7978" y="4600658"/>
            <a:ext cx="2709333" cy="451556"/>
          </a:xfrm>
          <a:prstGeom prst="rect">
            <a:avLst/>
          </a:prstGeom>
        </p:spPr>
      </p:pic>
      <p:sp>
        <p:nvSpPr>
          <p:cNvPr id="14" name="Date Placeholder 4"/>
          <p:cNvSpPr>
            <a:spLocks noGrp="1"/>
          </p:cNvSpPr>
          <p:nvPr>
            <p:ph type="dt" sz="half" idx="2"/>
          </p:nvPr>
        </p:nvSpPr>
        <p:spPr>
          <a:xfrm>
            <a:off x="5505574" y="4839271"/>
            <a:ext cx="927193" cy="116426"/>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8/17/18</a:t>
            </a:fld>
            <a:endParaRPr lang="en-US" dirty="0"/>
          </a:p>
        </p:txBody>
      </p:sp>
      <p:sp>
        <p:nvSpPr>
          <p:cNvPr id="21"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22"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6551359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on Whi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45331" y="3691157"/>
            <a:ext cx="8325548" cy="541425"/>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9"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dirty="0"/>
              <a:t>Presentation Title and/or Sub Brand Name Here</a:t>
            </a:r>
          </a:p>
        </p:txBody>
      </p:sp>
      <p:sp>
        <p:nvSpPr>
          <p:cNvPr id="10"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1" name="Date Placeholder 4"/>
          <p:cNvSpPr>
            <a:spLocks noGrp="1"/>
          </p:cNvSpPr>
          <p:nvPr>
            <p:ph type="dt" sz="half" idx="2"/>
          </p:nvPr>
        </p:nvSpPr>
        <p:spPr>
          <a:xfrm>
            <a:off x="5505574" y="4839271"/>
            <a:ext cx="927193" cy="116426"/>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8/17/18</a:t>
            </a:fld>
            <a:endParaRPr lang="en-US" dirty="0"/>
          </a:p>
        </p:txBody>
      </p:sp>
      <p:sp>
        <p:nvSpPr>
          <p:cNvPr id="8" name="Title 1"/>
          <p:cNvSpPr>
            <a:spLocks noGrp="1"/>
          </p:cNvSpPr>
          <p:nvPr>
            <p:ph type="title" hasCustomPrompt="1"/>
          </p:nvPr>
        </p:nvSpPr>
        <p:spPr>
          <a:xfrm>
            <a:off x="346339" y="149106"/>
            <a:ext cx="8089901" cy="3428631"/>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a:t>
            </a:r>
          </a:p>
        </p:txBody>
      </p:sp>
    </p:spTree>
    <p:extLst>
      <p:ext uri="{BB962C8B-B14F-4D97-AF65-F5344CB8AC3E}">
        <p14:creationId xmlns:p14="http://schemas.microsoft.com/office/powerpoint/2010/main" val="221870235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7" y="329187"/>
            <a:ext cx="8089901" cy="57708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172816"/>
            <a:ext cx="8325548" cy="3008627"/>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7" name="Date Placeholder 4"/>
          <p:cNvSpPr>
            <a:spLocks noGrp="1"/>
          </p:cNvSpPr>
          <p:nvPr>
            <p:ph type="dt" sz="half" idx="2"/>
          </p:nvPr>
        </p:nvSpPr>
        <p:spPr>
          <a:xfrm>
            <a:off x="5505574" y="4839271"/>
            <a:ext cx="927193" cy="116426"/>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8/17/18</a:t>
            </a:fld>
            <a:endParaRPr lang="en-US" dirty="0"/>
          </a:p>
        </p:txBody>
      </p:sp>
    </p:spTree>
    <p:extLst>
      <p:ext uri="{BB962C8B-B14F-4D97-AF65-F5344CB8AC3E}">
        <p14:creationId xmlns:p14="http://schemas.microsoft.com/office/powerpoint/2010/main" val="198866822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7" y="329187"/>
            <a:ext cx="8089901" cy="57708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16346"/>
            <a:ext cx="8325548" cy="3008627"/>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8" y="1172764"/>
            <a:ext cx="8087171" cy="235449"/>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9"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1" name="Date Placeholder 4"/>
          <p:cNvSpPr>
            <a:spLocks noGrp="1"/>
          </p:cNvSpPr>
          <p:nvPr>
            <p:ph type="dt" sz="half" idx="2"/>
          </p:nvPr>
        </p:nvSpPr>
        <p:spPr>
          <a:xfrm>
            <a:off x="5505574" y="4839271"/>
            <a:ext cx="927193" cy="116426"/>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8/17/18</a:t>
            </a:fld>
            <a:endParaRPr lang="en-US" dirty="0"/>
          </a:p>
        </p:txBody>
      </p:sp>
    </p:spTree>
    <p:extLst>
      <p:ext uri="{BB962C8B-B14F-4D97-AF65-F5344CB8AC3E}">
        <p14:creationId xmlns:p14="http://schemas.microsoft.com/office/powerpoint/2010/main" val="13924145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73" y="329186"/>
            <a:ext cx="8080375" cy="57708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9" y="1171976"/>
            <a:ext cx="3989387" cy="298351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3" y="760465"/>
            <a:ext cx="8077645" cy="287387"/>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30" y="1167527"/>
            <a:ext cx="4013199" cy="298351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3" name="Date Placeholder 4"/>
          <p:cNvSpPr>
            <a:spLocks noGrp="1"/>
          </p:cNvSpPr>
          <p:nvPr>
            <p:ph type="dt" sz="half" idx="2"/>
          </p:nvPr>
        </p:nvSpPr>
        <p:spPr>
          <a:xfrm>
            <a:off x="5505574" y="4839271"/>
            <a:ext cx="927193" cy="116426"/>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8/17/18</a:t>
            </a:fld>
            <a:endParaRPr lang="en-US" dirty="0"/>
          </a:p>
        </p:txBody>
      </p:sp>
    </p:spTree>
    <p:extLst>
      <p:ext uri="{BB962C8B-B14F-4D97-AF65-F5344CB8AC3E}">
        <p14:creationId xmlns:p14="http://schemas.microsoft.com/office/powerpoint/2010/main" val="379998166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73" y="329186"/>
            <a:ext cx="8080375" cy="57708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6" y="758996"/>
            <a:ext cx="8077645" cy="287387"/>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8"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0" name="Date Placeholder 4"/>
          <p:cNvSpPr>
            <a:spLocks noGrp="1"/>
          </p:cNvSpPr>
          <p:nvPr>
            <p:ph type="dt" sz="half" idx="2"/>
          </p:nvPr>
        </p:nvSpPr>
        <p:spPr>
          <a:xfrm>
            <a:off x="5505574" y="4839271"/>
            <a:ext cx="927193" cy="116426"/>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8/17/18</a:t>
            </a:fld>
            <a:endParaRPr lang="en-US" dirty="0"/>
          </a:p>
        </p:txBody>
      </p:sp>
    </p:spTree>
    <p:extLst>
      <p:ext uri="{BB962C8B-B14F-4D97-AF65-F5344CB8AC3E}">
        <p14:creationId xmlns:p14="http://schemas.microsoft.com/office/powerpoint/2010/main" val="426581479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7"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8" name="Date Placeholder 4"/>
          <p:cNvSpPr>
            <a:spLocks noGrp="1"/>
          </p:cNvSpPr>
          <p:nvPr>
            <p:ph type="dt" sz="half" idx="2"/>
          </p:nvPr>
        </p:nvSpPr>
        <p:spPr>
          <a:xfrm>
            <a:off x="5505574" y="4839271"/>
            <a:ext cx="927193" cy="116426"/>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8/17/18</a:t>
            </a:fld>
            <a:endParaRPr lang="en-US" dirty="0"/>
          </a:p>
        </p:txBody>
      </p:sp>
      <p:sp>
        <p:nvSpPr>
          <p:cNvPr id="5" name="Title 1"/>
          <p:cNvSpPr>
            <a:spLocks noGrp="1"/>
          </p:cNvSpPr>
          <p:nvPr>
            <p:ph type="title" hasCustomPrompt="1"/>
          </p:nvPr>
        </p:nvSpPr>
        <p:spPr>
          <a:xfrm>
            <a:off x="346339" y="149106"/>
            <a:ext cx="8089901" cy="3428631"/>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a:t>
            </a:r>
          </a:p>
        </p:txBody>
      </p:sp>
    </p:spTree>
    <p:extLst>
      <p:ext uri="{BB962C8B-B14F-4D97-AF65-F5344CB8AC3E}">
        <p14:creationId xmlns:p14="http://schemas.microsoft.com/office/powerpoint/2010/main" val="429184055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2"/>
            <a:ext cx="9144000" cy="46886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0" name="Date Placeholder 4"/>
          <p:cNvSpPr>
            <a:spLocks noGrp="1"/>
          </p:cNvSpPr>
          <p:nvPr>
            <p:ph type="dt" sz="half" idx="2"/>
          </p:nvPr>
        </p:nvSpPr>
        <p:spPr>
          <a:xfrm>
            <a:off x="5505574" y="4839271"/>
            <a:ext cx="927193" cy="116426"/>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8/17/18</a:t>
            </a:fld>
            <a:endParaRPr lang="en-US" dirty="0"/>
          </a:p>
        </p:txBody>
      </p:sp>
    </p:spTree>
    <p:extLst>
      <p:ext uri="{BB962C8B-B14F-4D97-AF65-F5344CB8AC3E}">
        <p14:creationId xmlns:p14="http://schemas.microsoft.com/office/powerpoint/2010/main" val="387689253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3">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75037"/>
            <a:ext cx="6859588" cy="386476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8/17/18</a:t>
            </a:fld>
            <a:endParaRPr lang="en-US" dirty="0"/>
          </a:p>
        </p:txBody>
      </p:sp>
      <p:sp>
        <p:nvSpPr>
          <p:cNvPr id="4" name="Text Placeholder 3"/>
          <p:cNvSpPr>
            <a:spLocks noGrp="1"/>
          </p:cNvSpPr>
          <p:nvPr>
            <p:ph type="body" sz="quarter" idx="10"/>
          </p:nvPr>
        </p:nvSpPr>
        <p:spPr>
          <a:xfrm>
            <a:off x="744767" y="3033853"/>
            <a:ext cx="6478043" cy="256106"/>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2" name="Picture 11"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127248" cy="521208"/>
          </a:xfrm>
          <a:prstGeom prst="rect">
            <a:avLst/>
          </a:prstGeom>
        </p:spPr>
      </p:pic>
    </p:spTree>
    <p:extLst>
      <p:ext uri="{BB962C8B-B14F-4D97-AF65-F5344CB8AC3E}">
        <p14:creationId xmlns:p14="http://schemas.microsoft.com/office/powerpoint/2010/main" val="163221477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7690" t="5143" r="-1" b="19857"/>
          <a:stretch/>
        </p:blipFill>
        <p:spPr>
          <a:xfrm>
            <a:off x="-703183" y="0"/>
            <a:ext cx="9847183" cy="5143500"/>
          </a:xfrm>
          <a:prstGeom prst="rect">
            <a:avLst/>
          </a:prstGeom>
        </p:spPr>
      </p:pic>
    </p:spTree>
    <p:extLst>
      <p:ext uri="{BB962C8B-B14F-4D97-AF65-F5344CB8AC3E}">
        <p14:creationId xmlns:p14="http://schemas.microsoft.com/office/powerpoint/2010/main" val="5032818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with Logo">
    <p:spTree>
      <p:nvGrpSpPr>
        <p:cNvPr id="1" name=""/>
        <p:cNvGrpSpPr/>
        <p:nvPr/>
      </p:nvGrpSpPr>
      <p:grpSpPr>
        <a:xfrm>
          <a:off x="0" y="0"/>
          <a:ext cx="0" cy="0"/>
          <a:chOff x="0" y="0"/>
          <a:chExt cx="0" cy="0"/>
        </a:xfrm>
      </p:grpSpPr>
      <p:pic>
        <p:nvPicPr>
          <p:cNvPr id="4" name="image1.pdf"/>
          <p:cNvPicPr/>
          <p:nvPr userDrawn="1"/>
        </p:nvPicPr>
        <p:blipFill>
          <a:blip r:embed="rId2">
            <a:extLst/>
          </a:blip>
          <a:stretch>
            <a:fillRect/>
          </a:stretch>
        </p:blipFill>
        <p:spPr>
          <a:xfrm>
            <a:off x="742928" y="2032597"/>
            <a:ext cx="3111103" cy="496491"/>
          </a:xfrm>
          <a:prstGeom prst="rect">
            <a:avLst/>
          </a:prstGeom>
          <a:ln w="12700">
            <a:miter lim="400000"/>
          </a:ln>
        </p:spPr>
      </p:pic>
    </p:spTree>
    <p:extLst>
      <p:ext uri="{BB962C8B-B14F-4D97-AF65-F5344CB8AC3E}">
        <p14:creationId xmlns:p14="http://schemas.microsoft.com/office/powerpoint/2010/main" val="248826655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losing with Quote">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58358" y="479645"/>
            <a:ext cx="6204666" cy="1084659"/>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pic>
        <p:nvPicPr>
          <p:cNvPr id="6" name="image1.pdf"/>
          <p:cNvPicPr/>
          <p:nvPr userDrawn="1"/>
        </p:nvPicPr>
        <p:blipFill>
          <a:blip r:embed="rId2">
            <a:extLst/>
          </a:blip>
          <a:stretch>
            <a:fillRect/>
          </a:stretch>
        </p:blipFill>
        <p:spPr>
          <a:xfrm>
            <a:off x="719273" y="2870569"/>
            <a:ext cx="2397424" cy="382597"/>
          </a:xfrm>
          <a:prstGeom prst="rect">
            <a:avLst/>
          </a:prstGeom>
          <a:ln w="12700">
            <a:miter lim="400000"/>
          </a:ln>
        </p:spPr>
      </p:pic>
    </p:spTree>
    <p:extLst>
      <p:ext uri="{BB962C8B-B14F-4D97-AF65-F5344CB8AC3E}">
        <p14:creationId xmlns:p14="http://schemas.microsoft.com/office/powerpoint/2010/main" val="114180077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ocations">
    <p:spTree>
      <p:nvGrpSpPr>
        <p:cNvPr id="1" name=""/>
        <p:cNvGrpSpPr/>
        <p:nvPr/>
      </p:nvGrpSpPr>
      <p:grpSpPr>
        <a:xfrm>
          <a:off x="0" y="0"/>
          <a:ext cx="0" cy="0"/>
          <a:chOff x="0" y="0"/>
          <a:chExt cx="0" cy="0"/>
        </a:xfrm>
      </p:grpSpPr>
      <p:pic>
        <p:nvPicPr>
          <p:cNvPr id="11" name="UCSF Locations.tiff"/>
          <p:cNvPicPr>
            <a:picLocks noChangeAspect="1"/>
          </p:cNvPicPr>
          <p:nvPr userDrawn="1"/>
        </p:nvPicPr>
        <p:blipFill rotWithShape="1">
          <a:blip r:embed="rId2">
            <a:extLst/>
          </a:blip>
          <a:srcRect l="-576" t="53698" r="68077" b="-2963"/>
          <a:stretch/>
        </p:blipFill>
        <p:spPr>
          <a:xfrm>
            <a:off x="1272233" y="2555093"/>
            <a:ext cx="1838328" cy="2341375"/>
          </a:xfrm>
          <a:prstGeom prst="rect">
            <a:avLst/>
          </a:prstGeom>
          <a:ln w="12700">
            <a:miter lim="400000"/>
          </a:ln>
        </p:spPr>
      </p:pic>
      <p:pic>
        <p:nvPicPr>
          <p:cNvPr id="12" name="UCSF Locations.tiff"/>
          <p:cNvPicPr>
            <a:picLocks noChangeAspect="1"/>
          </p:cNvPicPr>
          <p:nvPr userDrawn="1"/>
        </p:nvPicPr>
        <p:blipFill rotWithShape="1">
          <a:blip r:embed="rId2">
            <a:extLst/>
          </a:blip>
          <a:srcRect l="629" t="39000" r="68021" b="48661"/>
          <a:stretch/>
        </p:blipFill>
        <p:spPr>
          <a:xfrm>
            <a:off x="1607403" y="3418054"/>
            <a:ext cx="1116016" cy="369057"/>
          </a:xfrm>
          <a:prstGeom prst="rect">
            <a:avLst/>
          </a:prstGeom>
          <a:ln w="12700">
            <a:miter lim="400000"/>
          </a:ln>
        </p:spPr>
      </p:pic>
      <p:pic>
        <p:nvPicPr>
          <p:cNvPr id="10" name="UCSF Locations.tiff"/>
          <p:cNvPicPr>
            <a:picLocks noChangeAspect="1"/>
          </p:cNvPicPr>
          <p:nvPr userDrawn="1"/>
        </p:nvPicPr>
        <p:blipFill>
          <a:blip r:embed="rId2">
            <a:extLst/>
          </a:blip>
          <a:stretch>
            <a:fillRect/>
          </a:stretch>
        </p:blipFill>
        <p:spPr>
          <a:xfrm>
            <a:off x="3098685" y="1"/>
            <a:ext cx="5656569" cy="4752613"/>
          </a:xfrm>
          <a:prstGeom prst="rect">
            <a:avLst/>
          </a:prstGeom>
          <a:ln w="12700">
            <a:miter lim="400000"/>
          </a:ln>
        </p:spPr>
      </p:pic>
      <p:pic>
        <p:nvPicPr>
          <p:cNvPr id="13" name="UCSF Locations.tiff"/>
          <p:cNvPicPr>
            <a:picLocks noChangeAspect="1"/>
          </p:cNvPicPr>
          <p:nvPr userDrawn="1"/>
        </p:nvPicPr>
        <p:blipFill rotWithShape="1">
          <a:blip r:embed="rId2">
            <a:extLst/>
          </a:blip>
          <a:srcRect t="49934" r="68857" b="46439"/>
          <a:stretch/>
        </p:blipFill>
        <p:spPr>
          <a:xfrm>
            <a:off x="1307082" y="2683639"/>
            <a:ext cx="1692129" cy="2029467"/>
          </a:xfrm>
          <a:prstGeom prst="rect">
            <a:avLst/>
          </a:prstGeom>
          <a:ln w="12700">
            <a:miter lim="400000"/>
          </a:ln>
        </p:spPr>
      </p:pic>
      <p:sp>
        <p:nvSpPr>
          <p:cNvPr id="3" name="TextBox 2"/>
          <p:cNvSpPr txBox="1"/>
          <p:nvPr userDrawn="1"/>
        </p:nvSpPr>
        <p:spPr bwMode="auto">
          <a:xfrm>
            <a:off x="1497721" y="2730789"/>
            <a:ext cx="1125702" cy="154382"/>
          </a:xfrm>
          <a:prstGeom prst="rect">
            <a:avLst/>
          </a:prstGeom>
          <a:noFill/>
          <a:ln w="19050" algn="ctr">
            <a:noFill/>
            <a:miter lim="800000"/>
            <a:headEnd/>
            <a:tailEnd/>
          </a:ln>
        </p:spPr>
        <p:txBody>
          <a:bodyPr wrap="none" lIns="0" tIns="0" rIns="0" bIns="0" rtlCol="0">
            <a:spAutoFit/>
          </a:bodyPr>
          <a:lstStyle/>
          <a:p>
            <a:r>
              <a:rPr lang="en-US" sz="800" b="0" i="0" dirty="0">
                <a:solidFill>
                  <a:srgbClr val="000000"/>
                </a:solidFill>
                <a:latin typeface="Helvetica Neue"/>
                <a:cs typeface="Helvetica Neue"/>
              </a:rPr>
              <a:t>Montgomery Street</a:t>
            </a:r>
          </a:p>
        </p:txBody>
      </p:sp>
      <p:sp>
        <p:nvSpPr>
          <p:cNvPr id="14" name="TextBox 13"/>
          <p:cNvSpPr txBox="1"/>
          <p:nvPr userDrawn="1"/>
        </p:nvSpPr>
        <p:spPr bwMode="auto">
          <a:xfrm>
            <a:off x="1481720" y="4380221"/>
            <a:ext cx="1125702" cy="115786"/>
          </a:xfrm>
          <a:prstGeom prst="rect">
            <a:avLst/>
          </a:prstGeom>
          <a:noFill/>
          <a:ln w="19050" algn="ctr">
            <a:noFill/>
            <a:miter lim="800000"/>
            <a:headEnd/>
            <a:tailEnd/>
          </a:ln>
        </p:spPr>
        <p:txBody>
          <a:bodyPr wrap="none" lIns="0" tIns="0" rIns="0" bIns="0" rtlCol="0">
            <a:spAutoFit/>
          </a:bodyPr>
          <a:lstStyle/>
          <a:p>
            <a:r>
              <a:rPr lang="en-US" sz="600" b="0" i="0" dirty="0">
                <a:solidFill>
                  <a:srgbClr val="000000"/>
                </a:solidFill>
                <a:latin typeface="Helvetica Neue Medium"/>
                <a:cs typeface="Helvetica Neue Medium"/>
              </a:rPr>
              <a:t>Women’s Imaging Center</a:t>
            </a:r>
          </a:p>
        </p:txBody>
      </p:sp>
      <p:pic>
        <p:nvPicPr>
          <p:cNvPr id="16" name="image1.pdf"/>
          <p:cNvPicPr/>
          <p:nvPr userDrawn="1"/>
        </p:nvPicPr>
        <p:blipFill>
          <a:blip r:embed="rId2">
            <a:extLst/>
          </a:blip>
          <a:stretch>
            <a:fillRect/>
          </a:stretch>
        </p:blipFill>
        <p:spPr>
          <a:xfrm>
            <a:off x="509368" y="1516464"/>
            <a:ext cx="2397424" cy="382597"/>
          </a:xfrm>
          <a:prstGeom prst="rect">
            <a:avLst/>
          </a:prstGeom>
          <a:ln w="12700">
            <a:miter lim="400000"/>
          </a:ln>
        </p:spPr>
      </p:pic>
      <p:pic>
        <p:nvPicPr>
          <p:cNvPr id="2" name="Picture 1" descr="MontBldg.tif"/>
          <p:cNvPicPr>
            <a:picLocks noChangeAspect="1"/>
          </p:cNvPicPr>
          <p:nvPr userDrawn="1"/>
        </p:nvPicPr>
        <p:blipFill rotWithShape="1">
          <a:blip r:embed="rId2">
            <a:extLst>
              <a:ext uri="{28A0092B-C50C-407E-A947-70E740481C1C}">
                <a14:useLocalDpi xmlns:a14="http://schemas.microsoft.com/office/drawing/2010/main" val="0"/>
              </a:ext>
            </a:extLst>
          </a:blip>
          <a:srcRect l="33426" t="29706" r="10641" b="6855"/>
          <a:stretch/>
        </p:blipFill>
        <p:spPr>
          <a:xfrm>
            <a:off x="1354886" y="2919304"/>
            <a:ext cx="1751193" cy="1325208"/>
          </a:xfrm>
          <a:prstGeom prst="rect">
            <a:avLst/>
          </a:prstGeom>
        </p:spPr>
      </p:pic>
    </p:spTree>
    <p:extLst>
      <p:ext uri="{BB962C8B-B14F-4D97-AF65-F5344CB8AC3E}">
        <p14:creationId xmlns:p14="http://schemas.microsoft.com/office/powerpoint/2010/main" val="343944921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losing with Collag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2863783"/>
            <a:ext cx="3579162" cy="2282059"/>
          </a:xfrm>
          <a:prstGeom prst="rect">
            <a:avLst/>
          </a:prstGeom>
        </p:spPr>
      </p:pic>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1"/>
            <a:ext cx="9144004" cy="2901674"/>
          </a:xfrm>
          <a:prstGeom prst="rect">
            <a:avLst/>
          </a:prstGeom>
        </p:spPr>
      </p:pic>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96051" y="1208365"/>
            <a:ext cx="3247949" cy="2016435"/>
          </a:xfrm>
          <a:prstGeom prst="rect">
            <a:avLst/>
          </a:prstGeom>
        </p:spPr>
      </p:pic>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72366" y="3219038"/>
            <a:ext cx="5571639" cy="1924462"/>
          </a:xfrm>
          <a:prstGeom prst="rect">
            <a:avLst/>
          </a:prstGeom>
        </p:spPr>
      </p:pic>
      <p:sp>
        <p:nvSpPr>
          <p:cNvPr id="13" name="Rectangle 12"/>
          <p:cNvSpPr/>
          <p:nvPr userDrawn="1"/>
        </p:nvSpPr>
        <p:spPr bwMode="auto">
          <a:xfrm>
            <a:off x="3062681" y="1208364"/>
            <a:ext cx="2859568" cy="2756916"/>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image1.pdf"/>
          <p:cNvPicPr>
            <a:picLocks noChangeAspect="1"/>
          </p:cNvPicPr>
          <p:nvPr userDrawn="1"/>
        </p:nvPicPr>
        <p:blipFill>
          <a:blip r:embed="rId2">
            <a:extLst/>
          </a:blip>
          <a:stretch>
            <a:fillRect/>
          </a:stretch>
        </p:blipFill>
        <p:spPr>
          <a:xfrm>
            <a:off x="3421314" y="2217798"/>
            <a:ext cx="2273780" cy="362865"/>
          </a:xfrm>
          <a:prstGeom prst="rect">
            <a:avLst/>
          </a:prstGeom>
          <a:ln w="12700">
            <a:miter lim="400000"/>
          </a:ln>
        </p:spPr>
      </p:pic>
    </p:spTree>
    <p:extLst>
      <p:ext uri="{BB962C8B-B14F-4D97-AF65-F5344CB8AC3E}">
        <p14:creationId xmlns:p14="http://schemas.microsoft.com/office/powerpoint/2010/main" val="275143718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1998252"/>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577736"/>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534419"/>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C42DCCBC-AA0F-44E9-9EDE-CB9B971EF028}" type="datetime1">
              <a:rPr lang="en-US" smtClean="0"/>
              <a:t>8/17/18</a:t>
            </a:fld>
            <a:endParaRPr lang="en-US" dirty="0"/>
          </a:p>
        </p:txBody>
      </p:sp>
      <p:sp>
        <p:nvSpPr>
          <p:cNvPr id="3" name="Text Placeholder 2"/>
          <p:cNvSpPr>
            <a:spLocks noGrp="1"/>
          </p:cNvSpPr>
          <p:nvPr>
            <p:ph type="body" sz="quarter" idx="10"/>
          </p:nvPr>
        </p:nvSpPr>
        <p:spPr>
          <a:xfrm>
            <a:off x="747714" y="3262239"/>
            <a:ext cx="6477000" cy="367454"/>
          </a:xfrm>
        </p:spPr>
        <p:txBody>
          <a:bodyPr vert="horz" wrap="square" lIns="0" tIns="0" rIns="0" bIns="0" rtlCol="0" anchor="t" anchorCtr="0"/>
          <a:lstStyle>
            <a:lvl1pPr marL="0" indent="0">
              <a:spcBef>
                <a:spcPts val="0"/>
              </a:spcBef>
              <a:buNone/>
              <a:defRPr lang="en-US" sz="1800" i="0" smtClean="0">
                <a:cs typeface="Arial" pitchFamily="34" charset="0"/>
              </a:defRPr>
            </a:lvl1pPr>
            <a:lvl2pPr>
              <a:defRPr lang="en-US" sz="1800" smtClean="0">
                <a:solidFill>
                  <a:schemeClr val="tx1"/>
                </a:solidFill>
                <a:latin typeface="+mn-lt"/>
              </a:defRPr>
            </a:lvl2pPr>
            <a:lvl3pPr>
              <a:defRPr lang="en-US" sz="1800" smtClean="0">
                <a:solidFill>
                  <a:schemeClr val="tx1"/>
                </a:solidFill>
                <a:latin typeface="+mn-lt"/>
              </a:defRPr>
            </a:lvl3pPr>
            <a:lvl4pPr>
              <a:defRPr lang="en-US" sz="1800" smtClean="0">
                <a:solidFill>
                  <a:schemeClr val="tx1"/>
                </a:solidFill>
                <a:latin typeface="+mn-lt"/>
              </a:defRPr>
            </a:lvl4pPr>
            <a:lvl5pPr>
              <a:defRPr lang="en-US" sz="1800">
                <a:solidFill>
                  <a:schemeClr val="tx1"/>
                </a:solidFill>
                <a:latin typeface="+mn-lt"/>
              </a:defRPr>
            </a:lvl5pPr>
          </a:lstStyle>
          <a:p>
            <a:pPr marL="0" lvl="0"/>
            <a:r>
              <a:rPr lang="en-US" dirty="0"/>
              <a:t>Click to edit Master text styles</a:t>
            </a:r>
          </a:p>
        </p:txBody>
      </p:sp>
      <p:pic>
        <p:nvPicPr>
          <p:cNvPr id="7" name="Picture 6" descr="UCSF R&amp;I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497" y="527816"/>
            <a:ext cx="3127248" cy="521208"/>
          </a:xfrm>
          <a:prstGeom prst="rect">
            <a:avLst/>
          </a:prstGeom>
        </p:spPr>
      </p:pic>
    </p:spTree>
    <p:extLst>
      <p:ext uri="{BB962C8B-B14F-4D97-AF65-F5344CB8AC3E}">
        <p14:creationId xmlns:p14="http://schemas.microsoft.com/office/powerpoint/2010/main" val="170063403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701" y="2249638"/>
            <a:ext cx="6550481"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8/17/18</a:t>
            </a:fld>
            <a:endParaRPr lang="en-US" dirty="0"/>
          </a:p>
        </p:txBody>
      </p:sp>
      <p:sp>
        <p:nvSpPr>
          <p:cNvPr id="3" name="Text Placeholder 2"/>
          <p:cNvSpPr>
            <a:spLocks noGrp="1"/>
          </p:cNvSpPr>
          <p:nvPr>
            <p:ph type="body" sz="quarter" idx="10"/>
          </p:nvPr>
        </p:nvSpPr>
        <p:spPr>
          <a:xfrm>
            <a:off x="746125" y="3034167"/>
            <a:ext cx="6478588" cy="273844"/>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1" name="Picture 10" descr="UCSF R&amp;I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497" y="527816"/>
            <a:ext cx="3127248" cy="521208"/>
          </a:xfrm>
          <a:prstGeom prst="rect">
            <a:avLst/>
          </a:prstGeom>
        </p:spPr>
      </p:pic>
    </p:spTree>
    <p:extLst>
      <p:ext uri="{BB962C8B-B14F-4D97-AF65-F5344CB8AC3E}">
        <p14:creationId xmlns:p14="http://schemas.microsoft.com/office/powerpoint/2010/main" val="90440875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8/17/18</a:t>
            </a:fld>
            <a:endParaRPr lang="en-US" dirty="0"/>
          </a:p>
        </p:txBody>
      </p:sp>
      <p:sp>
        <p:nvSpPr>
          <p:cNvPr id="4" name="Text Placeholder 3"/>
          <p:cNvSpPr>
            <a:spLocks noGrp="1"/>
          </p:cNvSpPr>
          <p:nvPr>
            <p:ph type="body" sz="quarter" idx="10"/>
          </p:nvPr>
        </p:nvSpPr>
        <p:spPr>
          <a:xfrm>
            <a:off x="745587" y="3035071"/>
            <a:ext cx="6451600" cy="244316"/>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127248" cy="521208"/>
          </a:xfrm>
          <a:prstGeom prst="rect">
            <a:avLst/>
          </a:prstGeom>
        </p:spPr>
      </p:pic>
    </p:spTree>
    <p:extLst>
      <p:ext uri="{BB962C8B-B14F-4D97-AF65-F5344CB8AC3E}">
        <p14:creationId xmlns:p14="http://schemas.microsoft.com/office/powerpoint/2010/main" val="70433421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75037"/>
            <a:ext cx="6859588" cy="386476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8/17/18</a:t>
            </a:fld>
            <a:endParaRPr lang="en-US" dirty="0"/>
          </a:p>
        </p:txBody>
      </p:sp>
      <p:sp>
        <p:nvSpPr>
          <p:cNvPr id="4" name="Text Placeholder 3"/>
          <p:cNvSpPr>
            <a:spLocks noGrp="1"/>
          </p:cNvSpPr>
          <p:nvPr>
            <p:ph type="body" sz="quarter" idx="10"/>
          </p:nvPr>
        </p:nvSpPr>
        <p:spPr>
          <a:xfrm>
            <a:off x="744767" y="3033853"/>
            <a:ext cx="6478043" cy="256106"/>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2" name="Picture 11"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127248" cy="521208"/>
          </a:xfrm>
          <a:prstGeom prst="rect">
            <a:avLst/>
          </a:prstGeom>
        </p:spPr>
      </p:pic>
    </p:spTree>
    <p:extLst>
      <p:ext uri="{BB962C8B-B14F-4D97-AF65-F5344CB8AC3E}">
        <p14:creationId xmlns:p14="http://schemas.microsoft.com/office/powerpoint/2010/main" val="245805249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ltGray">
          <a:xfrm>
            <a:off x="365125" y="275037"/>
            <a:ext cx="6859588" cy="386476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8/17/18</a:t>
            </a:fld>
            <a:endParaRPr lang="en-US" dirty="0"/>
          </a:p>
        </p:txBody>
      </p:sp>
      <p:sp>
        <p:nvSpPr>
          <p:cNvPr id="4" name="Text Placeholder 3"/>
          <p:cNvSpPr>
            <a:spLocks noGrp="1"/>
          </p:cNvSpPr>
          <p:nvPr>
            <p:ph type="body" sz="quarter" idx="10"/>
          </p:nvPr>
        </p:nvSpPr>
        <p:spPr>
          <a:xfrm>
            <a:off x="746125" y="3033615"/>
            <a:ext cx="6478588" cy="3048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127248" cy="521208"/>
          </a:xfrm>
          <a:prstGeom prst="rect">
            <a:avLst/>
          </a:prstGeom>
        </p:spPr>
      </p:pic>
    </p:spTree>
    <p:extLst>
      <p:ext uri="{BB962C8B-B14F-4D97-AF65-F5344CB8AC3E}">
        <p14:creationId xmlns:p14="http://schemas.microsoft.com/office/powerpoint/2010/main" val="153331992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Image4">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ltGray">
          <a:xfrm>
            <a:off x="365125" y="275037"/>
            <a:ext cx="6859588" cy="386476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8/17/18</a:t>
            </a:fld>
            <a:endParaRPr lang="en-US" dirty="0"/>
          </a:p>
        </p:txBody>
      </p:sp>
      <p:sp>
        <p:nvSpPr>
          <p:cNvPr id="4" name="Text Placeholder 3"/>
          <p:cNvSpPr>
            <a:spLocks noGrp="1"/>
          </p:cNvSpPr>
          <p:nvPr>
            <p:ph type="body" sz="quarter" idx="10"/>
          </p:nvPr>
        </p:nvSpPr>
        <p:spPr>
          <a:xfrm>
            <a:off x="746125" y="3033615"/>
            <a:ext cx="6478588" cy="3048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127248" cy="521208"/>
          </a:xfrm>
          <a:prstGeom prst="rect">
            <a:avLst/>
          </a:prstGeom>
        </p:spPr>
      </p:pic>
    </p:spTree>
    <p:extLst>
      <p:ext uri="{BB962C8B-B14F-4D97-AF65-F5344CB8AC3E}">
        <p14:creationId xmlns:p14="http://schemas.microsoft.com/office/powerpoint/2010/main" val="395713967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411" t="10049" b="14950"/>
          <a:stretch/>
        </p:blipFill>
        <p:spPr bwMode="ltGray">
          <a:xfrm>
            <a:off x="-220401" y="0"/>
            <a:ext cx="9364401" cy="5143500"/>
          </a:xfrm>
          <a:prstGeom prst="rect">
            <a:avLst/>
          </a:prstGeom>
        </p:spPr>
      </p:pic>
      <p:sp>
        <p:nvSpPr>
          <p:cNvPr id="6" name="Rectangle 5"/>
          <p:cNvSpPr/>
          <p:nvPr/>
        </p:nvSpPr>
        <p:spPr bwMode="auto">
          <a:xfrm>
            <a:off x="365125" y="275037"/>
            <a:ext cx="6859588" cy="386476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275037"/>
            <a:ext cx="6859588" cy="386476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8/17/18</a:t>
            </a:fld>
            <a:endParaRPr lang="en-US" dirty="0"/>
          </a:p>
        </p:txBody>
      </p:sp>
      <p:sp>
        <p:nvSpPr>
          <p:cNvPr id="4" name="Text Placeholder 3"/>
          <p:cNvSpPr>
            <a:spLocks noGrp="1"/>
          </p:cNvSpPr>
          <p:nvPr>
            <p:ph type="body" sz="quarter" idx="10"/>
          </p:nvPr>
        </p:nvSpPr>
        <p:spPr>
          <a:xfrm>
            <a:off x="744351" y="3034957"/>
            <a:ext cx="6472238" cy="325634"/>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4" name="Picture 13"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127248" cy="521208"/>
          </a:xfrm>
          <a:prstGeom prst="rect">
            <a:avLst/>
          </a:prstGeom>
        </p:spPr>
      </p:pic>
    </p:spTree>
    <p:extLst>
      <p:ext uri="{BB962C8B-B14F-4D97-AF65-F5344CB8AC3E}">
        <p14:creationId xmlns:p14="http://schemas.microsoft.com/office/powerpoint/2010/main" val="228028367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4707" t="10049" r="1" b="14951"/>
          <a:stretch/>
        </p:blipFill>
        <p:spPr bwMode="ltGray">
          <a:xfrm>
            <a:off x="-430306" y="0"/>
            <a:ext cx="9574306" cy="5143500"/>
          </a:xfrm>
          <a:prstGeom prst="rect">
            <a:avLst/>
          </a:prstGeom>
        </p:spPr>
      </p:pic>
      <p:sp>
        <p:nvSpPr>
          <p:cNvPr id="6" name="Rectangle 5"/>
          <p:cNvSpPr/>
          <p:nvPr userDrawn="1"/>
        </p:nvSpPr>
        <p:spPr bwMode="invGray">
          <a:xfrm>
            <a:off x="0" y="-1"/>
            <a:ext cx="9144000" cy="51435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42" y="4839271"/>
            <a:ext cx="927193" cy="116426"/>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8/17/18</a:t>
            </a:fld>
            <a:endParaRPr lang="en-US" dirty="0"/>
          </a:p>
        </p:txBody>
      </p:sp>
      <p:sp>
        <p:nvSpPr>
          <p:cNvPr id="17"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8"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4687560"/>
            <a:ext cx="8413750"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a:noFill/>
              </a14:hiddenFill>
            </a:ext>
          </a:extLst>
        </p:spPr>
      </p:cxnSp>
      <p:cxnSp>
        <p:nvCxnSpPr>
          <p:cNvPr id="13" name="Straight Connector 12"/>
          <p:cNvCxnSpPr/>
          <p:nvPr userDrawn="1"/>
        </p:nvCxnSpPr>
        <p:spPr>
          <a:xfrm>
            <a:off x="365125" y="4687560"/>
            <a:ext cx="8413750" cy="0"/>
          </a:xfrm>
          <a:prstGeom prst="line">
            <a:avLst/>
          </a:prstGeom>
          <a:noFill/>
          <a:ln w="3175" cap="flat">
            <a:solidFill>
              <a:schemeClr val="bg2"/>
            </a:solidFill>
            <a:prstDash val="solid"/>
            <a:miter lim="800000"/>
            <a:headEnd/>
            <a:tailEnd/>
          </a:ln>
          <a:extLst>
            <a:ext uri="{909E8E84-426E-40dd-AFC4-6F175D3DCCD1}">
              <a14:hiddenFill xmlns="" xmlns:a14="http://schemas.microsoft.com/office/drawing/2010/main">
                <a:noFill/>
              </a14:hiddenFill>
            </a:ext>
          </a:extLst>
        </p:spPr>
      </p:cxnSp>
      <p:sp>
        <p:nvSpPr>
          <p:cNvPr id="2" name="Title 1"/>
          <p:cNvSpPr>
            <a:spLocks noGrp="1"/>
          </p:cNvSpPr>
          <p:nvPr>
            <p:ph type="title" hasCustomPrompt="1"/>
          </p:nvPr>
        </p:nvSpPr>
        <p:spPr>
          <a:xfrm>
            <a:off x="346339" y="1319631"/>
            <a:ext cx="8089901" cy="1434239"/>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3062507"/>
            <a:ext cx="8325548" cy="541425"/>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9" y="4794650"/>
            <a:ext cx="799313" cy="2515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Rectangle 11"/>
          <p:cNvSpPr/>
          <p:nvPr userDrawn="1"/>
        </p:nvSpPr>
        <p:spPr bwMode="invGray">
          <a:xfrm>
            <a:off x="0" y="4511170"/>
            <a:ext cx="9144000" cy="63233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4"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21" name="Footer Placeholder 5"/>
          <p:cNvSpPr txBox="1">
            <a:spLocks/>
          </p:cNvSpPr>
          <p:nvPr userDrawn="1"/>
        </p:nvSpPr>
        <p:spPr>
          <a:xfrm>
            <a:off x="729166" y="4852598"/>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 and/or Sub Brand Name Here</a:t>
            </a:r>
            <a:endParaRPr lang="en-US" dirty="0"/>
          </a:p>
        </p:txBody>
      </p:sp>
      <p:sp>
        <p:nvSpPr>
          <p:cNvPr id="22"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pic>
        <p:nvPicPr>
          <p:cNvPr id="27" name="Picture 26"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17061" y="4605312"/>
            <a:ext cx="2709333" cy="451556"/>
          </a:xfrm>
          <a:prstGeom prst="rect">
            <a:avLst/>
          </a:prstGeom>
        </p:spPr>
      </p:pic>
    </p:spTree>
    <p:extLst>
      <p:ext uri="{BB962C8B-B14F-4D97-AF65-F5344CB8AC3E}">
        <p14:creationId xmlns:p14="http://schemas.microsoft.com/office/powerpoint/2010/main" val="233853637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9" y="149106"/>
            <a:ext cx="8089901" cy="3428631"/>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a:t>
            </a:r>
          </a:p>
        </p:txBody>
      </p:sp>
      <p:sp>
        <p:nvSpPr>
          <p:cNvPr id="3" name="Content Placeholder 2"/>
          <p:cNvSpPr>
            <a:spLocks noGrp="1"/>
          </p:cNvSpPr>
          <p:nvPr>
            <p:ph idx="1" hasCustomPrompt="1"/>
          </p:nvPr>
        </p:nvSpPr>
        <p:spPr>
          <a:xfrm>
            <a:off x="645331" y="3691157"/>
            <a:ext cx="8325548" cy="541425"/>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9"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1"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2" name="Footer Placeholder 5"/>
          <p:cNvSpPr txBox="1">
            <a:spLocks/>
          </p:cNvSpPr>
          <p:nvPr userDrawn="1"/>
        </p:nvSpPr>
        <p:spPr>
          <a:xfrm>
            <a:off x="729166" y="4852598"/>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 and/or Sub Brand Name Here</a:t>
            </a:r>
            <a:endParaRPr lang="en-US" dirty="0"/>
          </a:p>
        </p:txBody>
      </p:sp>
      <p:sp>
        <p:nvSpPr>
          <p:cNvPr id="13"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95706603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7" y="329187"/>
            <a:ext cx="8089901" cy="57708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172816"/>
            <a:ext cx="8325548" cy="3008627"/>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1"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2" name="Footer Placeholder 5"/>
          <p:cNvSpPr txBox="1">
            <a:spLocks/>
          </p:cNvSpPr>
          <p:nvPr userDrawn="1"/>
        </p:nvSpPr>
        <p:spPr>
          <a:xfrm>
            <a:off x="729166" y="4852598"/>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 and/or Sub Brand Name Here</a:t>
            </a:r>
            <a:endParaRPr lang="en-US" dirty="0"/>
          </a:p>
        </p:txBody>
      </p:sp>
      <p:sp>
        <p:nvSpPr>
          <p:cNvPr id="13"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32796922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7" y="329187"/>
            <a:ext cx="8089901" cy="57708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16346"/>
            <a:ext cx="8325548" cy="3008627"/>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8" y="1172764"/>
            <a:ext cx="8087171" cy="235449"/>
          </a:xfrm>
        </p:spPr>
        <p:txBody>
          <a:bodyPr anchor="t"/>
          <a:lstStyle>
            <a:lvl1pPr marL="0" indent="0">
              <a:buNone/>
              <a:defRPr sz="2100" b="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9"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2"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3" name="Footer Placeholder 5"/>
          <p:cNvSpPr txBox="1">
            <a:spLocks/>
          </p:cNvSpPr>
          <p:nvPr userDrawn="1"/>
        </p:nvSpPr>
        <p:spPr>
          <a:xfrm>
            <a:off x="729166" y="4852598"/>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 and/or Sub Brand Name Here</a:t>
            </a:r>
            <a:endParaRPr lang="en-US" dirty="0"/>
          </a:p>
        </p:txBody>
      </p:sp>
      <p:sp>
        <p:nvSpPr>
          <p:cNvPr id="14"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02171826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73" y="329186"/>
            <a:ext cx="8080375" cy="57708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9" y="1171976"/>
            <a:ext cx="3989387" cy="298351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3" y="760465"/>
            <a:ext cx="8077645" cy="287387"/>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30" y="1167527"/>
            <a:ext cx="4013199" cy="298351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4"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5" name="Footer Placeholder 5"/>
          <p:cNvSpPr txBox="1">
            <a:spLocks/>
          </p:cNvSpPr>
          <p:nvPr userDrawn="1"/>
        </p:nvSpPr>
        <p:spPr>
          <a:xfrm>
            <a:off x="729166" y="4852598"/>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 and/or Sub Brand Name Here</a:t>
            </a:r>
            <a:endParaRPr lang="en-US" dirty="0"/>
          </a:p>
        </p:txBody>
      </p:sp>
      <p:sp>
        <p:nvSpPr>
          <p:cNvPr id="16"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85811974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73" y="325626"/>
            <a:ext cx="8080375" cy="57708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6" y="758996"/>
            <a:ext cx="8077645" cy="287387"/>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8"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1"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2" name="Footer Placeholder 5"/>
          <p:cNvSpPr txBox="1">
            <a:spLocks/>
          </p:cNvSpPr>
          <p:nvPr userDrawn="1"/>
        </p:nvSpPr>
        <p:spPr>
          <a:xfrm>
            <a:off x="729166" y="4852598"/>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 and/or Sub Brand Name Here</a:t>
            </a:r>
            <a:endParaRPr lang="en-US" dirty="0"/>
          </a:p>
        </p:txBody>
      </p:sp>
      <p:sp>
        <p:nvSpPr>
          <p:cNvPr id="13"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29334498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7"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9"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0" name="Footer Placeholder 5"/>
          <p:cNvSpPr txBox="1">
            <a:spLocks/>
          </p:cNvSpPr>
          <p:nvPr userDrawn="1"/>
        </p:nvSpPr>
        <p:spPr>
          <a:xfrm>
            <a:off x="729166" y="4852598"/>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 and/or Sub Brand Name Here</a:t>
            </a:r>
            <a:endParaRPr lang="en-US" dirty="0"/>
          </a:p>
        </p:txBody>
      </p:sp>
      <p:sp>
        <p:nvSpPr>
          <p:cNvPr id="11"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72423279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2"/>
            <a:ext cx="9144000" cy="4688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9"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1"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2" name="Footer Placeholder 5"/>
          <p:cNvSpPr txBox="1">
            <a:spLocks/>
          </p:cNvSpPr>
          <p:nvPr userDrawn="1"/>
        </p:nvSpPr>
        <p:spPr>
          <a:xfrm>
            <a:off x="729166" y="4852598"/>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 and/or Sub Brand Name Here</a:t>
            </a:r>
            <a:endParaRPr lang="en-US" dirty="0"/>
          </a:p>
        </p:txBody>
      </p:sp>
      <p:sp>
        <p:nvSpPr>
          <p:cNvPr id="13"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7840260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Old Closing with Logo">
    <p:bg>
      <p:bgPr>
        <a:solidFill>
          <a:schemeClr val="tx2"/>
        </a:solidFill>
        <a:effectLst/>
      </p:bgPr>
    </p:bg>
    <p:spTree>
      <p:nvGrpSpPr>
        <p:cNvPr id="1" name=""/>
        <p:cNvGrpSpPr/>
        <p:nvPr/>
      </p:nvGrpSpPr>
      <p:grpSpPr>
        <a:xfrm>
          <a:off x="0" y="0"/>
          <a:ext cx="0" cy="0"/>
          <a:chOff x="0" y="0"/>
          <a:chExt cx="0" cy="0"/>
        </a:xfrm>
      </p:grpSpPr>
      <p:pic>
        <p:nvPicPr>
          <p:cNvPr id="4" name="image1.pdf"/>
          <p:cNvPicPr/>
          <p:nvPr userDrawn="1"/>
        </p:nvPicPr>
        <p:blipFill>
          <a:blip r:embed="rId2">
            <a:extLst/>
          </a:blip>
          <a:stretch>
            <a:fillRect/>
          </a:stretch>
        </p:blipFill>
        <p:spPr>
          <a:xfrm>
            <a:off x="2443161" y="2032597"/>
            <a:ext cx="4299290" cy="686110"/>
          </a:xfrm>
          <a:prstGeom prst="rect">
            <a:avLst/>
          </a:prstGeom>
          <a:ln w="12700">
            <a:miter lim="400000"/>
          </a:ln>
        </p:spPr>
      </p:pic>
    </p:spTree>
    <p:extLst>
      <p:ext uri="{BB962C8B-B14F-4D97-AF65-F5344CB8AC3E}">
        <p14:creationId xmlns:p14="http://schemas.microsoft.com/office/powerpoint/2010/main" val="39400914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Image5">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2411" t="10049" b="14950"/>
          <a:stretch/>
        </p:blipFill>
        <p:spPr bwMode="ltGray">
          <a:xfrm>
            <a:off x="-220401" y="0"/>
            <a:ext cx="9364401" cy="5143500"/>
          </a:xfrm>
          <a:prstGeom prst="rect">
            <a:avLst/>
          </a:prstGeom>
        </p:spPr>
      </p:pic>
      <p:sp>
        <p:nvSpPr>
          <p:cNvPr id="6" name="Rectangle 5"/>
          <p:cNvSpPr/>
          <p:nvPr/>
        </p:nvSpPr>
        <p:spPr bwMode="auto">
          <a:xfrm>
            <a:off x="365125" y="275037"/>
            <a:ext cx="6859588" cy="386476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userDrawn="1"/>
        </p:nvSpPr>
        <p:spPr bwMode="ltGray">
          <a:xfrm>
            <a:off x="365125" y="275037"/>
            <a:ext cx="6859588" cy="386476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8/17/18</a:t>
            </a:fld>
            <a:endParaRPr lang="en-US" dirty="0"/>
          </a:p>
        </p:txBody>
      </p:sp>
      <p:sp>
        <p:nvSpPr>
          <p:cNvPr id="4" name="Text Placeholder 3"/>
          <p:cNvSpPr>
            <a:spLocks noGrp="1"/>
          </p:cNvSpPr>
          <p:nvPr>
            <p:ph type="body" sz="quarter" idx="10"/>
          </p:nvPr>
        </p:nvSpPr>
        <p:spPr>
          <a:xfrm>
            <a:off x="744351" y="3034957"/>
            <a:ext cx="6472238" cy="325634"/>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4" name="Picture 13"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127248" cy="521208"/>
          </a:xfrm>
          <a:prstGeom prst="rect">
            <a:avLst/>
          </a:prstGeom>
        </p:spPr>
      </p:pic>
    </p:spTree>
    <p:extLst>
      <p:ext uri="{BB962C8B-B14F-4D97-AF65-F5344CB8AC3E}">
        <p14:creationId xmlns:p14="http://schemas.microsoft.com/office/powerpoint/2010/main" val="2181492400"/>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Old Closing with Quote">
    <p:bg>
      <p:bgPr>
        <a:solidFill>
          <a:schemeClr val="tx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58358" y="479645"/>
            <a:ext cx="6204666" cy="1084659"/>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pic>
        <p:nvPicPr>
          <p:cNvPr id="9" name="image1.pdf"/>
          <p:cNvPicPr/>
          <p:nvPr userDrawn="1"/>
        </p:nvPicPr>
        <p:blipFill>
          <a:blip r:embed="rId2">
            <a:extLst/>
          </a:blip>
          <a:stretch>
            <a:fillRect/>
          </a:stretch>
        </p:blipFill>
        <p:spPr>
          <a:xfrm>
            <a:off x="742928" y="2557444"/>
            <a:ext cx="3111103" cy="496491"/>
          </a:xfrm>
          <a:prstGeom prst="rect">
            <a:avLst/>
          </a:prstGeom>
          <a:ln w="12700">
            <a:miter lim="400000"/>
          </a:ln>
        </p:spPr>
      </p:pic>
    </p:spTree>
    <p:extLst>
      <p:ext uri="{BB962C8B-B14F-4D97-AF65-F5344CB8AC3E}">
        <p14:creationId xmlns:p14="http://schemas.microsoft.com/office/powerpoint/2010/main" val="75299755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Old 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2863783"/>
            <a:ext cx="3579162" cy="2282059"/>
          </a:xfrm>
          <a:prstGeom prst="rect">
            <a:avLst/>
          </a:prstGeom>
        </p:spPr>
      </p:pic>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1"/>
            <a:ext cx="9144004" cy="2901674"/>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96051" y="1208365"/>
            <a:ext cx="3247949" cy="2016435"/>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572366" y="3212063"/>
            <a:ext cx="5571639" cy="1931437"/>
          </a:xfrm>
          <a:prstGeom prst="rect">
            <a:avLst/>
          </a:prstGeom>
        </p:spPr>
      </p:pic>
      <p:sp>
        <p:nvSpPr>
          <p:cNvPr id="16" name="Rectangle 15"/>
          <p:cNvSpPr/>
          <p:nvPr userDrawn="1"/>
        </p:nvSpPr>
        <p:spPr bwMode="auto">
          <a:xfrm>
            <a:off x="3062681" y="1208364"/>
            <a:ext cx="2859568" cy="2756916"/>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193338"/>
            <a:ext cx="1641856" cy="661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59629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Quote on Whi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45331" y="3691157"/>
            <a:ext cx="8325548" cy="541425"/>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9"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1"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2" name="Footer Placeholder 5"/>
          <p:cNvSpPr txBox="1">
            <a:spLocks/>
          </p:cNvSpPr>
          <p:nvPr userDrawn="1"/>
        </p:nvSpPr>
        <p:spPr>
          <a:xfrm>
            <a:off x="729166" y="4852598"/>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 and/or Sub Brand Name Here</a:t>
            </a:r>
            <a:endParaRPr lang="en-US" dirty="0"/>
          </a:p>
        </p:txBody>
      </p:sp>
      <p:sp>
        <p:nvSpPr>
          <p:cNvPr id="13"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
        <p:nvSpPr>
          <p:cNvPr id="16" name="Title 1"/>
          <p:cNvSpPr>
            <a:spLocks noGrp="1"/>
          </p:cNvSpPr>
          <p:nvPr>
            <p:ph type="title" hasCustomPrompt="1"/>
          </p:nvPr>
        </p:nvSpPr>
        <p:spPr>
          <a:xfrm>
            <a:off x="346339" y="149106"/>
            <a:ext cx="8089901" cy="3428631"/>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a:t>
            </a:r>
          </a:p>
        </p:txBody>
      </p:sp>
    </p:spTree>
    <p:extLst>
      <p:ext uri="{BB962C8B-B14F-4D97-AF65-F5344CB8AC3E}">
        <p14:creationId xmlns:p14="http://schemas.microsoft.com/office/powerpoint/2010/main" val="69345440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In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701" y="2249638"/>
            <a:ext cx="6550481"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8/17/18</a:t>
            </a:fld>
            <a:endParaRPr lang="en-US" dirty="0"/>
          </a:p>
        </p:txBody>
      </p:sp>
      <p:sp>
        <p:nvSpPr>
          <p:cNvPr id="3" name="Text Placeholder 2"/>
          <p:cNvSpPr>
            <a:spLocks noGrp="1"/>
          </p:cNvSpPr>
          <p:nvPr>
            <p:ph type="body" sz="quarter" idx="10"/>
          </p:nvPr>
        </p:nvSpPr>
        <p:spPr>
          <a:xfrm>
            <a:off x="746125" y="3034167"/>
            <a:ext cx="6478588" cy="273844"/>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sp>
        <p:nvSpPr>
          <p:cNvPr id="12" name="TextBox 11"/>
          <p:cNvSpPr txBox="1"/>
          <p:nvPr userDrawn="1"/>
        </p:nvSpPr>
        <p:spPr bwMode="auto">
          <a:xfrm>
            <a:off x="3785497" y="567457"/>
            <a:ext cx="1345153" cy="415498"/>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UCSF Helen Diller Family</a:t>
            </a:r>
          </a:p>
          <a:p>
            <a:r>
              <a:rPr lang="en-US" sz="900" dirty="0">
                <a:solidFill>
                  <a:schemeClr val="bg1"/>
                </a:solidFill>
                <a:latin typeface="+mj-lt"/>
              </a:rPr>
              <a:t>Comprehensive </a:t>
            </a:r>
            <a:br>
              <a:rPr lang="en-US" sz="900" dirty="0">
                <a:solidFill>
                  <a:schemeClr val="bg1"/>
                </a:solidFill>
                <a:latin typeface="+mj-lt"/>
              </a:rPr>
            </a:br>
            <a:r>
              <a:rPr lang="en-US" sz="900" dirty="0">
                <a:solidFill>
                  <a:schemeClr val="bg1"/>
                </a:solidFill>
                <a:latin typeface="+mj-lt"/>
              </a:rPr>
              <a:t>Cancer Center</a:t>
            </a:r>
          </a:p>
        </p:txBody>
      </p:sp>
      <p:cxnSp>
        <p:nvCxnSpPr>
          <p:cNvPr id="14" name="Straight Connector 13"/>
          <p:cNvCxnSpPr/>
          <p:nvPr userDrawn="1"/>
        </p:nvCxnSpPr>
        <p:spPr>
          <a:xfrm>
            <a:off x="5140073" y="551128"/>
            <a:ext cx="0" cy="30861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bwMode="auto">
          <a:xfrm>
            <a:off x="5297868" y="567460"/>
            <a:ext cx="765029" cy="276999"/>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UCSF School</a:t>
            </a:r>
            <a:br>
              <a:rPr lang="en-US" sz="900" dirty="0">
                <a:solidFill>
                  <a:schemeClr val="bg1"/>
                </a:solidFill>
                <a:latin typeface="+mj-lt"/>
              </a:rPr>
            </a:br>
            <a:r>
              <a:rPr lang="en-US" sz="900" dirty="0">
                <a:solidFill>
                  <a:schemeClr val="bg1"/>
                </a:solidFill>
                <a:latin typeface="+mj-lt"/>
              </a:rPr>
              <a:t>of Medicine</a:t>
            </a:r>
          </a:p>
        </p:txBody>
      </p:sp>
      <p:cxnSp>
        <p:nvCxnSpPr>
          <p:cNvPr id="16" name="Straight Connector 15"/>
          <p:cNvCxnSpPr/>
          <p:nvPr userDrawn="1"/>
        </p:nvCxnSpPr>
        <p:spPr>
          <a:xfrm>
            <a:off x="6062893" y="551128"/>
            <a:ext cx="0" cy="30861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auto">
          <a:xfrm>
            <a:off x="6221302" y="567460"/>
            <a:ext cx="975995" cy="276999"/>
          </a:xfrm>
          <a:prstGeom prst="rect">
            <a:avLst/>
          </a:prstGeom>
          <a:noFill/>
          <a:ln w="19050" algn="ctr">
            <a:noFill/>
            <a:miter lim="800000"/>
            <a:headEnd/>
            <a:tailEnd/>
          </a:ln>
        </p:spPr>
        <p:txBody>
          <a:bodyPr wrap="square" lIns="0" tIns="0" rIns="0" bIns="0" rtlCol="0">
            <a:spAutoFit/>
          </a:bodyPr>
          <a:lstStyle/>
          <a:p>
            <a:r>
              <a:rPr lang="en-US" sz="900" dirty="0">
                <a:solidFill>
                  <a:schemeClr val="bg1"/>
                </a:solidFill>
                <a:latin typeface="+mj-lt"/>
              </a:rPr>
              <a:t>AIDS Research</a:t>
            </a:r>
            <a:r>
              <a:rPr lang="en-US" sz="900" baseline="0" dirty="0">
                <a:solidFill>
                  <a:schemeClr val="bg1"/>
                </a:solidFill>
                <a:latin typeface="+mj-lt"/>
              </a:rPr>
              <a:t> Institute at UCSF</a:t>
            </a:r>
            <a:endParaRPr lang="en-US" sz="900" dirty="0">
              <a:solidFill>
                <a:schemeClr val="bg1"/>
              </a:solidFill>
              <a:latin typeface="+mj-lt"/>
            </a:endParaRPr>
          </a:p>
        </p:txBody>
      </p:sp>
      <p:pic>
        <p:nvPicPr>
          <p:cNvPr id="20" name="Picture 19" descr="UCSF R&amp;I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498" y="527819"/>
            <a:ext cx="2180844" cy="363474"/>
          </a:xfrm>
          <a:prstGeom prst="rect">
            <a:avLst/>
          </a:prstGeom>
        </p:spPr>
      </p:pic>
    </p:spTree>
    <p:extLst>
      <p:ext uri="{BB962C8B-B14F-4D97-AF65-F5344CB8AC3E}">
        <p14:creationId xmlns:p14="http://schemas.microsoft.com/office/powerpoint/2010/main" val="151477603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In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1998252"/>
            <a:ext cx="6595720"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577736"/>
            <a:ext cx="6570016"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534419"/>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8/17/18</a:t>
            </a:fld>
            <a:endParaRPr lang="en-US" dirty="0"/>
          </a:p>
        </p:txBody>
      </p:sp>
      <p:sp>
        <p:nvSpPr>
          <p:cNvPr id="3" name="Text Placeholder 2"/>
          <p:cNvSpPr>
            <a:spLocks noGrp="1"/>
          </p:cNvSpPr>
          <p:nvPr>
            <p:ph type="body" sz="quarter" idx="10"/>
          </p:nvPr>
        </p:nvSpPr>
        <p:spPr>
          <a:xfrm>
            <a:off x="747713" y="3262531"/>
            <a:ext cx="6477000" cy="145256"/>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sp>
        <p:nvSpPr>
          <p:cNvPr id="5" name="TextBox 4"/>
          <p:cNvSpPr txBox="1"/>
          <p:nvPr userDrawn="1"/>
        </p:nvSpPr>
        <p:spPr bwMode="auto">
          <a:xfrm>
            <a:off x="4876801" y="646291"/>
            <a:ext cx="1563518" cy="461665"/>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UCSF Helen Diller Family</a:t>
            </a:r>
          </a:p>
          <a:p>
            <a:r>
              <a:rPr lang="en-US" sz="1000" dirty="0">
                <a:solidFill>
                  <a:schemeClr val="bg1"/>
                </a:solidFill>
                <a:latin typeface="+mj-lt"/>
              </a:rPr>
              <a:t>Comprehensive </a:t>
            </a:r>
            <a:br>
              <a:rPr lang="en-US" sz="1000" dirty="0">
                <a:solidFill>
                  <a:schemeClr val="bg1"/>
                </a:solidFill>
                <a:latin typeface="+mj-lt"/>
              </a:rPr>
            </a:br>
            <a:r>
              <a:rPr lang="en-US" sz="1000" dirty="0">
                <a:solidFill>
                  <a:schemeClr val="bg1"/>
                </a:solidFill>
                <a:latin typeface="+mj-lt"/>
              </a:rPr>
              <a:t>Cancer Center</a:t>
            </a:r>
          </a:p>
        </p:txBody>
      </p:sp>
      <p:cxnSp>
        <p:nvCxnSpPr>
          <p:cNvPr id="7" name="Straight Connector 6"/>
          <p:cNvCxnSpPr/>
          <p:nvPr userDrawn="1"/>
        </p:nvCxnSpPr>
        <p:spPr>
          <a:xfrm>
            <a:off x="6440319" y="629959"/>
            <a:ext cx="0" cy="34975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auto">
          <a:xfrm>
            <a:off x="6688975" y="646291"/>
            <a:ext cx="817830" cy="307777"/>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UCSF School</a:t>
            </a:r>
            <a:br>
              <a:rPr lang="en-US" sz="1000" dirty="0">
                <a:solidFill>
                  <a:schemeClr val="bg1"/>
                </a:solidFill>
                <a:latin typeface="+mj-lt"/>
              </a:rPr>
            </a:br>
            <a:r>
              <a:rPr lang="en-US" sz="1000" dirty="0">
                <a:solidFill>
                  <a:schemeClr val="bg1"/>
                </a:solidFill>
                <a:latin typeface="+mj-lt"/>
              </a:rPr>
              <a:t>of Medicine</a:t>
            </a:r>
          </a:p>
        </p:txBody>
      </p:sp>
      <p:cxnSp>
        <p:nvCxnSpPr>
          <p:cNvPr id="13" name="Straight Connector 12"/>
          <p:cNvCxnSpPr/>
          <p:nvPr userDrawn="1"/>
        </p:nvCxnSpPr>
        <p:spPr>
          <a:xfrm>
            <a:off x="7570536" y="629959"/>
            <a:ext cx="0" cy="349758"/>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auto">
          <a:xfrm>
            <a:off x="7802885" y="646291"/>
            <a:ext cx="975995" cy="307777"/>
          </a:xfrm>
          <a:prstGeom prst="rect">
            <a:avLst/>
          </a:prstGeom>
          <a:noFill/>
          <a:ln w="19050" algn="ctr">
            <a:noFill/>
            <a:miter lim="800000"/>
            <a:headEnd/>
            <a:tailEnd/>
          </a:ln>
        </p:spPr>
        <p:txBody>
          <a:bodyPr wrap="square" lIns="0" tIns="0" rIns="0" bIns="0" rtlCol="0">
            <a:spAutoFit/>
          </a:bodyPr>
          <a:lstStyle/>
          <a:p>
            <a:r>
              <a:rPr lang="en-US" sz="1000" dirty="0">
                <a:solidFill>
                  <a:schemeClr val="bg1"/>
                </a:solidFill>
                <a:latin typeface="+mj-lt"/>
              </a:rPr>
              <a:t>AIDS Research</a:t>
            </a:r>
            <a:r>
              <a:rPr lang="en-US" sz="1000" baseline="0" dirty="0">
                <a:solidFill>
                  <a:schemeClr val="bg1"/>
                </a:solidFill>
                <a:latin typeface="+mj-lt"/>
              </a:rPr>
              <a:t> Institute at UCSF</a:t>
            </a:r>
            <a:endParaRPr lang="en-US" sz="1000" dirty="0">
              <a:solidFill>
                <a:schemeClr val="bg1"/>
              </a:solidFill>
              <a:latin typeface="+mj-lt"/>
            </a:endParaRPr>
          </a:p>
        </p:txBody>
      </p:sp>
      <p:pic>
        <p:nvPicPr>
          <p:cNvPr id="17" name="Picture 16" descr="UCSF R&amp;I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156279852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Ex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1998252"/>
            <a:ext cx="6595720"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577736"/>
            <a:ext cx="6570016"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534419"/>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8/17/18</a:t>
            </a:fld>
            <a:endParaRPr lang="en-US" dirty="0"/>
          </a:p>
        </p:txBody>
      </p:sp>
      <p:sp>
        <p:nvSpPr>
          <p:cNvPr id="3" name="Text Placeholder 2"/>
          <p:cNvSpPr>
            <a:spLocks noGrp="1"/>
          </p:cNvSpPr>
          <p:nvPr>
            <p:ph type="body" sz="quarter" idx="10"/>
          </p:nvPr>
        </p:nvSpPr>
        <p:spPr>
          <a:xfrm>
            <a:off x="747713" y="3262531"/>
            <a:ext cx="6477000" cy="145256"/>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cxnSp>
        <p:nvCxnSpPr>
          <p:cNvPr id="10" name="Straight Connector 9"/>
          <p:cNvCxnSpPr/>
          <p:nvPr userDrawn="1"/>
        </p:nvCxnSpPr>
        <p:spPr>
          <a:xfrm>
            <a:off x="4935126" y="443266"/>
            <a:ext cx="0" cy="89154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5254410" y="564453"/>
            <a:ext cx="1487211" cy="734869"/>
            <a:chOff x="2749439" y="752601"/>
            <a:chExt cx="1487211" cy="979825"/>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 name="TextBox 5"/>
            <p:cNvSpPr txBox="1"/>
            <p:nvPr userDrawn="1"/>
          </p:nvSpPr>
          <p:spPr bwMode="auto">
            <a:xfrm>
              <a:off x="2785238" y="912373"/>
              <a:ext cx="1451412" cy="820053"/>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a:solidFill>
                    <a:schemeClr val="bg1"/>
                  </a:solidFill>
                  <a:latin typeface="+mj-lt"/>
                </a:rPr>
                <a:t>Partner Logo</a:t>
              </a:r>
            </a:p>
          </p:txBody>
        </p:sp>
      </p:grpSp>
      <p:pic>
        <p:nvPicPr>
          <p:cNvPr id="12" name="Picture 11" descr="UCSF R&amp;I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275403490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Ex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701" y="2249638"/>
            <a:ext cx="6550481"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8/17/18</a:t>
            </a:fld>
            <a:endParaRPr lang="en-US" dirty="0"/>
          </a:p>
        </p:txBody>
      </p:sp>
      <p:sp>
        <p:nvSpPr>
          <p:cNvPr id="3" name="Text Placeholder 2"/>
          <p:cNvSpPr>
            <a:spLocks noGrp="1"/>
          </p:cNvSpPr>
          <p:nvPr>
            <p:ph type="body" sz="quarter" idx="10"/>
          </p:nvPr>
        </p:nvSpPr>
        <p:spPr>
          <a:xfrm>
            <a:off x="746125" y="3034167"/>
            <a:ext cx="6478588" cy="273844"/>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cxnSp>
        <p:nvCxnSpPr>
          <p:cNvPr id="18" name="Straight Connector 17"/>
          <p:cNvCxnSpPr/>
          <p:nvPr userDrawn="1"/>
        </p:nvCxnSpPr>
        <p:spPr>
          <a:xfrm>
            <a:off x="4196227" y="443266"/>
            <a:ext cx="0" cy="72009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4451214" y="556574"/>
            <a:ext cx="1487211" cy="511541"/>
            <a:chOff x="2749439" y="752601"/>
            <a:chExt cx="1487211" cy="682055"/>
          </a:xfrm>
        </p:grpSpPr>
        <p:sp>
          <p:nvSpPr>
            <p:cNvPr id="20" name="Rectangle 19"/>
            <p:cNvSpPr/>
            <p:nvPr userDrawn="1"/>
          </p:nvSpPr>
          <p:spPr bwMode="auto">
            <a:xfrm>
              <a:off x="2749439" y="752601"/>
              <a:ext cx="1065834" cy="682055"/>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21" name="TextBox 20"/>
            <p:cNvSpPr txBox="1"/>
            <p:nvPr userDrawn="1"/>
          </p:nvSpPr>
          <p:spPr bwMode="auto">
            <a:xfrm>
              <a:off x="2785238" y="908465"/>
              <a:ext cx="1451412" cy="521852"/>
            </a:xfrm>
            <a:prstGeom prst="rect">
              <a:avLst/>
            </a:prstGeom>
            <a:noFill/>
            <a:ln w="19050" algn="ctr">
              <a:noFill/>
              <a:miter lim="800000"/>
              <a:headEnd/>
              <a:tailEnd/>
            </a:ln>
          </p:spPr>
          <p:txBody>
            <a:bodyPr wrap="square" lIns="0" tIns="0" rIns="0" bIns="0" rtlCol="0">
              <a:spAutoFit/>
            </a:bodyPr>
            <a:lstStyle/>
            <a:p>
              <a:pPr>
                <a:lnSpc>
                  <a:spcPct val="90000"/>
                </a:lnSpc>
              </a:pPr>
              <a:r>
                <a:rPr lang="en-US" sz="1400" dirty="0">
                  <a:solidFill>
                    <a:schemeClr val="bg1"/>
                  </a:solidFill>
                  <a:latin typeface="+mj-lt"/>
                </a:rPr>
                <a:t>Partner </a:t>
              </a:r>
              <a:br>
                <a:rPr lang="en-US" sz="1400" dirty="0">
                  <a:solidFill>
                    <a:schemeClr val="bg1"/>
                  </a:solidFill>
                  <a:latin typeface="+mj-lt"/>
                </a:rPr>
              </a:br>
              <a:r>
                <a:rPr lang="en-US" sz="1400" dirty="0">
                  <a:solidFill>
                    <a:schemeClr val="bg1"/>
                  </a:solidFill>
                  <a:latin typeface="+mj-lt"/>
                </a:rPr>
                <a:t>Logo</a:t>
              </a:r>
            </a:p>
          </p:txBody>
        </p:sp>
      </p:grpSp>
      <p:pic>
        <p:nvPicPr>
          <p:cNvPr id="23" name="Picture 22" descr="UCSF R&amp;I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161911654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External Co-branding White Title">
    <p:bg>
      <p:bgPr>
        <a:solidFill>
          <a:schemeClr val="bg2"/>
        </a:solidFill>
        <a:effectLst/>
      </p:bgPr>
    </p:bg>
    <p:spTree>
      <p:nvGrpSpPr>
        <p:cNvPr id="1" name=""/>
        <p:cNvGrpSpPr/>
        <p:nvPr/>
      </p:nvGrpSpPr>
      <p:grpSpPr>
        <a:xfrm>
          <a:off x="0" y="0"/>
          <a:ext cx="0" cy="0"/>
          <a:chOff x="0" y="0"/>
          <a:chExt cx="0" cy="0"/>
        </a:xfrm>
      </p:grpSpPr>
      <p:pic>
        <p:nvPicPr>
          <p:cNvPr id="8" name="Picture 7" descr="UCSF R&amp;IlogoBlu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497" y="521248"/>
            <a:ext cx="3044952" cy="507492"/>
          </a:xfrm>
          <a:prstGeom prst="rect">
            <a:avLst/>
          </a:prstGeom>
        </p:spPr>
      </p:pic>
      <p:sp>
        <p:nvSpPr>
          <p:cNvPr id="35" name="Title 34"/>
          <p:cNvSpPr>
            <a:spLocks noGrp="1"/>
          </p:cNvSpPr>
          <p:nvPr>
            <p:ph type="title" hasCustomPrompt="1"/>
          </p:nvPr>
        </p:nvSpPr>
        <p:spPr>
          <a:xfrm>
            <a:off x="648605" y="1998252"/>
            <a:ext cx="6595720"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tx2"/>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577736"/>
            <a:ext cx="6570016"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534419"/>
            <a:ext cx="1925338" cy="178955"/>
          </a:xfrm>
          <a:prstGeom prst="rect">
            <a:avLst/>
          </a:prstGeom>
        </p:spPr>
        <p:txBody>
          <a:bodyPr vert="horz" wrap="square" lIns="0" tIns="0" rIns="0" bIns="0" rtlCol="0" anchor="b" anchorCtr="0"/>
          <a:lstStyle>
            <a:lvl1pPr algn="l">
              <a:defRPr sz="1200" i="0">
                <a:solidFill>
                  <a:schemeClr val="tx2"/>
                </a:solidFill>
                <a:latin typeface="Arial" pitchFamily="34" charset="0"/>
                <a:cs typeface="Arial" pitchFamily="34" charset="0"/>
              </a:defRPr>
            </a:lvl1pPr>
          </a:lstStyle>
          <a:p>
            <a:fld id="{87431B66-2D65-4398-A930-0D30EC9EE69D}" type="datetime1">
              <a:rPr lang="en-US" smtClean="0"/>
              <a:pPr/>
              <a:t>8/17/18</a:t>
            </a:fld>
            <a:endParaRPr lang="en-US" dirty="0"/>
          </a:p>
        </p:txBody>
      </p:sp>
      <p:sp>
        <p:nvSpPr>
          <p:cNvPr id="3" name="Text Placeholder 2"/>
          <p:cNvSpPr>
            <a:spLocks noGrp="1"/>
          </p:cNvSpPr>
          <p:nvPr>
            <p:ph type="body" sz="quarter" idx="10"/>
          </p:nvPr>
        </p:nvSpPr>
        <p:spPr>
          <a:xfrm>
            <a:off x="747713" y="3262531"/>
            <a:ext cx="6477000" cy="145256"/>
          </a:xfrm>
        </p:spPr>
        <p:txBody>
          <a:bodyPr vert="horz" wrap="square" lIns="0" tIns="0" rIns="0" bIns="0" rtlCol="0" anchor="t" anchorCtr="0"/>
          <a:lstStyle>
            <a:lvl1pPr marL="0" indent="0">
              <a:spcBef>
                <a:spcPts val="0"/>
              </a:spcBef>
              <a:buFontTx/>
              <a:buNone/>
              <a:defRPr lang="en-US" sz="1800" i="0" dirty="0" smtClean="0">
                <a:solidFill>
                  <a:schemeClr val="tx2"/>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cxnSp>
        <p:nvCxnSpPr>
          <p:cNvPr id="10" name="Straight Connector 9"/>
          <p:cNvCxnSpPr/>
          <p:nvPr userDrawn="1"/>
        </p:nvCxnSpPr>
        <p:spPr>
          <a:xfrm>
            <a:off x="4812505" y="443266"/>
            <a:ext cx="0" cy="89154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5131789" y="564453"/>
            <a:ext cx="1487211" cy="734869"/>
            <a:chOff x="2749439" y="752601"/>
            <a:chExt cx="1487211" cy="979825"/>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 name="TextBox 5"/>
            <p:cNvSpPr txBox="1"/>
            <p:nvPr userDrawn="1"/>
          </p:nvSpPr>
          <p:spPr bwMode="auto">
            <a:xfrm>
              <a:off x="2785238" y="912373"/>
              <a:ext cx="1451412" cy="820053"/>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a:solidFill>
                    <a:schemeClr val="tx2"/>
                  </a:solidFill>
                  <a:latin typeface="+mj-lt"/>
                </a:rPr>
                <a:t>Partner Logo</a:t>
              </a:r>
            </a:p>
          </p:txBody>
        </p:sp>
      </p:grpSp>
    </p:spTree>
    <p:extLst>
      <p:ext uri="{BB962C8B-B14F-4D97-AF65-F5344CB8AC3E}">
        <p14:creationId xmlns:p14="http://schemas.microsoft.com/office/powerpoint/2010/main" val="175492679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1998252"/>
            <a:ext cx="6595720"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577736"/>
            <a:ext cx="6570016"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534419"/>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8/17/18</a:t>
            </a:fld>
            <a:endParaRPr lang="en-US" dirty="0"/>
          </a:p>
        </p:txBody>
      </p:sp>
      <p:sp>
        <p:nvSpPr>
          <p:cNvPr id="3" name="Text Placeholder 2"/>
          <p:cNvSpPr>
            <a:spLocks noGrp="1"/>
          </p:cNvSpPr>
          <p:nvPr>
            <p:ph type="body" sz="quarter" idx="10"/>
          </p:nvPr>
        </p:nvSpPr>
        <p:spPr>
          <a:xfrm>
            <a:off x="747713" y="3262531"/>
            <a:ext cx="6477000" cy="145256"/>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7" name="Picture 6" descr="UCSF R&amp;I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95106569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1">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701" y="2249638"/>
            <a:ext cx="6550481"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8/17/18</a:t>
            </a:fld>
            <a:endParaRPr lang="en-US" dirty="0"/>
          </a:p>
        </p:txBody>
      </p:sp>
      <p:sp>
        <p:nvSpPr>
          <p:cNvPr id="3" name="Text Placeholder 2"/>
          <p:cNvSpPr>
            <a:spLocks noGrp="1"/>
          </p:cNvSpPr>
          <p:nvPr>
            <p:ph type="body" sz="quarter" idx="10"/>
          </p:nvPr>
        </p:nvSpPr>
        <p:spPr>
          <a:xfrm>
            <a:off x="746125" y="3034167"/>
            <a:ext cx="6478588" cy="273844"/>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2" name="Picture 11" descr="UCSF R&amp;I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130686993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4707" t="10049" r="1" b="14951"/>
          <a:stretch/>
        </p:blipFill>
        <p:spPr bwMode="ltGray">
          <a:xfrm>
            <a:off x="-430306" y="0"/>
            <a:ext cx="9574306" cy="5143500"/>
          </a:xfrm>
          <a:prstGeom prst="rect">
            <a:avLst/>
          </a:prstGeom>
        </p:spPr>
      </p:pic>
      <p:sp>
        <p:nvSpPr>
          <p:cNvPr id="6" name="Rectangle 5"/>
          <p:cNvSpPr/>
          <p:nvPr userDrawn="1"/>
        </p:nvSpPr>
        <p:spPr bwMode="invGray">
          <a:xfrm>
            <a:off x="0" y="-1"/>
            <a:ext cx="9144000" cy="51435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6" name="Date Placeholder 4"/>
          <p:cNvSpPr>
            <a:spLocks noGrp="1"/>
          </p:cNvSpPr>
          <p:nvPr>
            <p:ph type="dt" sz="half" idx="2"/>
          </p:nvPr>
        </p:nvSpPr>
        <p:spPr>
          <a:xfrm>
            <a:off x="6334642" y="4839271"/>
            <a:ext cx="927193" cy="116426"/>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8/17/18</a:t>
            </a:fld>
            <a:endParaRPr lang="en-US" dirty="0"/>
          </a:p>
        </p:txBody>
      </p:sp>
      <p:sp>
        <p:nvSpPr>
          <p:cNvPr id="17"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8"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468756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cxnSp>
        <p:nvCxnSpPr>
          <p:cNvPr id="13" name="Straight Connector 12"/>
          <p:cNvCxnSpPr/>
          <p:nvPr userDrawn="1"/>
        </p:nvCxnSpPr>
        <p:spPr>
          <a:xfrm>
            <a:off x="365125" y="468756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xmlns="">
                <a:noFill/>
              </a14:hiddenFill>
            </a:ext>
          </a:extLst>
        </p:spPr>
      </p:cxnSp>
      <p:sp>
        <p:nvSpPr>
          <p:cNvPr id="2" name="Title 1"/>
          <p:cNvSpPr>
            <a:spLocks noGrp="1"/>
          </p:cNvSpPr>
          <p:nvPr>
            <p:ph type="title" hasCustomPrompt="1"/>
          </p:nvPr>
        </p:nvSpPr>
        <p:spPr>
          <a:xfrm>
            <a:off x="346339" y="1319631"/>
            <a:ext cx="8089901" cy="1434239"/>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3062507"/>
            <a:ext cx="8325548" cy="541425"/>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9" y="4794650"/>
            <a:ext cx="799313" cy="251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p:cNvSpPr/>
          <p:nvPr userDrawn="1"/>
        </p:nvSpPr>
        <p:spPr bwMode="invGray">
          <a:xfrm>
            <a:off x="0" y="4511170"/>
            <a:ext cx="9144000" cy="63233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4"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21" name="Footer Placeholder 5"/>
          <p:cNvSpPr txBox="1">
            <a:spLocks/>
          </p:cNvSpPr>
          <p:nvPr userDrawn="1"/>
        </p:nvSpPr>
        <p:spPr>
          <a:xfrm>
            <a:off x="729166" y="4852598"/>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Zooming to the Future: </a:t>
            </a:r>
            <a:r>
              <a:rPr lang="en-US" sz="900" dirty="0"/>
              <a:t>Video Conference Technology in Resident Education</a:t>
            </a:r>
          </a:p>
        </p:txBody>
      </p:sp>
      <p:sp>
        <p:nvSpPr>
          <p:cNvPr id="22"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pic>
        <p:nvPicPr>
          <p:cNvPr id="27" name="Picture 26"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17061" y="4605312"/>
            <a:ext cx="2709333" cy="451556"/>
          </a:xfrm>
          <a:prstGeom prst="rect">
            <a:avLst/>
          </a:prstGeom>
        </p:spPr>
      </p:pic>
    </p:spTree>
    <p:extLst>
      <p:ext uri="{BB962C8B-B14F-4D97-AF65-F5344CB8AC3E}">
        <p14:creationId xmlns:p14="http://schemas.microsoft.com/office/powerpoint/2010/main" val="406166169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75037"/>
            <a:ext cx="6859588" cy="38647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8/17/18</a:t>
            </a:fld>
            <a:endParaRPr lang="en-US" dirty="0"/>
          </a:p>
        </p:txBody>
      </p:sp>
      <p:sp>
        <p:nvSpPr>
          <p:cNvPr id="4" name="Text Placeholder 3"/>
          <p:cNvSpPr>
            <a:spLocks noGrp="1"/>
          </p:cNvSpPr>
          <p:nvPr>
            <p:ph type="body" sz="quarter" idx="10"/>
          </p:nvPr>
        </p:nvSpPr>
        <p:spPr>
          <a:xfrm>
            <a:off x="745587" y="3035071"/>
            <a:ext cx="6451600" cy="244316"/>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19533520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invGray">
          <a:xfrm>
            <a:off x="365125" y="275037"/>
            <a:ext cx="6859588" cy="386476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8/17/18</a:t>
            </a:fld>
            <a:endParaRPr lang="en-US" dirty="0"/>
          </a:p>
        </p:txBody>
      </p:sp>
      <p:sp>
        <p:nvSpPr>
          <p:cNvPr id="4" name="Text Placeholder 3"/>
          <p:cNvSpPr>
            <a:spLocks noGrp="1"/>
          </p:cNvSpPr>
          <p:nvPr>
            <p:ph type="body" sz="quarter" idx="10"/>
          </p:nvPr>
        </p:nvSpPr>
        <p:spPr>
          <a:xfrm>
            <a:off x="744767" y="3033853"/>
            <a:ext cx="6478043" cy="256106"/>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3" name="Picture 12"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279890775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bwMode="auto">
          <a:xfrm>
            <a:off x="365125" y="275037"/>
            <a:ext cx="6859588" cy="386476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5143500"/>
          </a:xfrm>
          <a:prstGeom prst="rect">
            <a:avLst/>
          </a:prstGeom>
        </p:spPr>
      </p:pic>
      <p:sp>
        <p:nvSpPr>
          <p:cNvPr id="10" name="Rectangle 9"/>
          <p:cNvSpPr/>
          <p:nvPr userDrawn="1"/>
        </p:nvSpPr>
        <p:spPr bwMode="ltGray">
          <a:xfrm>
            <a:off x="365125" y="275037"/>
            <a:ext cx="6859588" cy="386476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8/17/18</a:t>
            </a:fld>
            <a:endParaRPr lang="en-US" dirty="0"/>
          </a:p>
        </p:txBody>
      </p:sp>
      <p:sp>
        <p:nvSpPr>
          <p:cNvPr id="4" name="Text Placeholder 3"/>
          <p:cNvSpPr>
            <a:spLocks noGrp="1"/>
          </p:cNvSpPr>
          <p:nvPr>
            <p:ph type="body" sz="quarter" idx="10"/>
          </p:nvPr>
        </p:nvSpPr>
        <p:spPr>
          <a:xfrm>
            <a:off x="746125" y="3033615"/>
            <a:ext cx="6478588" cy="3048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122269988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5">
    <p:bg>
      <p:bgPr>
        <a:solidFill>
          <a:schemeClr val="tx2"/>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1951" t="10049" b="14951"/>
          <a:stretch/>
        </p:blipFill>
        <p:spPr bwMode="ltGray">
          <a:xfrm>
            <a:off x="-178420" y="0"/>
            <a:ext cx="9322420" cy="5143500"/>
          </a:xfrm>
          <a:prstGeom prst="rect">
            <a:avLst/>
          </a:prstGeom>
        </p:spPr>
      </p:pic>
      <p:sp>
        <p:nvSpPr>
          <p:cNvPr id="6" name="Rectangle 5"/>
          <p:cNvSpPr/>
          <p:nvPr/>
        </p:nvSpPr>
        <p:spPr bwMode="auto">
          <a:xfrm>
            <a:off x="365125" y="275037"/>
            <a:ext cx="6859588" cy="386476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5" y="556571"/>
            <a:ext cx="1041033" cy="5115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275037"/>
            <a:ext cx="6859588" cy="386476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1670154"/>
            <a:ext cx="6576108" cy="628377"/>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249638"/>
            <a:ext cx="6550480"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3680817"/>
            <a:ext cx="1925338" cy="178955"/>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8/17/18</a:t>
            </a:fld>
            <a:endParaRPr lang="en-US" dirty="0"/>
          </a:p>
        </p:txBody>
      </p:sp>
      <p:sp>
        <p:nvSpPr>
          <p:cNvPr id="4" name="Text Placeholder 3"/>
          <p:cNvSpPr>
            <a:spLocks noGrp="1"/>
          </p:cNvSpPr>
          <p:nvPr>
            <p:ph type="body" sz="quarter" idx="10"/>
          </p:nvPr>
        </p:nvSpPr>
        <p:spPr>
          <a:xfrm>
            <a:off x="744351" y="3034957"/>
            <a:ext cx="6472238" cy="325634"/>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12" descr="UCSF R&amp;Ilogo.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97" y="527816"/>
            <a:ext cx="3044952" cy="507492"/>
          </a:xfrm>
          <a:prstGeom prst="rect">
            <a:avLst/>
          </a:prstGeom>
        </p:spPr>
      </p:pic>
    </p:spTree>
    <p:extLst>
      <p:ext uri="{BB962C8B-B14F-4D97-AF65-F5344CB8AC3E}">
        <p14:creationId xmlns:p14="http://schemas.microsoft.com/office/powerpoint/2010/main" val="152417972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7" y="329187"/>
            <a:ext cx="8089901" cy="57708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172816"/>
            <a:ext cx="8325548" cy="3008627"/>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1"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2" name="Footer Placeholder 5"/>
          <p:cNvSpPr txBox="1">
            <a:spLocks/>
          </p:cNvSpPr>
          <p:nvPr userDrawn="1"/>
        </p:nvSpPr>
        <p:spPr>
          <a:xfrm>
            <a:off x="729166" y="4852598"/>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 and/or Sub Brand Name Here</a:t>
            </a:r>
            <a:endParaRPr lang="en-US" dirty="0"/>
          </a:p>
        </p:txBody>
      </p:sp>
      <p:sp>
        <p:nvSpPr>
          <p:cNvPr id="13"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10607436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9" y="149106"/>
            <a:ext cx="8089901" cy="3428631"/>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a:t>
            </a:r>
          </a:p>
        </p:txBody>
      </p:sp>
      <p:sp>
        <p:nvSpPr>
          <p:cNvPr id="3" name="Content Placeholder 2"/>
          <p:cNvSpPr>
            <a:spLocks noGrp="1"/>
          </p:cNvSpPr>
          <p:nvPr>
            <p:ph idx="1" hasCustomPrompt="1"/>
          </p:nvPr>
        </p:nvSpPr>
        <p:spPr>
          <a:xfrm>
            <a:off x="645331" y="3691157"/>
            <a:ext cx="8325548" cy="541425"/>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9"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marL="0" marR="0" indent="0" algn="l" defTabSz="914400" rtl="0" eaLnBrk="1" fontAlgn="auto" latinLnBrk="0" hangingPunct="1">
              <a:lnSpc>
                <a:spcPct val="100000"/>
              </a:lnSpc>
              <a:spcBef>
                <a:spcPts val="0"/>
              </a:spcBef>
              <a:spcAft>
                <a:spcPts val="0"/>
              </a:spcAft>
              <a:buClrTx/>
              <a:buSzTx/>
              <a:buFontTx/>
              <a:buNone/>
              <a:tabLst/>
              <a:defRPr sz="900" i="0">
                <a:solidFill>
                  <a:schemeClr val="bg1"/>
                </a:solidFill>
                <a:latin typeface="Arial" pitchFamily="34" charset="0"/>
                <a:cs typeface="Arial" pitchFamily="34" charset="0"/>
              </a:defRPr>
            </a:lvl1pPr>
          </a:lstStyle>
          <a:p>
            <a:pPr>
              <a:defRPr/>
            </a:pPr>
            <a:r>
              <a:rPr lang="en-US" dirty="0"/>
              <a:t>Zooming to the Future: Video Conference Technology in Resident Education</a:t>
            </a:r>
          </a:p>
        </p:txBody>
      </p:sp>
      <p:sp>
        <p:nvSpPr>
          <p:cNvPr id="10"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1"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3"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50827562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7" y="329187"/>
            <a:ext cx="8089901" cy="57708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172816"/>
            <a:ext cx="8325548" cy="3008627"/>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1" name="Date Placeholder 4"/>
          <p:cNvSpPr txBox="1">
            <a:spLocks/>
          </p:cNvSpPr>
          <p:nvPr userDrawn="1"/>
        </p:nvSpPr>
        <p:spPr>
          <a:xfrm>
            <a:off x="5505574" y="4839271"/>
            <a:ext cx="927193" cy="116426"/>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8D13F-054C-4170-9317-1FD7A1D57930}" type="datetime1">
              <a:rPr lang="en-US" smtClean="0"/>
              <a:pPr/>
              <a:t>8/17/18</a:t>
            </a:fld>
            <a:endParaRPr lang="en-US" dirty="0"/>
          </a:p>
        </p:txBody>
      </p:sp>
      <p:sp>
        <p:nvSpPr>
          <p:cNvPr id="12" name="Footer Placeholder 5"/>
          <p:cNvSpPr txBox="1">
            <a:spLocks/>
          </p:cNvSpPr>
          <p:nvPr userDrawn="1"/>
        </p:nvSpPr>
        <p:spPr>
          <a:xfrm>
            <a:off x="729166" y="4852598"/>
            <a:ext cx="4310907" cy="103485"/>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 and/or Sub Brand Name Here</a:t>
            </a:r>
            <a:endParaRPr lang="en-US" dirty="0"/>
          </a:p>
        </p:txBody>
      </p:sp>
      <p:sp>
        <p:nvSpPr>
          <p:cNvPr id="13" name="Slide Number Placeholder 6"/>
          <p:cNvSpPr txBox="1">
            <a:spLocks/>
          </p:cNvSpPr>
          <p:nvPr userDrawn="1"/>
        </p:nvSpPr>
        <p:spPr>
          <a:xfrm>
            <a:off x="358009" y="4840130"/>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900" i="1" kern="1200">
                <a:solidFill>
                  <a:schemeClr val="bg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87420022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2.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image" Target="../media/image1.emf"/><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theme" Target="../theme/theme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473" y="325771"/>
            <a:ext cx="8089900" cy="57708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94" y="1166564"/>
            <a:ext cx="8089901" cy="1246495"/>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5317108" y="4839271"/>
            <a:ext cx="927193" cy="116426"/>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AB5EC3A-29DC-4460-AB8F-0DD1BAF5274D}" type="datetime1">
              <a:rPr lang="en-US" smtClean="0"/>
              <a:t>8/17/18</a:t>
            </a:fld>
            <a:endParaRPr lang="en-US" dirty="0"/>
          </a:p>
        </p:txBody>
      </p:sp>
      <p:sp>
        <p:nvSpPr>
          <p:cNvPr id="11"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marL="0" marR="0" indent="0" algn="l" defTabSz="914400" rtl="0" eaLnBrk="1" fontAlgn="auto" latinLnBrk="0" hangingPunct="1">
              <a:lnSpc>
                <a:spcPct val="100000"/>
              </a:lnSpc>
              <a:spcBef>
                <a:spcPts val="0"/>
              </a:spcBef>
              <a:spcAft>
                <a:spcPts val="0"/>
              </a:spcAft>
              <a:buClrTx/>
              <a:buSzTx/>
              <a:buFontTx/>
              <a:buNone/>
              <a:tabLst/>
              <a:defRPr sz="900" i="0">
                <a:solidFill>
                  <a:schemeClr val="bg1"/>
                </a:solidFill>
                <a:latin typeface="Arial" pitchFamily="34" charset="0"/>
                <a:cs typeface="Arial" pitchFamily="34" charset="0"/>
              </a:defRPr>
            </a:lvl1pPr>
          </a:lstStyle>
          <a:p>
            <a:pPr>
              <a:defRPr/>
            </a:pPr>
            <a:r>
              <a:rPr lang="en-US" dirty="0"/>
              <a:t>Zooming to the Future: Video Conference Technology in Resident Education</a:t>
            </a:r>
          </a:p>
        </p:txBody>
      </p:sp>
      <p:sp>
        <p:nvSpPr>
          <p:cNvPr id="12"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9" name="Straight Connector 8"/>
          <p:cNvCxnSpPr/>
          <p:nvPr userDrawn="1"/>
        </p:nvCxnSpPr>
        <p:spPr>
          <a:xfrm>
            <a:off x="365125" y="4561339"/>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xmlns="">
                <a:noFill/>
              </a14:hiddenFill>
            </a:ext>
          </a:extLst>
        </p:spPr>
      </p:cxnSp>
      <p:pic>
        <p:nvPicPr>
          <p:cNvPr id="14" name="Picture 13" descr="UCSF R&amp;Ilogo.eps"/>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6207978" y="4600658"/>
            <a:ext cx="2709333" cy="451556"/>
          </a:xfrm>
          <a:prstGeom prst="rect">
            <a:avLst/>
          </a:prstGeom>
        </p:spPr>
      </p:pic>
    </p:spTree>
    <p:extLst>
      <p:ext uri="{BB962C8B-B14F-4D97-AF65-F5344CB8AC3E}">
        <p14:creationId xmlns:p14="http://schemas.microsoft.com/office/powerpoint/2010/main" val="918672340"/>
      </p:ext>
    </p:extLst>
  </p:cSld>
  <p:clrMap bg1="lt1" tx1="dk1" bg2="lt2" tx2="dk2" accent1="accent1" accent2="accent2" accent3="accent3" accent4="accent4" accent5="accent5" accent6="accent6" hlink="hlink" folHlink="folHlink"/>
  <p:sldLayoutIdLst>
    <p:sldLayoutId id="2147483953" r:id="rId1"/>
    <p:sldLayoutId id="2147484002" r:id="rId2"/>
    <p:sldLayoutId id="2147484003" r:id="rId3"/>
    <p:sldLayoutId id="2147484004" r:id="rId4"/>
    <p:sldLayoutId id="2147484005" r:id="rId5"/>
    <p:sldLayoutId id="2147484006" r:id="rId6"/>
    <p:sldLayoutId id="2147484000" r:id="rId7"/>
    <p:sldLayoutId id="2147483960" r:id="rId8"/>
    <p:sldLayoutId id="2147483961" r:id="rId9"/>
    <p:sldLayoutId id="2147483962" r:id="rId10"/>
    <p:sldLayoutId id="2147483963" r:id="rId11"/>
    <p:sldLayoutId id="2147483964" r:id="rId12"/>
    <p:sldLayoutId id="2147483965" r:id="rId13"/>
    <p:sldLayoutId id="2147483966" r:id="rId14"/>
    <p:sldLayoutId id="2147483968" r:id="rId15"/>
    <p:sldLayoutId id="2147483969" r:id="rId16"/>
    <p:sldLayoutId id="2147483970" r:id="rId17"/>
    <p:sldLayoutId id="2147483933" r:id="rId18"/>
    <p:sldLayoutId id="2147483934" r:id="rId19"/>
    <p:sldLayoutId id="2147483935" r:id="rId20"/>
    <p:sldLayoutId id="2147483936" r:id="rId21"/>
    <p:sldLayoutId id="2147483937" r:id="rId22"/>
    <p:sldLayoutId id="2147483938" r:id="rId23"/>
    <p:sldLayoutId id="2147483941" r:id="rId24"/>
  </p:sldLayoutIdLst>
  <p:transition>
    <p:fade/>
  </p:transition>
  <p:hf hdr="0"/>
  <p:txStyles>
    <p:title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bwMode="invGray">
          <a:xfrm>
            <a:off x="0" y="4522952"/>
            <a:ext cx="9144000" cy="620548"/>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 name="Title Placeholder 1"/>
          <p:cNvSpPr>
            <a:spLocks noGrp="1"/>
          </p:cNvSpPr>
          <p:nvPr>
            <p:ph type="title"/>
          </p:nvPr>
        </p:nvSpPr>
        <p:spPr>
          <a:xfrm>
            <a:off x="655950" y="325771"/>
            <a:ext cx="8089900" cy="57708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94" y="1166564"/>
            <a:ext cx="8089901" cy="1246495"/>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0" name="Date Placeholder 4"/>
          <p:cNvSpPr>
            <a:spLocks noGrp="1"/>
          </p:cNvSpPr>
          <p:nvPr>
            <p:ph type="dt" sz="half" idx="2"/>
          </p:nvPr>
        </p:nvSpPr>
        <p:spPr>
          <a:xfrm>
            <a:off x="5505574" y="4839271"/>
            <a:ext cx="927193" cy="116426"/>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8/17/18</a:t>
            </a:fld>
            <a:endParaRPr lang="en-US" dirty="0"/>
          </a:p>
        </p:txBody>
      </p:sp>
      <p:pic>
        <p:nvPicPr>
          <p:cNvPr id="15" name="Picture 14" descr="UCSF R&amp;Ilogo.eps"/>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6207978" y="4600658"/>
            <a:ext cx="2709333" cy="451556"/>
          </a:xfrm>
          <a:prstGeom prst="rect">
            <a:avLst/>
          </a:prstGeom>
        </p:spPr>
      </p:pic>
    </p:spTree>
    <p:extLst>
      <p:ext uri="{BB962C8B-B14F-4D97-AF65-F5344CB8AC3E}">
        <p14:creationId xmlns:p14="http://schemas.microsoft.com/office/powerpoint/2010/main" val="987434878"/>
      </p:ext>
    </p:extLst>
  </p:cSld>
  <p:clrMap bg1="lt1" tx1="dk1" bg2="lt2" tx2="dk2" accent1="accent1" accent2="accent2" accent3="accent3" accent4="accent4" accent5="accent5" accent6="accent6" hlink="hlink" folHlink="folHlink"/>
  <p:sldLayoutIdLst>
    <p:sldLayoutId id="2147484007" r:id="rId1"/>
    <p:sldLayoutId id="2147483972" r:id="rId2"/>
    <p:sldLayoutId id="2147484008" r:id="rId3"/>
    <p:sldLayoutId id="2147484009" r:id="rId4"/>
    <p:sldLayoutId id="2147484010" r:id="rId5"/>
    <p:sldLayoutId id="2147484011" r:id="rId6"/>
    <p:sldLayoutId id="2147484001" r:id="rId7"/>
    <p:sldLayoutId id="2147484024"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4017" r:id="rId19"/>
    <p:sldLayoutId id="2147483989" r:id="rId20"/>
  </p:sldLayoutIdLst>
  <p:transition>
    <p:fade/>
  </p:transition>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473" y="325771"/>
            <a:ext cx="8089900" cy="57708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94" y="1166564"/>
            <a:ext cx="8089901" cy="1246495"/>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5317108" y="4839271"/>
            <a:ext cx="927193" cy="116426"/>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AB5EC3A-29DC-4460-AB8F-0DD1BAF5274D}" type="datetime1">
              <a:rPr lang="en-US" smtClean="0"/>
              <a:t>8/17/18</a:t>
            </a:fld>
            <a:endParaRPr lang="en-US" dirty="0"/>
          </a:p>
        </p:txBody>
      </p:sp>
      <p:sp>
        <p:nvSpPr>
          <p:cNvPr id="11" name="Footer Placeholder 5"/>
          <p:cNvSpPr>
            <a:spLocks noGrp="1"/>
          </p:cNvSpPr>
          <p:nvPr>
            <p:ph type="ftr" sz="quarter" idx="3"/>
          </p:nvPr>
        </p:nvSpPr>
        <p:spPr>
          <a:xfrm>
            <a:off x="729166" y="4852598"/>
            <a:ext cx="4310907" cy="10348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58009" y="4840130"/>
            <a:ext cx="246061" cy="11642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9" name="Straight Connector 8"/>
          <p:cNvCxnSpPr/>
          <p:nvPr userDrawn="1"/>
        </p:nvCxnSpPr>
        <p:spPr>
          <a:xfrm>
            <a:off x="365125" y="4561339"/>
            <a:ext cx="8413750" cy="0"/>
          </a:xfrm>
          <a:prstGeom prst="line">
            <a:avLst/>
          </a:prstGeom>
          <a:noFill/>
          <a:ln w="3175" cap="flat">
            <a:solidFill>
              <a:schemeClr val="bg1"/>
            </a:solidFill>
            <a:prstDash val="solid"/>
            <a:miter lim="800000"/>
            <a:headEnd/>
            <a:tailEnd/>
          </a:ln>
          <a:extLst>
            <a:ext uri="{909E8E84-426E-40dd-AFC4-6F175D3DCCD1}">
              <a14:hiddenFill xmlns="" xmlns:a14="http://schemas.microsoft.com/office/drawing/2010/main">
                <a:noFill/>
              </a14:hiddenFill>
            </a:ext>
          </a:extLst>
        </p:spPr>
      </p:cxnSp>
      <p:pic>
        <p:nvPicPr>
          <p:cNvPr id="14" name="Picture 13" descr="UCSF R&amp;Ilogo.eps"/>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6207978" y="4600658"/>
            <a:ext cx="2709333" cy="451556"/>
          </a:xfrm>
          <a:prstGeom prst="rect">
            <a:avLst/>
          </a:prstGeom>
        </p:spPr>
      </p:pic>
    </p:spTree>
    <p:extLst>
      <p:ext uri="{BB962C8B-B14F-4D97-AF65-F5344CB8AC3E}">
        <p14:creationId xmlns:p14="http://schemas.microsoft.com/office/powerpoint/2010/main" val="4138055940"/>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 id="2147484043" r:id="rId18"/>
    <p:sldLayoutId id="2147484044" r:id="rId19"/>
    <p:sldLayoutId id="2147484045" r:id="rId20"/>
    <p:sldLayoutId id="2147484046" r:id="rId21"/>
    <p:sldLayoutId id="2147484047" r:id="rId22"/>
    <p:sldLayoutId id="2147484048" r:id="rId23"/>
    <p:sldLayoutId id="2147484049" r:id="rId24"/>
    <p:sldLayoutId id="2147484050" r:id="rId25"/>
    <p:sldLayoutId id="2147484051" r:id="rId26"/>
    <p:sldLayoutId id="2147484052" r:id="rId27"/>
    <p:sldLayoutId id="2147484053" r:id="rId28"/>
    <p:sldLayoutId id="2147484054" r:id="rId29"/>
    <p:sldLayoutId id="2147484055" r:id="rId30"/>
  </p:sldLayoutIdLst>
  <p:transition>
    <p:fade/>
  </p:transition>
  <p:hf hdr="0"/>
  <p:txStyles>
    <p:title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hyperlink" Target="https://support.zoom.us/hc/en-gb/article_attachments/202621086/Mac5.png"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5.xml"/><Relationship Id="rId6" Type="http://schemas.openxmlformats.org/officeDocument/2006/relationships/image" Target="../media/image45.png"/><Relationship Id="rId5" Type="http://schemas.openxmlformats.org/officeDocument/2006/relationships/notesSlide" Target="../notesSlides/notesSlide17.xml"/><Relationship Id="rId4"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FB636-5652-1F46-ADF3-1EAE7D8615CB}"/>
              </a:ext>
            </a:extLst>
          </p:cNvPr>
          <p:cNvSpPr>
            <a:spLocks noGrp="1"/>
          </p:cNvSpPr>
          <p:nvPr>
            <p:ph type="title"/>
          </p:nvPr>
        </p:nvSpPr>
        <p:spPr>
          <a:xfrm>
            <a:off x="648605" y="1645788"/>
            <a:ext cx="6576108" cy="652743"/>
          </a:xfrm>
        </p:spPr>
        <p:txBody>
          <a:bodyPr/>
          <a:lstStyle/>
          <a:p>
            <a:r>
              <a:rPr lang="en-US" dirty="0"/>
              <a:t>Zooming to the Future</a:t>
            </a:r>
          </a:p>
        </p:txBody>
      </p:sp>
      <p:sp>
        <p:nvSpPr>
          <p:cNvPr id="3" name="Text Placeholder 2">
            <a:extLst>
              <a:ext uri="{FF2B5EF4-FFF2-40B4-BE49-F238E27FC236}">
                <a16:creationId xmlns:a16="http://schemas.microsoft.com/office/drawing/2014/main" id="{0A1377CB-8223-5F47-A107-911F5E2C1912}"/>
              </a:ext>
            </a:extLst>
          </p:cNvPr>
          <p:cNvSpPr>
            <a:spLocks noGrp="1"/>
          </p:cNvSpPr>
          <p:nvPr>
            <p:ph type="body" idx="1"/>
          </p:nvPr>
        </p:nvSpPr>
        <p:spPr>
          <a:xfrm>
            <a:off x="654697" y="2249638"/>
            <a:ext cx="6550480" cy="380873"/>
          </a:xfrm>
        </p:spPr>
        <p:txBody>
          <a:bodyPr/>
          <a:lstStyle/>
          <a:p>
            <a:r>
              <a:rPr lang="en-US" sz="2800" dirty="0"/>
              <a:t>Video Conference Technology in Resident Education</a:t>
            </a:r>
          </a:p>
        </p:txBody>
      </p:sp>
      <p:sp>
        <p:nvSpPr>
          <p:cNvPr id="4" name="Date Placeholder 4">
            <a:extLst>
              <a:ext uri="{FF2B5EF4-FFF2-40B4-BE49-F238E27FC236}">
                <a16:creationId xmlns:a16="http://schemas.microsoft.com/office/drawing/2014/main" id="{2A3C96BA-6D3D-EC48-92A7-D696A4FA1993}"/>
              </a:ext>
            </a:extLst>
          </p:cNvPr>
          <p:cNvSpPr>
            <a:spLocks noGrp="1"/>
          </p:cNvSpPr>
          <p:nvPr>
            <p:ph type="dt" sz="half" idx="2"/>
          </p:nvPr>
        </p:nvSpPr>
        <p:spPr>
          <a:xfrm>
            <a:off x="748092" y="3680817"/>
            <a:ext cx="1925338" cy="178955"/>
          </a:xfrm>
        </p:spPr>
        <p:txBody>
          <a:bodyPr/>
          <a:lstStyle/>
          <a:p>
            <a:fld id="{D9AC01D0-7950-45B8-BFEF-BB2E7668D00D}" type="datetime1">
              <a:rPr lang="en-US" smtClean="0"/>
              <a:pPr/>
              <a:t>8/17/18</a:t>
            </a:fld>
            <a:endParaRPr lang="en-US" dirty="0"/>
          </a:p>
        </p:txBody>
      </p:sp>
      <p:sp>
        <p:nvSpPr>
          <p:cNvPr id="5" name="Text Placeholder 12">
            <a:extLst>
              <a:ext uri="{FF2B5EF4-FFF2-40B4-BE49-F238E27FC236}">
                <a16:creationId xmlns:a16="http://schemas.microsoft.com/office/drawing/2014/main" id="{FC6A6748-343B-ED42-9D39-DB8974764C77}"/>
              </a:ext>
            </a:extLst>
          </p:cNvPr>
          <p:cNvSpPr>
            <a:spLocks noGrp="1"/>
          </p:cNvSpPr>
          <p:nvPr>
            <p:ph type="body" sz="quarter" idx="10"/>
          </p:nvPr>
        </p:nvSpPr>
        <p:spPr>
          <a:xfrm>
            <a:off x="744767" y="3033853"/>
            <a:ext cx="6478043" cy="256106"/>
          </a:xfrm>
        </p:spPr>
        <p:txBody>
          <a:bodyPr/>
          <a:lstStyle/>
          <a:p>
            <a:r>
              <a:rPr lang="en-US" dirty="0"/>
              <a:t>Martin Rawlings-Fein</a:t>
            </a:r>
            <a:br>
              <a:rPr lang="en-US" dirty="0"/>
            </a:br>
            <a:r>
              <a:rPr lang="en-US" dirty="0"/>
              <a:t>Radiology IT @ UCSF</a:t>
            </a:r>
            <a:br>
              <a:rPr lang="en-US" dirty="0"/>
            </a:br>
            <a:endParaRPr lang="en-US" dirty="0"/>
          </a:p>
        </p:txBody>
      </p:sp>
      <p:sp>
        <p:nvSpPr>
          <p:cNvPr id="6" name="TextBox 5">
            <a:extLst>
              <a:ext uri="{FF2B5EF4-FFF2-40B4-BE49-F238E27FC236}">
                <a16:creationId xmlns:a16="http://schemas.microsoft.com/office/drawing/2014/main" id="{6A987E1F-3F99-8342-9BD0-E9CE5673C404}"/>
              </a:ext>
            </a:extLst>
          </p:cNvPr>
          <p:cNvSpPr txBox="1"/>
          <p:nvPr/>
        </p:nvSpPr>
        <p:spPr bwMode="auto">
          <a:xfrm>
            <a:off x="7754815" y="1477108"/>
            <a:ext cx="65" cy="307777"/>
          </a:xfrm>
          <a:prstGeom prst="rect">
            <a:avLst/>
          </a:prstGeom>
          <a:noFill/>
          <a:ln w="19050" algn="ctr">
            <a:noFill/>
            <a:miter lim="800000"/>
            <a:headEnd/>
            <a:tailEnd/>
          </a:ln>
        </p:spPr>
        <p:txBody>
          <a:bodyPr wrap="none" lIns="0" tIns="0" rIns="0" bIns="0" rtlCol="0">
            <a:spAutoFit/>
          </a:bodyPr>
          <a:lstStyle/>
          <a:p>
            <a:endParaRPr lang="en-US" sz="2000" dirty="0" err="1"/>
          </a:p>
        </p:txBody>
      </p:sp>
    </p:spTree>
    <p:extLst>
      <p:ext uri="{BB962C8B-B14F-4D97-AF65-F5344CB8AC3E}">
        <p14:creationId xmlns:p14="http://schemas.microsoft.com/office/powerpoint/2010/main" val="2524075755"/>
      </p:ext>
    </p:extLst>
  </p:cSld>
  <p:clrMapOvr>
    <a:masterClrMapping/>
  </p:clrMapOvr>
  <p:transition advTm="355291">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E4379-9AD0-804B-8F4A-A7A89999E7AA}"/>
              </a:ext>
            </a:extLst>
          </p:cNvPr>
          <p:cNvSpPr>
            <a:spLocks noGrp="1"/>
          </p:cNvSpPr>
          <p:nvPr>
            <p:ph type="title"/>
          </p:nvPr>
        </p:nvSpPr>
        <p:spPr/>
        <p:txBody>
          <a:bodyPr/>
          <a:lstStyle/>
          <a:p>
            <a:r>
              <a:rPr lang="en-US" dirty="0"/>
              <a:t>Why Zoom?</a:t>
            </a:r>
          </a:p>
        </p:txBody>
      </p:sp>
      <p:sp>
        <p:nvSpPr>
          <p:cNvPr id="4" name="Content Placeholder 3">
            <a:extLst>
              <a:ext uri="{FF2B5EF4-FFF2-40B4-BE49-F238E27FC236}">
                <a16:creationId xmlns:a16="http://schemas.microsoft.com/office/drawing/2014/main" id="{58ADDEC5-3100-1E40-B59A-B278C5D955C9}"/>
              </a:ext>
            </a:extLst>
          </p:cNvPr>
          <p:cNvSpPr>
            <a:spLocks noGrp="1"/>
          </p:cNvSpPr>
          <p:nvPr>
            <p:ph idx="1"/>
          </p:nvPr>
        </p:nvSpPr>
        <p:spPr/>
        <p:txBody>
          <a:bodyPr/>
          <a:lstStyle/>
          <a:p>
            <a:r>
              <a:rPr lang="en-US" sz="2400" dirty="0"/>
              <a:t>UCSF Zoom is a simple, all-in-one solution that lets you meet across desktops, mobile devices, and conference rooms. UCSF Zoom instance is approved for use with restricted data. </a:t>
            </a:r>
          </a:p>
          <a:p>
            <a:r>
              <a:rPr lang="en-US" sz="2400" dirty="0"/>
              <a:t>Zoom can be connected to by Video Conferencing Units using the room connector feature. </a:t>
            </a:r>
          </a:p>
        </p:txBody>
      </p:sp>
    </p:spTree>
    <p:extLst>
      <p:ext uri="{BB962C8B-B14F-4D97-AF65-F5344CB8AC3E}">
        <p14:creationId xmlns:p14="http://schemas.microsoft.com/office/powerpoint/2010/main" val="1697278852"/>
      </p:ext>
    </p:extLst>
  </p:cSld>
  <p:clrMapOvr>
    <a:masterClrMapping/>
  </p:clrMapOvr>
  <p:transition advTm="255828">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6DB1C-0E35-0544-8A78-48F2A414C263}"/>
              </a:ext>
            </a:extLst>
          </p:cNvPr>
          <p:cNvSpPr>
            <a:spLocks noGrp="1"/>
          </p:cNvSpPr>
          <p:nvPr>
            <p:ph type="title"/>
          </p:nvPr>
        </p:nvSpPr>
        <p:spPr>
          <a:xfrm>
            <a:off x="653737" y="329187"/>
            <a:ext cx="8089901" cy="575094"/>
          </a:xfrm>
        </p:spPr>
        <p:txBody>
          <a:bodyPr/>
          <a:lstStyle/>
          <a:p>
            <a:r>
              <a:rPr lang="en-US" dirty="0"/>
              <a:t>Beyond the Standard Zoom Menu Bar</a:t>
            </a:r>
          </a:p>
        </p:txBody>
      </p:sp>
      <p:sp>
        <p:nvSpPr>
          <p:cNvPr id="5" name="Slide Number Placeholder 4">
            <a:extLst>
              <a:ext uri="{FF2B5EF4-FFF2-40B4-BE49-F238E27FC236}">
                <a16:creationId xmlns:a16="http://schemas.microsoft.com/office/drawing/2014/main" id="{B708352D-02F6-4D49-991B-3C1F53569F5E}"/>
              </a:ext>
            </a:extLst>
          </p:cNvPr>
          <p:cNvSpPr>
            <a:spLocks noGrp="1"/>
          </p:cNvSpPr>
          <p:nvPr>
            <p:ph type="sldNum" sz="quarter" idx="4"/>
          </p:nvPr>
        </p:nvSpPr>
        <p:spPr>
          <a:xfrm>
            <a:off x="358009" y="4852598"/>
            <a:ext cx="246061" cy="103957"/>
          </a:xfrm>
        </p:spPr>
        <p:txBody>
          <a:bodyPr/>
          <a:lstStyle/>
          <a:p>
            <a:fld id="{7BCC8D0D-EAEC-449D-9161-023DFF90F2E2}" type="slidenum">
              <a:rPr lang="en-US" smtClean="0">
                <a:solidFill>
                  <a:schemeClr val="bg1"/>
                </a:solidFill>
              </a:rPr>
              <a:pPr/>
              <a:t>11</a:t>
            </a:fld>
            <a:endParaRPr lang="en-US" dirty="0">
              <a:solidFill>
                <a:schemeClr val="bg1"/>
              </a:solidFill>
            </a:endParaRPr>
          </a:p>
        </p:txBody>
      </p:sp>
      <p:pic>
        <p:nvPicPr>
          <p:cNvPr id="11" name="Content Placeholder 10">
            <a:extLst>
              <a:ext uri="{FF2B5EF4-FFF2-40B4-BE49-F238E27FC236}">
                <a16:creationId xmlns:a16="http://schemas.microsoft.com/office/drawing/2014/main" id="{8BCF727C-1AE4-1147-9EF2-2EAA89DB52A8}"/>
              </a:ext>
            </a:extLst>
          </p:cNvPr>
          <p:cNvPicPr>
            <a:picLocks noGrp="1" noChangeAspect="1"/>
          </p:cNvPicPr>
          <p:nvPr>
            <p:ph idx="1"/>
          </p:nvPr>
        </p:nvPicPr>
        <p:blipFill>
          <a:blip r:embed="rId4"/>
          <a:stretch>
            <a:fillRect/>
          </a:stretch>
        </p:blipFill>
        <p:spPr>
          <a:xfrm>
            <a:off x="604070" y="2858223"/>
            <a:ext cx="7910512" cy="354413"/>
          </a:xfrm>
        </p:spPr>
      </p:pic>
      <p:cxnSp>
        <p:nvCxnSpPr>
          <p:cNvPr id="20" name="Straight Arrow Connector 19">
            <a:extLst>
              <a:ext uri="{FF2B5EF4-FFF2-40B4-BE49-F238E27FC236}">
                <a16:creationId xmlns:a16="http://schemas.microsoft.com/office/drawing/2014/main" id="{3F32BFED-12A0-CB4A-9398-F6ABC45935AE}"/>
              </a:ext>
            </a:extLst>
          </p:cNvPr>
          <p:cNvCxnSpPr/>
          <p:nvPr/>
        </p:nvCxnSpPr>
        <p:spPr>
          <a:xfrm flipV="1">
            <a:off x="2188485" y="3212636"/>
            <a:ext cx="186340" cy="42047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ABAA5A0-9D15-0A4E-8188-1E254C791EC4}"/>
              </a:ext>
            </a:extLst>
          </p:cNvPr>
          <p:cNvCxnSpPr>
            <a:cxnSpLocks/>
          </p:cNvCxnSpPr>
          <p:nvPr/>
        </p:nvCxnSpPr>
        <p:spPr>
          <a:xfrm>
            <a:off x="5991726" y="2294164"/>
            <a:ext cx="1042849" cy="59222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6FB3988-28B2-EA45-A073-DAB5AEDC2271}"/>
              </a:ext>
            </a:extLst>
          </p:cNvPr>
          <p:cNvSpPr txBox="1"/>
          <p:nvPr/>
        </p:nvSpPr>
        <p:spPr bwMode="auto">
          <a:xfrm>
            <a:off x="4624531" y="1986387"/>
            <a:ext cx="1673343" cy="307777"/>
          </a:xfrm>
          <a:prstGeom prst="rect">
            <a:avLst/>
          </a:prstGeom>
          <a:noFill/>
          <a:ln w="19050" algn="ctr">
            <a:noFill/>
            <a:miter lim="800000"/>
            <a:headEnd/>
            <a:tailEnd/>
          </a:ln>
        </p:spPr>
        <p:txBody>
          <a:bodyPr wrap="none" lIns="0" tIns="0" rIns="0" bIns="0" rtlCol="0">
            <a:spAutoFit/>
          </a:bodyPr>
          <a:lstStyle/>
          <a:p>
            <a:r>
              <a:rPr lang="en-US" sz="2000" dirty="0">
                <a:solidFill>
                  <a:schemeClr val="bg1"/>
                </a:solidFill>
              </a:rPr>
              <a:t>Breakout Rooms</a:t>
            </a:r>
          </a:p>
        </p:txBody>
      </p:sp>
      <p:cxnSp>
        <p:nvCxnSpPr>
          <p:cNvPr id="25" name="Straight Arrow Connector 24">
            <a:extLst>
              <a:ext uri="{FF2B5EF4-FFF2-40B4-BE49-F238E27FC236}">
                <a16:creationId xmlns:a16="http://schemas.microsoft.com/office/drawing/2014/main" id="{584320F6-575C-6848-978F-E338B8C4DC41}"/>
              </a:ext>
            </a:extLst>
          </p:cNvPr>
          <p:cNvCxnSpPr>
            <a:cxnSpLocks/>
          </p:cNvCxnSpPr>
          <p:nvPr/>
        </p:nvCxnSpPr>
        <p:spPr>
          <a:xfrm flipH="1" flipV="1">
            <a:off x="5933151" y="3212636"/>
            <a:ext cx="62683" cy="24005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1CAAE3F-EA72-1C42-AB48-0D3F31828923}"/>
              </a:ext>
            </a:extLst>
          </p:cNvPr>
          <p:cNvSpPr txBox="1"/>
          <p:nvPr/>
        </p:nvSpPr>
        <p:spPr bwMode="auto">
          <a:xfrm>
            <a:off x="5933151" y="3450443"/>
            <a:ext cx="2019977" cy="1077218"/>
          </a:xfrm>
          <a:prstGeom prst="rect">
            <a:avLst/>
          </a:prstGeom>
          <a:noFill/>
          <a:ln w="19050" algn="ctr">
            <a:noFill/>
            <a:miter lim="800000"/>
            <a:headEnd/>
            <a:tailEnd/>
          </a:ln>
        </p:spPr>
        <p:txBody>
          <a:bodyPr wrap="none" lIns="0" tIns="0" rIns="0" bIns="0" rtlCol="0">
            <a:spAutoFit/>
          </a:bodyPr>
          <a:lstStyle/>
          <a:p>
            <a:r>
              <a:rPr lang="en-US" dirty="0">
                <a:solidFill>
                  <a:schemeClr val="bg1"/>
                </a:solidFill>
              </a:rPr>
              <a:t>Record</a:t>
            </a:r>
          </a:p>
          <a:p>
            <a:r>
              <a:rPr lang="en-US" dirty="0">
                <a:solidFill>
                  <a:schemeClr val="bg1"/>
                </a:solidFill>
              </a:rPr>
              <a:t>(</a:t>
            </a:r>
            <a:r>
              <a:rPr lang="en-US" sz="1600" dirty="0">
                <a:solidFill>
                  <a:schemeClr val="bg1"/>
                </a:solidFill>
              </a:rPr>
              <a:t>Click “Record” to begin </a:t>
            </a:r>
          </a:p>
          <a:p>
            <a:r>
              <a:rPr lang="en-US" sz="1600" dirty="0">
                <a:solidFill>
                  <a:schemeClr val="bg1"/>
                </a:solidFill>
              </a:rPr>
              <a:t>recording the audio and </a:t>
            </a:r>
          </a:p>
          <a:p>
            <a:r>
              <a:rPr lang="en-US" sz="1600" dirty="0">
                <a:solidFill>
                  <a:schemeClr val="bg1"/>
                </a:solidFill>
              </a:rPr>
              <a:t>video screen share. </a:t>
            </a:r>
            <a:r>
              <a:rPr lang="en-US" dirty="0">
                <a:solidFill>
                  <a:schemeClr val="bg1"/>
                </a:solidFill>
              </a:rPr>
              <a:t>)</a:t>
            </a:r>
          </a:p>
        </p:txBody>
      </p:sp>
      <p:cxnSp>
        <p:nvCxnSpPr>
          <p:cNvPr id="28" name="Straight Arrow Connector 27">
            <a:extLst>
              <a:ext uri="{FF2B5EF4-FFF2-40B4-BE49-F238E27FC236}">
                <a16:creationId xmlns:a16="http://schemas.microsoft.com/office/drawing/2014/main" id="{FBF5DA6D-3D2B-6C44-B4F0-DE9FA204E716}"/>
              </a:ext>
            </a:extLst>
          </p:cNvPr>
          <p:cNvCxnSpPr>
            <a:cxnSpLocks/>
            <a:stCxn id="31" idx="2"/>
          </p:cNvCxnSpPr>
          <p:nvPr/>
        </p:nvCxnSpPr>
        <p:spPr>
          <a:xfrm>
            <a:off x="7570379" y="2270546"/>
            <a:ext cx="674410" cy="52980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A9D6152-4992-4441-8541-09944785A41D}"/>
              </a:ext>
            </a:extLst>
          </p:cNvPr>
          <p:cNvSpPr txBox="1"/>
          <p:nvPr/>
        </p:nvSpPr>
        <p:spPr bwMode="auto">
          <a:xfrm>
            <a:off x="6498771" y="1470327"/>
            <a:ext cx="2143215" cy="800219"/>
          </a:xfrm>
          <a:prstGeom prst="rect">
            <a:avLst/>
          </a:prstGeom>
          <a:noFill/>
          <a:ln w="19050" algn="ctr">
            <a:noFill/>
            <a:miter lim="800000"/>
            <a:headEnd/>
            <a:tailEnd/>
          </a:ln>
        </p:spPr>
        <p:txBody>
          <a:bodyPr wrap="none" lIns="0" tIns="0" rIns="0" bIns="0" rtlCol="0">
            <a:spAutoFit/>
          </a:bodyPr>
          <a:lstStyle/>
          <a:p>
            <a:r>
              <a:rPr lang="en-US" sz="2000" dirty="0">
                <a:solidFill>
                  <a:schemeClr val="bg1"/>
                </a:solidFill>
              </a:rPr>
              <a:t>End Meeting</a:t>
            </a:r>
          </a:p>
          <a:p>
            <a:r>
              <a:rPr lang="en-US" sz="1600" dirty="0">
                <a:solidFill>
                  <a:schemeClr val="bg1"/>
                </a:solidFill>
              </a:rPr>
              <a:t>(End Meeting for All </a:t>
            </a:r>
          </a:p>
          <a:p>
            <a:r>
              <a:rPr lang="en-US" sz="1600" dirty="0">
                <a:solidFill>
                  <a:schemeClr val="bg1"/>
                </a:solidFill>
              </a:rPr>
              <a:t>Closes the Call for all sites)</a:t>
            </a:r>
          </a:p>
        </p:txBody>
      </p:sp>
      <p:cxnSp>
        <p:nvCxnSpPr>
          <p:cNvPr id="19" name="Straight Arrow Connector 18">
            <a:extLst>
              <a:ext uri="{FF2B5EF4-FFF2-40B4-BE49-F238E27FC236}">
                <a16:creationId xmlns:a16="http://schemas.microsoft.com/office/drawing/2014/main" id="{1999AAFF-E1C5-5C43-9894-7E46E52E707C}"/>
              </a:ext>
            </a:extLst>
          </p:cNvPr>
          <p:cNvCxnSpPr>
            <a:cxnSpLocks/>
            <a:stCxn id="9" idx="2"/>
          </p:cNvCxnSpPr>
          <p:nvPr/>
        </p:nvCxnSpPr>
        <p:spPr>
          <a:xfrm>
            <a:off x="3436158" y="2632717"/>
            <a:ext cx="493365" cy="15582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725A106-86F9-C94D-9196-A52B64625B9A}"/>
              </a:ext>
            </a:extLst>
          </p:cNvPr>
          <p:cNvSpPr txBox="1"/>
          <p:nvPr/>
        </p:nvSpPr>
        <p:spPr bwMode="auto">
          <a:xfrm>
            <a:off x="2574832" y="1647832"/>
            <a:ext cx="1722651" cy="984885"/>
          </a:xfrm>
          <a:prstGeom prst="rect">
            <a:avLst/>
          </a:prstGeom>
          <a:noFill/>
          <a:ln w="19050" algn="ctr">
            <a:noFill/>
            <a:miter lim="800000"/>
            <a:headEnd/>
            <a:tailEnd/>
          </a:ln>
        </p:spPr>
        <p:txBody>
          <a:bodyPr wrap="none" lIns="0" tIns="0" rIns="0" bIns="0" rtlCol="0">
            <a:spAutoFit/>
          </a:bodyPr>
          <a:lstStyle/>
          <a:p>
            <a:r>
              <a:rPr lang="en-US" sz="2000" dirty="0">
                <a:solidFill>
                  <a:schemeClr val="bg1"/>
                </a:solidFill>
              </a:rPr>
              <a:t>Polling</a:t>
            </a:r>
          </a:p>
          <a:p>
            <a:r>
              <a:rPr lang="en-US" sz="1600" dirty="0">
                <a:solidFill>
                  <a:schemeClr val="bg1"/>
                </a:solidFill>
              </a:rPr>
              <a:t>(</a:t>
            </a:r>
            <a:r>
              <a:rPr lang="en-US" sz="1400" b="1" dirty="0">
                <a:solidFill>
                  <a:schemeClr val="bg1"/>
                </a:solidFill>
              </a:rPr>
              <a:t>Note:</a:t>
            </a:r>
            <a:r>
              <a:rPr lang="en-US" sz="1400" dirty="0">
                <a:solidFill>
                  <a:schemeClr val="bg1"/>
                </a:solidFill>
              </a:rPr>
              <a:t> You can only </a:t>
            </a:r>
            <a:br>
              <a:rPr lang="en-US" sz="1400" dirty="0">
                <a:solidFill>
                  <a:schemeClr val="bg1"/>
                </a:solidFill>
              </a:rPr>
            </a:br>
            <a:r>
              <a:rPr lang="en-US" sz="1400" dirty="0">
                <a:solidFill>
                  <a:schemeClr val="bg1"/>
                </a:solidFill>
              </a:rPr>
              <a:t>create a max of 25 polls </a:t>
            </a:r>
            <a:br>
              <a:rPr lang="en-US" sz="1400" dirty="0">
                <a:solidFill>
                  <a:schemeClr val="bg1"/>
                </a:solidFill>
              </a:rPr>
            </a:br>
            <a:r>
              <a:rPr lang="en-US" sz="1400" dirty="0">
                <a:solidFill>
                  <a:schemeClr val="bg1"/>
                </a:solidFill>
              </a:rPr>
              <a:t>for a single meeting.)</a:t>
            </a:r>
            <a:endParaRPr lang="en-US" sz="1600" dirty="0">
              <a:solidFill>
                <a:schemeClr val="bg1"/>
              </a:solidFill>
            </a:endParaRPr>
          </a:p>
        </p:txBody>
      </p:sp>
      <p:sp>
        <p:nvSpPr>
          <p:cNvPr id="10" name="TextBox 9">
            <a:extLst>
              <a:ext uri="{FF2B5EF4-FFF2-40B4-BE49-F238E27FC236}">
                <a16:creationId xmlns:a16="http://schemas.microsoft.com/office/drawing/2014/main" id="{00A388A8-3422-6C4F-BA1A-EEA454A6AD09}"/>
              </a:ext>
            </a:extLst>
          </p:cNvPr>
          <p:cNvSpPr txBox="1"/>
          <p:nvPr/>
        </p:nvSpPr>
        <p:spPr bwMode="auto">
          <a:xfrm>
            <a:off x="1793127" y="3570951"/>
            <a:ext cx="2774990" cy="800219"/>
          </a:xfrm>
          <a:prstGeom prst="rect">
            <a:avLst/>
          </a:prstGeom>
          <a:noFill/>
          <a:ln w="19050" algn="ctr">
            <a:noFill/>
            <a:miter lim="800000"/>
            <a:headEnd/>
            <a:tailEnd/>
          </a:ln>
        </p:spPr>
        <p:txBody>
          <a:bodyPr wrap="none" lIns="0" tIns="0" rIns="0" bIns="0" rtlCol="0">
            <a:spAutoFit/>
          </a:bodyPr>
          <a:lstStyle/>
          <a:p>
            <a:r>
              <a:rPr lang="en-US" sz="2000" dirty="0">
                <a:solidFill>
                  <a:schemeClr val="bg1"/>
                </a:solidFill>
              </a:rPr>
              <a:t>Invite</a:t>
            </a:r>
          </a:p>
          <a:p>
            <a:r>
              <a:rPr lang="en-US" sz="1600" dirty="0">
                <a:solidFill>
                  <a:schemeClr val="bg1"/>
                </a:solidFill>
              </a:rPr>
              <a:t>(</a:t>
            </a:r>
            <a:r>
              <a:rPr lang="en-US" sz="1400" dirty="0">
                <a:solidFill>
                  <a:schemeClr val="bg1"/>
                </a:solidFill>
              </a:rPr>
              <a:t>Once you click invite, Invite by Email, </a:t>
            </a:r>
          </a:p>
          <a:p>
            <a:r>
              <a:rPr lang="en-US" sz="1400" dirty="0">
                <a:solidFill>
                  <a:schemeClr val="bg1"/>
                </a:solidFill>
              </a:rPr>
              <a:t>Invite by IM, Invite by Phone</a:t>
            </a:r>
            <a:r>
              <a:rPr lang="en-US" sz="1600" dirty="0">
                <a:solidFill>
                  <a:schemeClr val="bg1"/>
                </a:solidFill>
              </a:rPr>
              <a:t>)</a:t>
            </a:r>
          </a:p>
        </p:txBody>
      </p:sp>
      <p:cxnSp>
        <p:nvCxnSpPr>
          <p:cNvPr id="24" name="Straight Arrow Connector 23">
            <a:extLst>
              <a:ext uri="{FF2B5EF4-FFF2-40B4-BE49-F238E27FC236}">
                <a16:creationId xmlns:a16="http://schemas.microsoft.com/office/drawing/2014/main" id="{BA22C064-4D80-4C47-9FD9-685A4A235C0D}"/>
              </a:ext>
            </a:extLst>
          </p:cNvPr>
          <p:cNvCxnSpPr>
            <a:cxnSpLocks/>
            <a:endCxn id="11" idx="2"/>
          </p:cNvCxnSpPr>
          <p:nvPr/>
        </p:nvCxnSpPr>
        <p:spPr>
          <a:xfrm flipH="1" flipV="1">
            <a:off x="4559326" y="3212636"/>
            <a:ext cx="65206" cy="16363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114606E-813B-D746-9659-A30F89AF6702}"/>
              </a:ext>
            </a:extLst>
          </p:cNvPr>
          <p:cNvSpPr txBox="1"/>
          <p:nvPr/>
        </p:nvSpPr>
        <p:spPr bwMode="auto">
          <a:xfrm>
            <a:off x="2776378" y="3331523"/>
            <a:ext cx="3087384" cy="553998"/>
          </a:xfrm>
          <a:prstGeom prst="rect">
            <a:avLst/>
          </a:prstGeom>
          <a:noFill/>
          <a:ln w="19050" algn="ctr">
            <a:noFill/>
            <a:miter lim="800000"/>
            <a:headEnd/>
            <a:tailEnd/>
          </a:ln>
        </p:spPr>
        <p:txBody>
          <a:bodyPr wrap="none" lIns="0" tIns="0" rIns="0" bIns="0" rtlCol="0">
            <a:spAutoFit/>
          </a:bodyPr>
          <a:lstStyle/>
          <a:p>
            <a:r>
              <a:rPr lang="en-US" sz="2000" dirty="0">
                <a:solidFill>
                  <a:schemeClr val="bg1"/>
                </a:solidFill>
              </a:rPr>
              <a:t>Share your Screen </a:t>
            </a:r>
          </a:p>
          <a:p>
            <a:r>
              <a:rPr lang="en-US" sz="1600" dirty="0">
                <a:solidFill>
                  <a:schemeClr val="bg1"/>
                </a:solidFill>
              </a:rPr>
              <a:t>(Select “Share Screen” during Meeting)</a:t>
            </a:r>
          </a:p>
        </p:txBody>
      </p:sp>
      <p:pic>
        <p:nvPicPr>
          <p:cNvPr id="30" name="Picture 29">
            <a:extLst>
              <a:ext uri="{FF2B5EF4-FFF2-40B4-BE49-F238E27FC236}">
                <a16:creationId xmlns:a16="http://schemas.microsoft.com/office/drawing/2014/main" id="{DB057A95-63EC-FF40-A343-F4682CBF01EF}"/>
              </a:ext>
            </a:extLst>
          </p:cNvPr>
          <p:cNvPicPr>
            <a:picLocks noChangeAspect="1"/>
          </p:cNvPicPr>
          <p:nvPr/>
        </p:nvPicPr>
        <p:blipFill>
          <a:blip r:embed="rId5"/>
          <a:stretch>
            <a:fillRect/>
          </a:stretch>
        </p:blipFill>
        <p:spPr>
          <a:xfrm>
            <a:off x="1248925" y="1003923"/>
            <a:ext cx="3962548" cy="525157"/>
          </a:xfrm>
          <a:prstGeom prst="rect">
            <a:avLst/>
          </a:prstGeom>
        </p:spPr>
      </p:pic>
      <p:cxnSp>
        <p:nvCxnSpPr>
          <p:cNvPr id="32" name="Straight Arrow Connector 31">
            <a:extLst>
              <a:ext uri="{FF2B5EF4-FFF2-40B4-BE49-F238E27FC236}">
                <a16:creationId xmlns:a16="http://schemas.microsoft.com/office/drawing/2014/main" id="{7CDC486C-ECE4-5843-81E0-2D914F01A01C}"/>
              </a:ext>
            </a:extLst>
          </p:cNvPr>
          <p:cNvCxnSpPr>
            <a:cxnSpLocks/>
            <a:stCxn id="34" idx="1"/>
          </p:cNvCxnSpPr>
          <p:nvPr/>
        </p:nvCxnSpPr>
        <p:spPr>
          <a:xfrm flipH="1" flipV="1">
            <a:off x="4624531" y="1453151"/>
            <a:ext cx="586942" cy="34857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F86EE6C-5F5F-B24D-B4EB-04A442E60F91}"/>
              </a:ext>
            </a:extLst>
          </p:cNvPr>
          <p:cNvSpPr txBox="1"/>
          <p:nvPr/>
        </p:nvSpPr>
        <p:spPr bwMode="auto">
          <a:xfrm>
            <a:off x="5211473" y="1647832"/>
            <a:ext cx="929742" cy="307777"/>
          </a:xfrm>
          <a:prstGeom prst="rect">
            <a:avLst/>
          </a:prstGeom>
          <a:noFill/>
          <a:ln w="19050" algn="ctr">
            <a:noFill/>
            <a:miter lim="800000"/>
            <a:headEnd/>
            <a:tailEnd/>
          </a:ln>
        </p:spPr>
        <p:txBody>
          <a:bodyPr wrap="none" lIns="0" tIns="0" rIns="0" bIns="0" rtlCol="0">
            <a:spAutoFit/>
          </a:bodyPr>
          <a:lstStyle/>
          <a:p>
            <a:r>
              <a:rPr lang="en-US" sz="2000" dirty="0">
                <a:solidFill>
                  <a:schemeClr val="bg1"/>
                </a:solidFill>
              </a:rPr>
              <a:t>Annotate</a:t>
            </a:r>
          </a:p>
        </p:txBody>
      </p:sp>
      <p:cxnSp>
        <p:nvCxnSpPr>
          <p:cNvPr id="21" name="Straight Arrow Connector 20">
            <a:extLst>
              <a:ext uri="{FF2B5EF4-FFF2-40B4-BE49-F238E27FC236}">
                <a16:creationId xmlns:a16="http://schemas.microsoft.com/office/drawing/2014/main" id="{A355F9F8-29D3-224A-A049-2F8B3D93F587}"/>
              </a:ext>
            </a:extLst>
          </p:cNvPr>
          <p:cNvCxnSpPr>
            <a:cxnSpLocks/>
          </p:cNvCxnSpPr>
          <p:nvPr/>
        </p:nvCxnSpPr>
        <p:spPr>
          <a:xfrm>
            <a:off x="653737" y="1745197"/>
            <a:ext cx="154527" cy="105515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6101C47-6999-5B49-A9D3-F13981E02619}"/>
              </a:ext>
            </a:extLst>
          </p:cNvPr>
          <p:cNvSpPr txBox="1"/>
          <p:nvPr/>
        </p:nvSpPr>
        <p:spPr bwMode="auto">
          <a:xfrm>
            <a:off x="195882" y="1437420"/>
            <a:ext cx="1827231" cy="307777"/>
          </a:xfrm>
          <a:prstGeom prst="rect">
            <a:avLst/>
          </a:prstGeom>
          <a:noFill/>
          <a:ln w="19050" algn="ctr">
            <a:noFill/>
            <a:miter lim="800000"/>
            <a:headEnd/>
            <a:tailEnd/>
          </a:ln>
        </p:spPr>
        <p:txBody>
          <a:bodyPr wrap="none" lIns="0" tIns="0" rIns="0" bIns="0" rtlCol="0">
            <a:spAutoFit/>
          </a:bodyPr>
          <a:lstStyle/>
          <a:p>
            <a:r>
              <a:rPr lang="en-US" sz="2000" dirty="0">
                <a:solidFill>
                  <a:schemeClr val="bg1"/>
                </a:solidFill>
              </a:rPr>
              <a:t>Mute and Unmute</a:t>
            </a:r>
          </a:p>
        </p:txBody>
      </p:sp>
      <p:sp>
        <p:nvSpPr>
          <p:cNvPr id="33" name="TextBox 32">
            <a:extLst>
              <a:ext uri="{FF2B5EF4-FFF2-40B4-BE49-F238E27FC236}">
                <a16:creationId xmlns:a16="http://schemas.microsoft.com/office/drawing/2014/main" id="{64B9DAF6-1415-7049-95B4-610D61217EBC}"/>
              </a:ext>
            </a:extLst>
          </p:cNvPr>
          <p:cNvSpPr txBox="1"/>
          <p:nvPr/>
        </p:nvSpPr>
        <p:spPr bwMode="auto">
          <a:xfrm>
            <a:off x="808264" y="1973639"/>
            <a:ext cx="2293511" cy="430887"/>
          </a:xfrm>
          <a:prstGeom prst="rect">
            <a:avLst/>
          </a:prstGeom>
          <a:noFill/>
          <a:ln w="19050" algn="ctr">
            <a:noFill/>
            <a:miter lim="800000"/>
            <a:headEnd/>
            <a:tailEnd/>
          </a:ln>
        </p:spPr>
        <p:txBody>
          <a:bodyPr wrap="square" lIns="0" tIns="0" rIns="0" bIns="0" rtlCol="0">
            <a:spAutoFit/>
          </a:bodyPr>
          <a:lstStyle/>
          <a:p>
            <a:r>
              <a:rPr lang="en-US" sz="1600" dirty="0">
                <a:solidFill>
                  <a:schemeClr val="bg1"/>
                </a:solidFill>
              </a:rPr>
              <a:t>Start and Stop Video </a:t>
            </a:r>
          </a:p>
          <a:p>
            <a:r>
              <a:rPr lang="en-US" sz="1200" dirty="0">
                <a:solidFill>
                  <a:schemeClr val="bg1"/>
                </a:solidFill>
              </a:rPr>
              <a:t>(No Need for Post its)</a:t>
            </a:r>
            <a:endParaRPr lang="en-US" sz="1600" dirty="0">
              <a:solidFill>
                <a:schemeClr val="bg1"/>
              </a:solidFill>
            </a:endParaRPr>
          </a:p>
        </p:txBody>
      </p:sp>
      <p:cxnSp>
        <p:nvCxnSpPr>
          <p:cNvPr id="35" name="Straight Arrow Connector 34">
            <a:extLst>
              <a:ext uri="{FF2B5EF4-FFF2-40B4-BE49-F238E27FC236}">
                <a16:creationId xmlns:a16="http://schemas.microsoft.com/office/drawing/2014/main" id="{33839D1E-7A69-BE4E-9097-85F87E6B5712}"/>
              </a:ext>
            </a:extLst>
          </p:cNvPr>
          <p:cNvCxnSpPr>
            <a:cxnSpLocks/>
          </p:cNvCxnSpPr>
          <p:nvPr/>
        </p:nvCxnSpPr>
        <p:spPr>
          <a:xfrm flipH="1">
            <a:off x="1450561" y="2499909"/>
            <a:ext cx="14790" cy="38647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18AE2A7-F0BD-8943-AFE9-A39857323AEF}"/>
              </a:ext>
            </a:extLst>
          </p:cNvPr>
          <p:cNvCxnSpPr>
            <a:cxnSpLocks/>
            <a:stCxn id="37" idx="2"/>
          </p:cNvCxnSpPr>
          <p:nvPr/>
        </p:nvCxnSpPr>
        <p:spPr>
          <a:xfrm>
            <a:off x="5188702" y="2690590"/>
            <a:ext cx="29868" cy="20087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DD9541A-347A-DD4B-9EB2-4995F15AED32}"/>
              </a:ext>
            </a:extLst>
          </p:cNvPr>
          <p:cNvSpPr txBox="1"/>
          <p:nvPr/>
        </p:nvSpPr>
        <p:spPr bwMode="auto">
          <a:xfrm>
            <a:off x="4087278" y="2382813"/>
            <a:ext cx="2202847" cy="307777"/>
          </a:xfrm>
          <a:prstGeom prst="rect">
            <a:avLst/>
          </a:prstGeom>
          <a:noFill/>
          <a:ln w="19050" algn="ctr">
            <a:noFill/>
            <a:miter lim="800000"/>
            <a:headEnd/>
            <a:tailEnd/>
          </a:ln>
        </p:spPr>
        <p:txBody>
          <a:bodyPr wrap="square" lIns="0" tIns="0" rIns="0" bIns="0" rtlCol="0">
            <a:spAutoFit/>
          </a:bodyPr>
          <a:lstStyle/>
          <a:p>
            <a:r>
              <a:rPr lang="en-US" sz="2000" dirty="0">
                <a:solidFill>
                  <a:schemeClr val="bg1"/>
                </a:solidFill>
              </a:rPr>
              <a:t>Chat with participants</a:t>
            </a:r>
          </a:p>
        </p:txBody>
      </p:sp>
    </p:spTree>
    <p:custDataLst>
      <p:tags r:id="rId1"/>
    </p:custDataLst>
    <p:extLst>
      <p:ext uri="{BB962C8B-B14F-4D97-AF65-F5344CB8AC3E}">
        <p14:creationId xmlns:p14="http://schemas.microsoft.com/office/powerpoint/2010/main" val="4236623420"/>
      </p:ext>
    </p:extLst>
  </p:cSld>
  <p:clrMapOvr>
    <a:masterClrMapping/>
  </p:clrMapOvr>
  <p:transition advTm="27963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61" presetID="1"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31" grpId="0"/>
      <p:bldP spid="9" grpId="0"/>
      <p:bldP spid="10" grpId="0"/>
      <p:bldP spid="26" grpId="0"/>
      <p:bldP spid="34" grpId="0"/>
      <p:bldP spid="29" grpId="0"/>
      <p:bldP spid="33"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F3C3-F141-D242-A594-01B73B7F51EB}"/>
              </a:ext>
            </a:extLst>
          </p:cNvPr>
          <p:cNvSpPr>
            <a:spLocks noGrp="1"/>
          </p:cNvSpPr>
          <p:nvPr>
            <p:ph type="title"/>
          </p:nvPr>
        </p:nvSpPr>
        <p:spPr/>
        <p:txBody>
          <a:bodyPr/>
          <a:lstStyle/>
          <a:p>
            <a:r>
              <a:rPr lang="en-US" dirty="0"/>
              <a:t>Joining Audio ( Through Computer)</a:t>
            </a:r>
          </a:p>
        </p:txBody>
      </p:sp>
      <p:sp>
        <p:nvSpPr>
          <p:cNvPr id="3" name="Content Placeholder 2">
            <a:extLst>
              <a:ext uri="{FF2B5EF4-FFF2-40B4-BE49-F238E27FC236}">
                <a16:creationId xmlns:a16="http://schemas.microsoft.com/office/drawing/2014/main" id="{7F37FC60-4032-FD43-8006-F2D0BC6D0D2E}"/>
              </a:ext>
            </a:extLst>
          </p:cNvPr>
          <p:cNvSpPr>
            <a:spLocks noGrp="1"/>
          </p:cNvSpPr>
          <p:nvPr>
            <p:ph idx="1"/>
          </p:nvPr>
        </p:nvSpPr>
        <p:spPr>
          <a:xfrm>
            <a:off x="661375" y="1172816"/>
            <a:ext cx="8325548" cy="3008627"/>
          </a:xfrm>
        </p:spPr>
        <p:txBody>
          <a:bodyPr/>
          <a:lstStyle/>
          <a:p>
            <a:r>
              <a:rPr lang="en-US" b="1" dirty="0"/>
              <a:t>Prerequisites</a:t>
            </a:r>
            <a:endParaRPr lang="en-US" dirty="0"/>
          </a:p>
          <a:p>
            <a:r>
              <a:rPr lang="en-US" dirty="0"/>
              <a:t>Microphone, such as the built in microphone, a USB microphone or an inline microphone on headphones</a:t>
            </a:r>
          </a:p>
          <a:p>
            <a:r>
              <a:rPr lang="en-US" dirty="0"/>
              <a:t>Speaker or headphones</a:t>
            </a:r>
          </a:p>
          <a:p>
            <a:r>
              <a:rPr lang="en-US" dirty="0"/>
              <a:t>When joining a meeting, if you haven’t </a:t>
            </a:r>
            <a:br>
              <a:rPr lang="en-US" dirty="0"/>
            </a:br>
            <a:r>
              <a:rPr lang="en-US" dirty="0"/>
              <a:t>selected to always join audio by </a:t>
            </a:r>
            <a:br>
              <a:rPr lang="en-US" dirty="0"/>
            </a:br>
            <a:r>
              <a:rPr lang="en-US" dirty="0"/>
              <a:t>computer, a prompt will appear. </a:t>
            </a:r>
          </a:p>
          <a:p>
            <a:pPr marL="0" indent="0">
              <a:buNone/>
            </a:pPr>
            <a:endParaRPr lang="en-US" dirty="0"/>
          </a:p>
        </p:txBody>
      </p:sp>
      <p:sp>
        <p:nvSpPr>
          <p:cNvPr id="5" name="Slide Number Placeholder 4">
            <a:extLst>
              <a:ext uri="{FF2B5EF4-FFF2-40B4-BE49-F238E27FC236}">
                <a16:creationId xmlns:a16="http://schemas.microsoft.com/office/drawing/2014/main" id="{7CC5C8DB-BE9A-BA4F-B5D0-9F28BA17136B}"/>
              </a:ext>
            </a:extLst>
          </p:cNvPr>
          <p:cNvSpPr>
            <a:spLocks noGrp="1"/>
          </p:cNvSpPr>
          <p:nvPr>
            <p:ph type="sldNum" sz="quarter" idx="4"/>
          </p:nvPr>
        </p:nvSpPr>
        <p:spPr/>
        <p:txBody>
          <a:bodyPr/>
          <a:lstStyle/>
          <a:p>
            <a:fld id="{7BCC8D0D-EAEC-449D-9161-023DFF90F2E2}" type="slidenum">
              <a:rPr lang="en-US" smtClean="0">
                <a:solidFill>
                  <a:schemeClr val="bg1"/>
                </a:solidFill>
              </a:rPr>
              <a:pPr/>
              <a:t>12</a:t>
            </a:fld>
            <a:endParaRPr lang="en-US" dirty="0">
              <a:solidFill>
                <a:schemeClr val="bg1"/>
              </a:solidFill>
            </a:endParaRPr>
          </a:p>
        </p:txBody>
      </p:sp>
      <p:pic>
        <p:nvPicPr>
          <p:cNvPr id="6" name="Picture 5">
            <a:extLst>
              <a:ext uri="{FF2B5EF4-FFF2-40B4-BE49-F238E27FC236}">
                <a16:creationId xmlns:a16="http://schemas.microsoft.com/office/drawing/2014/main" id="{5249C9B5-92BD-F746-B2C7-6BB1BCE256B9}"/>
              </a:ext>
            </a:extLst>
          </p:cNvPr>
          <p:cNvPicPr>
            <a:picLocks noChangeAspect="1"/>
          </p:cNvPicPr>
          <p:nvPr/>
        </p:nvPicPr>
        <p:blipFill>
          <a:blip r:embed="rId3"/>
          <a:stretch>
            <a:fillRect/>
          </a:stretch>
        </p:blipFill>
        <p:spPr>
          <a:xfrm>
            <a:off x="5445211" y="2364254"/>
            <a:ext cx="3298427" cy="1817189"/>
          </a:xfrm>
          <a:prstGeom prst="rect">
            <a:avLst/>
          </a:prstGeom>
        </p:spPr>
      </p:pic>
    </p:spTree>
    <p:extLst>
      <p:ext uri="{BB962C8B-B14F-4D97-AF65-F5344CB8AC3E}">
        <p14:creationId xmlns:p14="http://schemas.microsoft.com/office/powerpoint/2010/main" val="4177892523"/>
      </p:ext>
    </p:extLst>
  </p:cSld>
  <p:clrMapOvr>
    <a:masterClrMapping/>
  </p:clrMapOvr>
  <p:transition advTm="93359">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FA2AE-F67E-F344-A4A7-C2712780FAC6}"/>
              </a:ext>
            </a:extLst>
          </p:cNvPr>
          <p:cNvSpPr>
            <a:spLocks noGrp="1"/>
          </p:cNvSpPr>
          <p:nvPr>
            <p:ph type="title"/>
          </p:nvPr>
        </p:nvSpPr>
        <p:spPr/>
        <p:txBody>
          <a:bodyPr/>
          <a:lstStyle/>
          <a:p>
            <a:r>
              <a:rPr lang="en-US" dirty="0"/>
              <a:t>Joining Audio ( Through Computer)</a:t>
            </a:r>
          </a:p>
        </p:txBody>
      </p:sp>
      <p:sp>
        <p:nvSpPr>
          <p:cNvPr id="3" name="Content Placeholder 2">
            <a:extLst>
              <a:ext uri="{FF2B5EF4-FFF2-40B4-BE49-F238E27FC236}">
                <a16:creationId xmlns:a16="http://schemas.microsoft.com/office/drawing/2014/main" id="{794919FD-8830-124C-9486-BD835835A089}"/>
              </a:ext>
            </a:extLst>
          </p:cNvPr>
          <p:cNvSpPr>
            <a:spLocks noGrp="1"/>
          </p:cNvSpPr>
          <p:nvPr>
            <p:ph idx="1"/>
          </p:nvPr>
        </p:nvSpPr>
        <p:spPr>
          <a:xfrm>
            <a:off x="661375" y="1172816"/>
            <a:ext cx="8325548" cy="3008627"/>
          </a:xfrm>
        </p:spPr>
        <p:txBody>
          <a:bodyPr/>
          <a:lstStyle/>
          <a:p>
            <a:r>
              <a:rPr lang="en-US" dirty="0"/>
              <a:t>During a Meeting You can access your audio settings and test your audio when you are already in a meeting. In the meeting controls, click the arrow next to Mute/Unmute.</a:t>
            </a:r>
          </a:p>
          <a:p>
            <a:pPr marL="0" indent="0">
              <a:buNone/>
            </a:pPr>
            <a:endParaRPr lang="en-US" dirty="0"/>
          </a:p>
          <a:p>
            <a:r>
              <a:rPr lang="en-US" dirty="0"/>
              <a:t>Click </a:t>
            </a:r>
            <a:r>
              <a:rPr lang="en-US" b="1" dirty="0"/>
              <a:t>Audio Options</a:t>
            </a:r>
            <a:r>
              <a:rPr lang="en-US" dirty="0"/>
              <a:t>.</a:t>
            </a:r>
            <a:br>
              <a:rPr lang="en-US" dirty="0"/>
            </a:br>
            <a:r>
              <a:rPr lang="en-US" dirty="0"/>
              <a:t>This will open your audio settings.</a:t>
            </a:r>
          </a:p>
          <a:p>
            <a:endParaRPr lang="en-US" dirty="0"/>
          </a:p>
        </p:txBody>
      </p:sp>
      <p:pic>
        <p:nvPicPr>
          <p:cNvPr id="8" name="Picture 7">
            <a:extLst>
              <a:ext uri="{FF2B5EF4-FFF2-40B4-BE49-F238E27FC236}">
                <a16:creationId xmlns:a16="http://schemas.microsoft.com/office/drawing/2014/main" id="{089368B4-5CAE-9749-9F99-FB138A3B889F}"/>
              </a:ext>
            </a:extLst>
          </p:cNvPr>
          <p:cNvPicPr>
            <a:picLocks noChangeAspect="1"/>
          </p:cNvPicPr>
          <p:nvPr/>
        </p:nvPicPr>
        <p:blipFill>
          <a:blip r:embed="rId2"/>
          <a:stretch>
            <a:fillRect/>
          </a:stretch>
        </p:blipFill>
        <p:spPr>
          <a:xfrm>
            <a:off x="5574270" y="1877884"/>
            <a:ext cx="2032000" cy="596900"/>
          </a:xfrm>
          <a:prstGeom prst="rect">
            <a:avLst/>
          </a:prstGeom>
        </p:spPr>
      </p:pic>
      <p:pic>
        <p:nvPicPr>
          <p:cNvPr id="10" name="Picture 9">
            <a:extLst>
              <a:ext uri="{FF2B5EF4-FFF2-40B4-BE49-F238E27FC236}">
                <a16:creationId xmlns:a16="http://schemas.microsoft.com/office/drawing/2014/main" id="{E657A6EB-D466-F34D-AD58-CAF41BE5037A}"/>
              </a:ext>
            </a:extLst>
          </p:cNvPr>
          <p:cNvPicPr>
            <a:picLocks noChangeAspect="1"/>
          </p:cNvPicPr>
          <p:nvPr/>
        </p:nvPicPr>
        <p:blipFill>
          <a:blip r:embed="rId3"/>
          <a:stretch>
            <a:fillRect/>
          </a:stretch>
        </p:blipFill>
        <p:spPr>
          <a:xfrm>
            <a:off x="5214596" y="2474784"/>
            <a:ext cx="2873602" cy="1973207"/>
          </a:xfrm>
          <a:prstGeom prst="rect">
            <a:avLst/>
          </a:prstGeom>
        </p:spPr>
      </p:pic>
    </p:spTree>
    <p:extLst>
      <p:ext uri="{BB962C8B-B14F-4D97-AF65-F5344CB8AC3E}">
        <p14:creationId xmlns:p14="http://schemas.microsoft.com/office/powerpoint/2010/main" val="39422835"/>
      </p:ext>
    </p:extLst>
  </p:cSld>
  <p:clrMapOvr>
    <a:masterClrMapping/>
  </p:clrMapOvr>
  <p:transition advTm="4457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90F0-F7D2-8241-9809-C28D6D80C501}"/>
              </a:ext>
            </a:extLst>
          </p:cNvPr>
          <p:cNvSpPr>
            <a:spLocks noGrp="1"/>
          </p:cNvSpPr>
          <p:nvPr>
            <p:ph type="title"/>
          </p:nvPr>
        </p:nvSpPr>
        <p:spPr/>
        <p:txBody>
          <a:bodyPr/>
          <a:lstStyle/>
          <a:p>
            <a:r>
              <a:rPr lang="en-US" dirty="0"/>
              <a:t>Invite People to Join Meeting</a:t>
            </a:r>
          </a:p>
        </p:txBody>
      </p:sp>
      <p:sp>
        <p:nvSpPr>
          <p:cNvPr id="3" name="Content Placeholder 2">
            <a:extLst>
              <a:ext uri="{FF2B5EF4-FFF2-40B4-BE49-F238E27FC236}">
                <a16:creationId xmlns:a16="http://schemas.microsoft.com/office/drawing/2014/main" id="{11E0E4C8-F17E-5A48-86FD-0CD092E45D9D}"/>
              </a:ext>
            </a:extLst>
          </p:cNvPr>
          <p:cNvSpPr>
            <a:spLocks noGrp="1"/>
          </p:cNvSpPr>
          <p:nvPr>
            <p:ph idx="1"/>
          </p:nvPr>
        </p:nvSpPr>
        <p:spPr>
          <a:xfrm>
            <a:off x="661375" y="1172816"/>
            <a:ext cx="5409911" cy="3008627"/>
          </a:xfrm>
        </p:spPr>
        <p:txBody>
          <a:bodyPr/>
          <a:lstStyle/>
          <a:p>
            <a:r>
              <a:rPr lang="en-US" dirty="0"/>
              <a:t>During a meeting, you can invite people to join the conference by clicking on </a:t>
            </a:r>
            <a:r>
              <a:rPr lang="en-US" b="1" dirty="0"/>
              <a:t>Invite</a:t>
            </a:r>
            <a:r>
              <a:rPr lang="en-US" dirty="0"/>
              <a:t> tab in your meeting controls. </a:t>
            </a:r>
          </a:p>
          <a:p>
            <a:r>
              <a:rPr lang="en-US" dirty="0"/>
              <a:t>Click </a:t>
            </a:r>
            <a:r>
              <a:rPr lang="en-US" b="1" dirty="0"/>
              <a:t>Copy URL</a:t>
            </a:r>
            <a:r>
              <a:rPr lang="en-US" dirty="0"/>
              <a:t> or </a:t>
            </a:r>
            <a:r>
              <a:rPr lang="en-US" b="1" dirty="0"/>
              <a:t>Copy Invitation</a:t>
            </a:r>
            <a:r>
              <a:rPr lang="en-US" dirty="0"/>
              <a:t> if you want to send your instant meeting information elsewhere. Copy URL will copy the join link and Copy Invitation will copy the full invitation text. You can then paste it using ctrl-V on a PC, cmd-V on a Mac, or by right-clicking and choosing Paste.</a:t>
            </a:r>
            <a:endParaRPr lang="en-US" sz="1400" dirty="0"/>
          </a:p>
        </p:txBody>
      </p:sp>
      <p:pic>
        <p:nvPicPr>
          <p:cNvPr id="6" name="Picture 5">
            <a:extLst>
              <a:ext uri="{FF2B5EF4-FFF2-40B4-BE49-F238E27FC236}">
                <a16:creationId xmlns:a16="http://schemas.microsoft.com/office/drawing/2014/main" id="{66093EA4-5415-F04F-A70B-158225BEA7E6}"/>
              </a:ext>
            </a:extLst>
          </p:cNvPr>
          <p:cNvPicPr>
            <a:picLocks noChangeAspect="1"/>
          </p:cNvPicPr>
          <p:nvPr/>
        </p:nvPicPr>
        <p:blipFill rotWithShape="1">
          <a:blip r:embed="rId2"/>
          <a:srcRect l="19082" r="30918"/>
          <a:stretch/>
        </p:blipFill>
        <p:spPr>
          <a:xfrm>
            <a:off x="5436173" y="1539348"/>
            <a:ext cx="433588" cy="511875"/>
          </a:xfrm>
          <a:prstGeom prst="rect">
            <a:avLst/>
          </a:prstGeom>
        </p:spPr>
      </p:pic>
      <p:pic>
        <p:nvPicPr>
          <p:cNvPr id="7" name="Picture 6">
            <a:extLst>
              <a:ext uri="{FF2B5EF4-FFF2-40B4-BE49-F238E27FC236}">
                <a16:creationId xmlns:a16="http://schemas.microsoft.com/office/drawing/2014/main" id="{B96D5ADA-EF09-3348-92D2-E487941039A4}"/>
              </a:ext>
            </a:extLst>
          </p:cNvPr>
          <p:cNvPicPr>
            <a:picLocks noChangeAspect="1"/>
          </p:cNvPicPr>
          <p:nvPr/>
        </p:nvPicPr>
        <p:blipFill>
          <a:blip r:embed="rId3"/>
          <a:stretch>
            <a:fillRect/>
          </a:stretch>
        </p:blipFill>
        <p:spPr>
          <a:xfrm>
            <a:off x="6091828" y="2677129"/>
            <a:ext cx="2707717" cy="1829824"/>
          </a:xfrm>
          <a:prstGeom prst="rect">
            <a:avLst/>
          </a:prstGeom>
        </p:spPr>
      </p:pic>
      <p:pic>
        <p:nvPicPr>
          <p:cNvPr id="9" name="Picture 8">
            <a:extLst>
              <a:ext uri="{FF2B5EF4-FFF2-40B4-BE49-F238E27FC236}">
                <a16:creationId xmlns:a16="http://schemas.microsoft.com/office/drawing/2014/main" id="{510064DA-062A-5E44-94C2-F90BBD1DBE52}"/>
              </a:ext>
            </a:extLst>
          </p:cNvPr>
          <p:cNvPicPr>
            <a:picLocks noChangeAspect="1"/>
          </p:cNvPicPr>
          <p:nvPr/>
        </p:nvPicPr>
        <p:blipFill>
          <a:blip r:embed="rId4"/>
          <a:stretch>
            <a:fillRect/>
          </a:stretch>
        </p:blipFill>
        <p:spPr>
          <a:xfrm>
            <a:off x="6071285" y="855111"/>
            <a:ext cx="2728259" cy="1822018"/>
          </a:xfrm>
          <a:prstGeom prst="rect">
            <a:avLst/>
          </a:prstGeom>
        </p:spPr>
      </p:pic>
    </p:spTree>
    <p:extLst>
      <p:ext uri="{BB962C8B-B14F-4D97-AF65-F5344CB8AC3E}">
        <p14:creationId xmlns:p14="http://schemas.microsoft.com/office/powerpoint/2010/main" val="1912979912"/>
      </p:ext>
    </p:extLst>
  </p:cSld>
  <p:clrMapOvr>
    <a:masterClrMapping/>
  </p:clrMapOvr>
  <p:transition advTm="53309">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10C91-BF73-704F-B5E2-0F3822CEB98E}"/>
              </a:ext>
            </a:extLst>
          </p:cNvPr>
          <p:cNvSpPr>
            <a:spLocks noGrp="1"/>
          </p:cNvSpPr>
          <p:nvPr>
            <p:ph type="title"/>
          </p:nvPr>
        </p:nvSpPr>
        <p:spPr/>
        <p:txBody>
          <a:bodyPr/>
          <a:lstStyle/>
          <a:p>
            <a:r>
              <a:rPr lang="en-US" dirty="0"/>
              <a:t>Using Your Desktop App</a:t>
            </a:r>
          </a:p>
        </p:txBody>
      </p:sp>
      <p:sp>
        <p:nvSpPr>
          <p:cNvPr id="3" name="Content Placeholder 2">
            <a:extLst>
              <a:ext uri="{FF2B5EF4-FFF2-40B4-BE49-F238E27FC236}">
                <a16:creationId xmlns:a16="http://schemas.microsoft.com/office/drawing/2014/main" id="{7AAF6FCC-C581-1A4F-9DAC-E6D2BA8003CE}"/>
              </a:ext>
            </a:extLst>
          </p:cNvPr>
          <p:cNvSpPr>
            <a:spLocks noGrp="1"/>
          </p:cNvSpPr>
          <p:nvPr>
            <p:ph idx="1"/>
          </p:nvPr>
        </p:nvSpPr>
        <p:spPr/>
        <p:txBody>
          <a:bodyPr/>
          <a:lstStyle/>
          <a:p>
            <a:pPr marL="457200" indent="-457200">
              <a:buFont typeface="+mj-lt"/>
              <a:buAutoNum type="arabicPeriod"/>
            </a:pPr>
            <a:r>
              <a:rPr lang="en-US" dirty="0"/>
              <a:t>Download or open your Zoom Client App and select “Sign in”</a:t>
            </a:r>
          </a:p>
          <a:p>
            <a:pPr marL="457200" indent="-457200">
              <a:buFont typeface="+mj-lt"/>
              <a:buAutoNum type="arabicPeriod"/>
            </a:pPr>
            <a:r>
              <a:rPr lang="en-US" dirty="0"/>
              <a:t>Select “</a:t>
            </a:r>
            <a:r>
              <a:rPr lang="en-US" b="1" dirty="0"/>
              <a:t>Login with SSO</a:t>
            </a:r>
            <a:r>
              <a:rPr lang="en-US" dirty="0"/>
              <a:t>”, enter “</a:t>
            </a:r>
            <a:r>
              <a:rPr lang="en-US" b="1" dirty="0" err="1"/>
              <a:t>ucsf</a:t>
            </a:r>
            <a:r>
              <a:rPr lang="en-US" dirty="0"/>
              <a:t>” as domain, and enter your </a:t>
            </a:r>
            <a:r>
              <a:rPr lang="en-US" b="1" dirty="0"/>
              <a:t>MyAccess user name </a:t>
            </a:r>
            <a:r>
              <a:rPr lang="en-US" dirty="0"/>
              <a:t>and password</a:t>
            </a:r>
          </a:p>
        </p:txBody>
      </p:sp>
      <p:sp>
        <p:nvSpPr>
          <p:cNvPr id="5" name="Slide Number Placeholder 4">
            <a:extLst>
              <a:ext uri="{FF2B5EF4-FFF2-40B4-BE49-F238E27FC236}">
                <a16:creationId xmlns:a16="http://schemas.microsoft.com/office/drawing/2014/main" id="{A7890763-8855-9B4F-98F1-2512055EA48C}"/>
              </a:ext>
            </a:extLst>
          </p:cNvPr>
          <p:cNvSpPr>
            <a:spLocks noGrp="1"/>
          </p:cNvSpPr>
          <p:nvPr>
            <p:ph type="sldNum" sz="quarter" idx="4"/>
          </p:nvPr>
        </p:nvSpPr>
        <p:spPr/>
        <p:txBody>
          <a:bodyPr/>
          <a:lstStyle/>
          <a:p>
            <a:fld id="{7BCC8D0D-EAEC-449D-9161-023DFF90F2E2}" type="slidenum">
              <a:rPr lang="en-US" smtClean="0">
                <a:solidFill>
                  <a:schemeClr val="bg1"/>
                </a:solidFill>
              </a:rPr>
              <a:pPr/>
              <a:t>15</a:t>
            </a:fld>
            <a:endParaRPr lang="en-US" dirty="0">
              <a:solidFill>
                <a:schemeClr val="bg1"/>
              </a:solidFill>
            </a:endParaRPr>
          </a:p>
        </p:txBody>
      </p:sp>
      <p:pic>
        <p:nvPicPr>
          <p:cNvPr id="7" name="Picture 6">
            <a:extLst>
              <a:ext uri="{FF2B5EF4-FFF2-40B4-BE49-F238E27FC236}">
                <a16:creationId xmlns:a16="http://schemas.microsoft.com/office/drawing/2014/main" id="{085BFF18-EF4C-8449-9AA4-0E89ECEF20AB}"/>
              </a:ext>
            </a:extLst>
          </p:cNvPr>
          <p:cNvPicPr>
            <a:picLocks noChangeAspect="1"/>
          </p:cNvPicPr>
          <p:nvPr/>
        </p:nvPicPr>
        <p:blipFill>
          <a:blip r:embed="rId2"/>
          <a:stretch>
            <a:fillRect/>
          </a:stretch>
        </p:blipFill>
        <p:spPr>
          <a:xfrm>
            <a:off x="604070" y="2435745"/>
            <a:ext cx="2654218" cy="1605576"/>
          </a:xfrm>
          <a:prstGeom prst="rect">
            <a:avLst/>
          </a:prstGeom>
        </p:spPr>
      </p:pic>
      <p:pic>
        <p:nvPicPr>
          <p:cNvPr id="9" name="Picture 8">
            <a:extLst>
              <a:ext uri="{FF2B5EF4-FFF2-40B4-BE49-F238E27FC236}">
                <a16:creationId xmlns:a16="http://schemas.microsoft.com/office/drawing/2014/main" id="{F30415C4-DB99-9E4E-B1A9-75CCE0D649D3}"/>
              </a:ext>
            </a:extLst>
          </p:cNvPr>
          <p:cNvPicPr>
            <a:picLocks noChangeAspect="1"/>
          </p:cNvPicPr>
          <p:nvPr/>
        </p:nvPicPr>
        <p:blipFill>
          <a:blip r:embed="rId3"/>
          <a:stretch>
            <a:fillRect/>
          </a:stretch>
        </p:blipFill>
        <p:spPr>
          <a:xfrm>
            <a:off x="3230358" y="2435745"/>
            <a:ext cx="2755093" cy="1605576"/>
          </a:xfrm>
          <a:prstGeom prst="rect">
            <a:avLst/>
          </a:prstGeom>
        </p:spPr>
      </p:pic>
      <p:pic>
        <p:nvPicPr>
          <p:cNvPr id="11" name="Picture 10">
            <a:extLst>
              <a:ext uri="{FF2B5EF4-FFF2-40B4-BE49-F238E27FC236}">
                <a16:creationId xmlns:a16="http://schemas.microsoft.com/office/drawing/2014/main" id="{C1D96429-F424-2E49-B38E-6F1DFE47FDEF}"/>
              </a:ext>
            </a:extLst>
          </p:cNvPr>
          <p:cNvPicPr>
            <a:picLocks noChangeAspect="1"/>
          </p:cNvPicPr>
          <p:nvPr/>
        </p:nvPicPr>
        <p:blipFill>
          <a:blip r:embed="rId4"/>
          <a:stretch>
            <a:fillRect/>
          </a:stretch>
        </p:blipFill>
        <p:spPr>
          <a:xfrm>
            <a:off x="5905221" y="2435745"/>
            <a:ext cx="2742598" cy="1605576"/>
          </a:xfrm>
          <a:prstGeom prst="rect">
            <a:avLst/>
          </a:prstGeom>
        </p:spPr>
      </p:pic>
    </p:spTree>
    <p:extLst>
      <p:ext uri="{BB962C8B-B14F-4D97-AF65-F5344CB8AC3E}">
        <p14:creationId xmlns:p14="http://schemas.microsoft.com/office/powerpoint/2010/main" val="148610591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90F0-F7D2-8241-9809-C28D6D80C501}"/>
              </a:ext>
            </a:extLst>
          </p:cNvPr>
          <p:cNvSpPr>
            <a:spLocks noGrp="1"/>
          </p:cNvSpPr>
          <p:nvPr>
            <p:ph type="title"/>
          </p:nvPr>
        </p:nvSpPr>
        <p:spPr/>
        <p:txBody>
          <a:bodyPr/>
          <a:lstStyle/>
          <a:p>
            <a:r>
              <a:rPr lang="en-US" dirty="0"/>
              <a:t>Creating a Poll</a:t>
            </a:r>
          </a:p>
        </p:txBody>
      </p:sp>
      <p:sp>
        <p:nvSpPr>
          <p:cNvPr id="3" name="Content Placeholder 2">
            <a:extLst>
              <a:ext uri="{FF2B5EF4-FFF2-40B4-BE49-F238E27FC236}">
                <a16:creationId xmlns:a16="http://schemas.microsoft.com/office/drawing/2014/main" id="{11E0E4C8-F17E-5A48-86FD-0CD092E45D9D}"/>
              </a:ext>
            </a:extLst>
          </p:cNvPr>
          <p:cNvSpPr>
            <a:spLocks noGrp="1"/>
          </p:cNvSpPr>
          <p:nvPr>
            <p:ph idx="1"/>
          </p:nvPr>
        </p:nvSpPr>
        <p:spPr>
          <a:xfrm>
            <a:off x="661375" y="1172816"/>
            <a:ext cx="5409911" cy="3008627"/>
          </a:xfrm>
        </p:spPr>
        <p:txBody>
          <a:bodyPr/>
          <a:lstStyle/>
          <a:p>
            <a:r>
              <a:rPr lang="en-US" sz="1800" dirty="0"/>
              <a:t>Go to </a:t>
            </a:r>
            <a:r>
              <a:rPr lang="en-US" sz="1800" b="1" dirty="0"/>
              <a:t>My Meetings</a:t>
            </a:r>
            <a:r>
              <a:rPr lang="en-US" sz="1800" dirty="0"/>
              <a:t> page and click on your scheduled meeting. </a:t>
            </a:r>
          </a:p>
          <a:p>
            <a:r>
              <a:rPr lang="en-US" sz="1800" dirty="0"/>
              <a:t>From the meeting management page, scroll to the bottom to find the Poll option. Click Add to begin creating the poll. </a:t>
            </a:r>
          </a:p>
          <a:p>
            <a:r>
              <a:rPr lang="en-US" sz="1800" dirty="0"/>
              <a:t>Enter a title and your first question. You can mark the question as a </a:t>
            </a:r>
            <a:r>
              <a:rPr lang="en-US" sz="1800" u="sng" dirty="0"/>
              <a:t>single choice</a:t>
            </a:r>
            <a:r>
              <a:rPr lang="en-US" sz="1800" dirty="0"/>
              <a:t> or </a:t>
            </a:r>
            <a:r>
              <a:rPr lang="en-US" sz="1800" u="sng" dirty="0"/>
              <a:t>multiple choice</a:t>
            </a:r>
            <a:r>
              <a:rPr lang="en-US" sz="1800" dirty="0"/>
              <a:t> question and click </a:t>
            </a:r>
            <a:r>
              <a:rPr lang="en-US" sz="1800" b="1" dirty="0"/>
              <a:t>Save</a:t>
            </a:r>
            <a:r>
              <a:rPr lang="en-US" sz="1800" dirty="0"/>
              <a:t>.</a:t>
            </a:r>
          </a:p>
          <a:p>
            <a:r>
              <a:rPr lang="en-US" sz="1800" dirty="0"/>
              <a:t>If you would like to add a new question, please click </a:t>
            </a:r>
            <a:r>
              <a:rPr lang="en-US" sz="1800" b="1" dirty="0"/>
              <a:t>Add a Question</a:t>
            </a:r>
            <a:r>
              <a:rPr lang="en-US" sz="1800" dirty="0"/>
              <a:t> to create a new question for that particular poll.</a:t>
            </a:r>
          </a:p>
          <a:p>
            <a:endParaRPr lang="en-US" sz="1800" dirty="0"/>
          </a:p>
        </p:txBody>
      </p:sp>
      <p:pic>
        <p:nvPicPr>
          <p:cNvPr id="5" name="Picture 4">
            <a:extLst>
              <a:ext uri="{FF2B5EF4-FFF2-40B4-BE49-F238E27FC236}">
                <a16:creationId xmlns:a16="http://schemas.microsoft.com/office/drawing/2014/main" id="{048A9215-6FAA-154D-BC17-277DAEB3EA24}"/>
              </a:ext>
            </a:extLst>
          </p:cNvPr>
          <p:cNvPicPr>
            <a:picLocks noChangeAspect="1"/>
          </p:cNvPicPr>
          <p:nvPr/>
        </p:nvPicPr>
        <p:blipFill>
          <a:blip r:embed="rId2"/>
          <a:stretch>
            <a:fillRect/>
          </a:stretch>
        </p:blipFill>
        <p:spPr>
          <a:xfrm>
            <a:off x="6136416" y="876904"/>
            <a:ext cx="2607222" cy="3600450"/>
          </a:xfrm>
          <a:prstGeom prst="rect">
            <a:avLst/>
          </a:prstGeom>
        </p:spPr>
      </p:pic>
    </p:spTree>
    <p:extLst>
      <p:ext uri="{BB962C8B-B14F-4D97-AF65-F5344CB8AC3E}">
        <p14:creationId xmlns:p14="http://schemas.microsoft.com/office/powerpoint/2010/main" val="930717655"/>
      </p:ext>
    </p:extLst>
  </p:cSld>
  <p:clrMapOvr>
    <a:masterClrMapping/>
  </p:clrMapOvr>
  <p:transition advTm="27328">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90F0-F7D2-8241-9809-C28D6D80C501}"/>
              </a:ext>
            </a:extLst>
          </p:cNvPr>
          <p:cNvSpPr>
            <a:spLocks noGrp="1"/>
          </p:cNvSpPr>
          <p:nvPr>
            <p:ph type="title"/>
          </p:nvPr>
        </p:nvSpPr>
        <p:spPr/>
        <p:txBody>
          <a:bodyPr/>
          <a:lstStyle/>
          <a:p>
            <a:r>
              <a:rPr lang="en-US" dirty="0"/>
              <a:t>Launching Polling</a:t>
            </a:r>
          </a:p>
        </p:txBody>
      </p:sp>
      <p:sp>
        <p:nvSpPr>
          <p:cNvPr id="3" name="Content Placeholder 2">
            <a:extLst>
              <a:ext uri="{FF2B5EF4-FFF2-40B4-BE49-F238E27FC236}">
                <a16:creationId xmlns:a16="http://schemas.microsoft.com/office/drawing/2014/main" id="{11E0E4C8-F17E-5A48-86FD-0CD092E45D9D}"/>
              </a:ext>
            </a:extLst>
          </p:cNvPr>
          <p:cNvSpPr>
            <a:spLocks noGrp="1"/>
          </p:cNvSpPr>
          <p:nvPr>
            <p:ph idx="1"/>
          </p:nvPr>
        </p:nvSpPr>
        <p:spPr>
          <a:xfrm>
            <a:off x="661375" y="1172816"/>
            <a:ext cx="6299598" cy="3008627"/>
          </a:xfrm>
        </p:spPr>
        <p:txBody>
          <a:bodyPr/>
          <a:lstStyle/>
          <a:p>
            <a:r>
              <a:rPr lang="en-US" sz="1600" dirty="0"/>
              <a:t>Start the scheduled Zoom meeting that has polling enabled.</a:t>
            </a:r>
          </a:p>
          <a:p>
            <a:r>
              <a:rPr lang="en-US" sz="1600" dirty="0"/>
              <a:t>Select the </a:t>
            </a:r>
            <a:r>
              <a:rPr lang="en-US" sz="1600" b="1" dirty="0"/>
              <a:t>Polling</a:t>
            </a:r>
            <a:r>
              <a:rPr lang="en-US" sz="1600" dirty="0"/>
              <a:t> option in the menu bar.</a:t>
            </a:r>
          </a:p>
          <a:p>
            <a:r>
              <a:rPr lang="en-US" sz="1600" dirty="0"/>
              <a:t>Select the poll you would like to launch.</a:t>
            </a:r>
          </a:p>
          <a:p>
            <a:r>
              <a:rPr lang="en-US" sz="1600" dirty="0"/>
              <a:t>Click </a:t>
            </a:r>
            <a:r>
              <a:rPr lang="en-US" sz="1600" b="1" dirty="0"/>
              <a:t>Launch Poll</a:t>
            </a:r>
            <a:r>
              <a:rPr lang="en-US" sz="1600" dirty="0"/>
              <a:t>.</a:t>
            </a:r>
          </a:p>
          <a:p>
            <a:r>
              <a:rPr lang="en-US" sz="1600" dirty="0"/>
              <a:t>The participants in the meeting will now be prompted to answer the polling questions. The host will be able to see the results live.</a:t>
            </a:r>
          </a:p>
          <a:p>
            <a:r>
              <a:rPr lang="en-US" sz="1600" dirty="0"/>
              <a:t> Once you would like to stop the poll, click </a:t>
            </a:r>
            <a:r>
              <a:rPr lang="en-US" sz="1600" b="1" dirty="0"/>
              <a:t>End Poll</a:t>
            </a:r>
            <a:r>
              <a:rPr lang="en-US" sz="1600" dirty="0"/>
              <a:t>.</a:t>
            </a:r>
          </a:p>
          <a:p>
            <a:r>
              <a:rPr lang="en-US" sz="1600" dirty="0"/>
              <a:t>If you would like to share the results to the participants in the meeting, click </a:t>
            </a:r>
            <a:r>
              <a:rPr lang="en-US" sz="1600" b="1" dirty="0"/>
              <a:t>Share Results</a:t>
            </a:r>
            <a:r>
              <a:rPr lang="en-US" sz="1600" dirty="0"/>
              <a:t>. </a:t>
            </a:r>
          </a:p>
          <a:p>
            <a:br>
              <a:rPr lang="en-US" sz="1600" dirty="0"/>
            </a:br>
            <a:endParaRPr lang="en-US" sz="1600" dirty="0"/>
          </a:p>
          <a:p>
            <a:endParaRPr lang="en-US" sz="1600" dirty="0"/>
          </a:p>
        </p:txBody>
      </p:sp>
      <p:pic>
        <p:nvPicPr>
          <p:cNvPr id="5" name="Picture 4">
            <a:extLst>
              <a:ext uri="{FF2B5EF4-FFF2-40B4-BE49-F238E27FC236}">
                <a16:creationId xmlns:a16="http://schemas.microsoft.com/office/drawing/2014/main" id="{9DAF6AD5-4CB8-BE4E-A152-7C364767E043}"/>
              </a:ext>
            </a:extLst>
          </p:cNvPr>
          <p:cNvPicPr>
            <a:picLocks noChangeAspect="1"/>
          </p:cNvPicPr>
          <p:nvPr/>
        </p:nvPicPr>
        <p:blipFill>
          <a:blip r:embed="rId3"/>
          <a:stretch>
            <a:fillRect/>
          </a:stretch>
        </p:blipFill>
        <p:spPr>
          <a:xfrm>
            <a:off x="7035114" y="1263961"/>
            <a:ext cx="1708524" cy="2826335"/>
          </a:xfrm>
          <a:prstGeom prst="rect">
            <a:avLst/>
          </a:prstGeom>
        </p:spPr>
      </p:pic>
    </p:spTree>
    <p:extLst>
      <p:ext uri="{BB962C8B-B14F-4D97-AF65-F5344CB8AC3E}">
        <p14:creationId xmlns:p14="http://schemas.microsoft.com/office/powerpoint/2010/main" val="874349607"/>
      </p:ext>
    </p:extLst>
  </p:cSld>
  <p:clrMapOvr>
    <a:masterClrMapping/>
  </p:clrMapOvr>
  <p:transition advTm="13871">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90F0-F7D2-8241-9809-C28D6D80C501}"/>
              </a:ext>
            </a:extLst>
          </p:cNvPr>
          <p:cNvSpPr>
            <a:spLocks noGrp="1"/>
          </p:cNvSpPr>
          <p:nvPr>
            <p:ph type="title"/>
          </p:nvPr>
        </p:nvSpPr>
        <p:spPr/>
        <p:txBody>
          <a:bodyPr/>
          <a:lstStyle/>
          <a:p>
            <a:r>
              <a:rPr lang="en-US" dirty="0"/>
              <a:t>Advanced Sharing (iOS)</a:t>
            </a:r>
          </a:p>
        </p:txBody>
      </p:sp>
      <p:sp>
        <p:nvSpPr>
          <p:cNvPr id="3" name="Content Placeholder 2">
            <a:extLst>
              <a:ext uri="{FF2B5EF4-FFF2-40B4-BE49-F238E27FC236}">
                <a16:creationId xmlns:a16="http://schemas.microsoft.com/office/drawing/2014/main" id="{11E0E4C8-F17E-5A48-86FD-0CD092E45D9D}"/>
              </a:ext>
            </a:extLst>
          </p:cNvPr>
          <p:cNvSpPr>
            <a:spLocks noGrp="1"/>
          </p:cNvSpPr>
          <p:nvPr>
            <p:ph idx="1"/>
          </p:nvPr>
        </p:nvSpPr>
        <p:spPr>
          <a:xfrm>
            <a:off x="661375" y="1172816"/>
            <a:ext cx="5698236" cy="3008627"/>
          </a:xfrm>
        </p:spPr>
        <p:txBody>
          <a:bodyPr/>
          <a:lstStyle/>
          <a:p>
            <a:r>
              <a:rPr lang="en-US" dirty="0"/>
              <a:t>Zoom allows for screen sharing on desktop, tablet and mobile devices running Zoom.</a:t>
            </a:r>
          </a:p>
          <a:p>
            <a:r>
              <a:rPr lang="en-US" dirty="0"/>
              <a:t>The host and attendee can screen share by clicking on the Share Screen icon.</a:t>
            </a:r>
          </a:p>
          <a:p>
            <a:r>
              <a:rPr lang="en-US" dirty="0"/>
              <a:t>The host does not need to "pass the ball" or "make someone else a presenter" to share. </a:t>
            </a:r>
          </a:p>
          <a:p>
            <a:r>
              <a:rPr lang="en-US" dirty="0"/>
              <a:t>The host can "lock screen share" so no attendee can screen share.</a:t>
            </a:r>
          </a:p>
          <a:p>
            <a:endParaRPr lang="en-US" dirty="0"/>
          </a:p>
        </p:txBody>
      </p:sp>
      <p:pic>
        <p:nvPicPr>
          <p:cNvPr id="8" name="Picture 7">
            <a:extLst>
              <a:ext uri="{FF2B5EF4-FFF2-40B4-BE49-F238E27FC236}">
                <a16:creationId xmlns:a16="http://schemas.microsoft.com/office/drawing/2014/main" id="{A4270B09-3B3D-0B4A-AF3B-7055631E7272}"/>
              </a:ext>
            </a:extLst>
          </p:cNvPr>
          <p:cNvPicPr>
            <a:picLocks noChangeAspect="1"/>
          </p:cNvPicPr>
          <p:nvPr/>
        </p:nvPicPr>
        <p:blipFill>
          <a:blip r:embed="rId2"/>
          <a:stretch>
            <a:fillRect/>
          </a:stretch>
        </p:blipFill>
        <p:spPr>
          <a:xfrm>
            <a:off x="6738551" y="906267"/>
            <a:ext cx="2005087" cy="3559029"/>
          </a:xfrm>
          <a:prstGeom prst="rect">
            <a:avLst/>
          </a:prstGeom>
        </p:spPr>
      </p:pic>
    </p:spTree>
    <p:extLst>
      <p:ext uri="{BB962C8B-B14F-4D97-AF65-F5344CB8AC3E}">
        <p14:creationId xmlns:p14="http://schemas.microsoft.com/office/powerpoint/2010/main" val="2811457134"/>
      </p:ext>
    </p:extLst>
  </p:cSld>
  <p:clrMapOvr>
    <a:masterClrMapping/>
  </p:clrMapOvr>
  <p:transition advTm="190326">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90F0-F7D2-8241-9809-C28D6D80C501}"/>
              </a:ext>
            </a:extLst>
          </p:cNvPr>
          <p:cNvSpPr>
            <a:spLocks noGrp="1"/>
          </p:cNvSpPr>
          <p:nvPr>
            <p:ph type="title"/>
          </p:nvPr>
        </p:nvSpPr>
        <p:spPr/>
        <p:txBody>
          <a:bodyPr/>
          <a:lstStyle/>
          <a:p>
            <a:r>
              <a:rPr lang="en-US" dirty="0"/>
              <a:t>Advanced Sharing (Desktop)</a:t>
            </a:r>
          </a:p>
        </p:txBody>
      </p:sp>
      <p:pic>
        <p:nvPicPr>
          <p:cNvPr id="5" name="Content Placeholder 4">
            <a:extLst>
              <a:ext uri="{FF2B5EF4-FFF2-40B4-BE49-F238E27FC236}">
                <a16:creationId xmlns:a16="http://schemas.microsoft.com/office/drawing/2014/main" id="{1511DAFD-27A6-594F-A547-C3CF7C7267CF}"/>
              </a:ext>
            </a:extLst>
          </p:cNvPr>
          <p:cNvPicPr>
            <a:picLocks noGrp="1" noChangeAspect="1"/>
          </p:cNvPicPr>
          <p:nvPr>
            <p:ph idx="1"/>
          </p:nvPr>
        </p:nvPicPr>
        <p:blipFill rotWithShape="1">
          <a:blip r:embed="rId3"/>
          <a:srcRect t="-1" b="39364"/>
          <a:stretch/>
        </p:blipFill>
        <p:spPr>
          <a:xfrm>
            <a:off x="3465752" y="1570562"/>
            <a:ext cx="5277886" cy="2103120"/>
          </a:xfrm>
        </p:spPr>
      </p:pic>
      <p:sp>
        <p:nvSpPr>
          <p:cNvPr id="6" name="TextBox 5">
            <a:extLst>
              <a:ext uri="{FF2B5EF4-FFF2-40B4-BE49-F238E27FC236}">
                <a16:creationId xmlns:a16="http://schemas.microsoft.com/office/drawing/2014/main" id="{A312442E-A03E-8C48-97C8-5ED9F31DAD91}"/>
              </a:ext>
            </a:extLst>
          </p:cNvPr>
          <p:cNvSpPr txBox="1"/>
          <p:nvPr/>
        </p:nvSpPr>
        <p:spPr bwMode="auto">
          <a:xfrm>
            <a:off x="653737" y="960129"/>
            <a:ext cx="2771464" cy="3323987"/>
          </a:xfrm>
          <a:prstGeom prst="rect">
            <a:avLst/>
          </a:prstGeom>
          <a:noFill/>
          <a:ln w="19050" algn="ctr">
            <a:noFill/>
            <a:miter lim="800000"/>
            <a:headEnd/>
            <a:tailEnd/>
          </a:ln>
        </p:spPr>
        <p:txBody>
          <a:bodyPr wrap="none" lIns="0" tIns="0" rIns="0" bIns="0" rtlCol="0">
            <a:spAutoFit/>
          </a:bodyPr>
          <a:lstStyle/>
          <a:p>
            <a:r>
              <a:rPr lang="en-US" dirty="0">
                <a:solidFill>
                  <a:schemeClr val="bg1"/>
                </a:solidFill>
              </a:rPr>
              <a:t>To start screen sharing, select</a:t>
            </a:r>
            <a:r>
              <a:rPr lang="en-US" b="1" dirty="0">
                <a:solidFill>
                  <a:schemeClr val="bg1"/>
                </a:solidFill>
              </a:rPr>
              <a:t> </a:t>
            </a:r>
          </a:p>
          <a:p>
            <a:r>
              <a:rPr lang="en-US" b="1" dirty="0">
                <a:solidFill>
                  <a:schemeClr val="bg1"/>
                </a:solidFill>
              </a:rPr>
              <a:t>Share Screen</a:t>
            </a:r>
            <a:r>
              <a:rPr lang="en-US" dirty="0">
                <a:solidFill>
                  <a:schemeClr val="bg1"/>
                </a:solidFill>
              </a:rPr>
              <a:t> in your meeting </a:t>
            </a:r>
          </a:p>
          <a:p>
            <a:r>
              <a:rPr lang="en-US" dirty="0">
                <a:solidFill>
                  <a:schemeClr val="bg1"/>
                </a:solidFill>
              </a:rPr>
              <a:t>controls. </a:t>
            </a:r>
          </a:p>
          <a:p>
            <a:endParaRPr lang="en-US" dirty="0">
              <a:solidFill>
                <a:schemeClr val="bg1"/>
              </a:solidFill>
            </a:endParaRPr>
          </a:p>
          <a:p>
            <a:r>
              <a:rPr lang="en-US" dirty="0">
                <a:solidFill>
                  <a:schemeClr val="bg1"/>
                </a:solidFill>
              </a:rPr>
              <a:t>This will open up the window </a:t>
            </a:r>
          </a:p>
          <a:p>
            <a:r>
              <a:rPr lang="en-US" dirty="0">
                <a:solidFill>
                  <a:schemeClr val="bg1"/>
                </a:solidFill>
              </a:rPr>
              <a:t>to select a window to share. </a:t>
            </a:r>
          </a:p>
          <a:p>
            <a:endParaRPr lang="en-US" dirty="0">
              <a:solidFill>
                <a:schemeClr val="bg1"/>
              </a:solidFill>
            </a:endParaRPr>
          </a:p>
          <a:p>
            <a:r>
              <a:rPr lang="en-US" dirty="0">
                <a:solidFill>
                  <a:schemeClr val="bg1"/>
                </a:solidFill>
              </a:rPr>
              <a:t>Click the screen you want to </a:t>
            </a:r>
          </a:p>
          <a:p>
            <a:r>
              <a:rPr lang="en-US" dirty="0">
                <a:solidFill>
                  <a:schemeClr val="bg1"/>
                </a:solidFill>
              </a:rPr>
              <a:t>share. You can choose your </a:t>
            </a:r>
          </a:p>
          <a:p>
            <a:r>
              <a:rPr lang="en-US" dirty="0">
                <a:solidFill>
                  <a:schemeClr val="bg1"/>
                </a:solidFill>
              </a:rPr>
              <a:t>desktop, an application that </a:t>
            </a:r>
          </a:p>
          <a:p>
            <a:r>
              <a:rPr lang="en-US" dirty="0">
                <a:solidFill>
                  <a:schemeClr val="bg1"/>
                </a:solidFill>
              </a:rPr>
              <a:t>you already have open, a </a:t>
            </a:r>
          </a:p>
          <a:p>
            <a:r>
              <a:rPr lang="en-US" dirty="0">
                <a:solidFill>
                  <a:schemeClr val="bg1"/>
                </a:solidFill>
              </a:rPr>
              <a:t>whiteboard or an iPhone/iPad.</a:t>
            </a:r>
          </a:p>
        </p:txBody>
      </p:sp>
    </p:spTree>
    <p:extLst>
      <p:ext uri="{BB962C8B-B14F-4D97-AF65-F5344CB8AC3E}">
        <p14:creationId xmlns:p14="http://schemas.microsoft.com/office/powerpoint/2010/main" val="214697368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0AFB8-AFCE-424A-94EA-C265C5C53F39}"/>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0289CE34-3DD4-7549-BA9B-4E382EE444AD}"/>
              </a:ext>
            </a:extLst>
          </p:cNvPr>
          <p:cNvSpPr>
            <a:spLocks noGrp="1"/>
          </p:cNvSpPr>
          <p:nvPr>
            <p:ph idx="1"/>
          </p:nvPr>
        </p:nvSpPr>
        <p:spPr/>
        <p:txBody>
          <a:bodyPr/>
          <a:lstStyle/>
          <a:p>
            <a:r>
              <a:rPr lang="en-US" dirty="0"/>
              <a:t>I have worked is the UC system for the past 17 years</a:t>
            </a:r>
          </a:p>
          <a:p>
            <a:r>
              <a:rPr lang="en-US" dirty="0"/>
              <a:t>Initially I was at Cal doing document delivery</a:t>
            </a:r>
          </a:p>
          <a:p>
            <a:r>
              <a:rPr lang="en-US" dirty="0"/>
              <a:t>Now I am at UCSF doing Radiology Resident Education which consists of setting up conferences between 14+ distinct sites across the urban campus.</a:t>
            </a:r>
          </a:p>
          <a:p>
            <a:pPr lvl="1"/>
            <a:r>
              <a:rPr lang="en-US" dirty="0"/>
              <a:t>ZSFG (2), Mission Bay (3), Parnassus (3), VAMC (2), Mt Zion (3), China Basin (1) </a:t>
            </a:r>
          </a:p>
          <a:p>
            <a:r>
              <a:rPr lang="en-US" dirty="0"/>
              <a:t>I am part of the Zoom Working Group at UCSF</a:t>
            </a:r>
          </a:p>
        </p:txBody>
      </p:sp>
    </p:spTree>
    <p:extLst>
      <p:ext uri="{BB962C8B-B14F-4D97-AF65-F5344CB8AC3E}">
        <p14:creationId xmlns:p14="http://schemas.microsoft.com/office/powerpoint/2010/main" val="3134838399"/>
      </p:ext>
    </p:extLst>
  </p:cSld>
  <p:clrMapOvr>
    <a:masterClrMapping/>
  </p:clrMapOvr>
  <p:transition advTm="99847">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90F0-F7D2-8241-9809-C28D6D80C501}"/>
              </a:ext>
            </a:extLst>
          </p:cNvPr>
          <p:cNvSpPr>
            <a:spLocks noGrp="1"/>
          </p:cNvSpPr>
          <p:nvPr>
            <p:ph type="title"/>
          </p:nvPr>
        </p:nvSpPr>
        <p:spPr/>
        <p:txBody>
          <a:bodyPr/>
          <a:lstStyle/>
          <a:p>
            <a:r>
              <a:rPr lang="en-US" dirty="0"/>
              <a:t>Advanced Sharing</a:t>
            </a:r>
          </a:p>
        </p:txBody>
      </p:sp>
      <p:sp>
        <p:nvSpPr>
          <p:cNvPr id="4" name="Content Placeholder 3">
            <a:extLst>
              <a:ext uri="{FF2B5EF4-FFF2-40B4-BE49-F238E27FC236}">
                <a16:creationId xmlns:a16="http://schemas.microsoft.com/office/drawing/2014/main" id="{21EF59F9-8136-3948-9E16-EB21522FDFBF}"/>
              </a:ext>
            </a:extLst>
          </p:cNvPr>
          <p:cNvSpPr>
            <a:spLocks noGrp="1"/>
          </p:cNvSpPr>
          <p:nvPr>
            <p:ph idx="1"/>
          </p:nvPr>
        </p:nvSpPr>
        <p:spPr/>
        <p:txBody>
          <a:bodyPr/>
          <a:lstStyle/>
          <a:p>
            <a:r>
              <a:rPr lang="en-US" sz="1600" dirty="0"/>
              <a:t>Mute/Unmute: Mute or unmute your microphone. </a:t>
            </a:r>
          </a:p>
          <a:p>
            <a:r>
              <a:rPr lang="en-US" sz="1600" dirty="0"/>
              <a:t>Start/Stop Video: start or stop your in-meeting video. </a:t>
            </a:r>
          </a:p>
          <a:p>
            <a:r>
              <a:rPr lang="en-US" sz="1600" dirty="0"/>
              <a:t>Participants/Manage Participants: View or manage the participants (if the host). </a:t>
            </a:r>
          </a:p>
          <a:p>
            <a:r>
              <a:rPr lang="en-US" sz="1600" dirty="0"/>
              <a:t>New Share: Start a new screenshare. You will be prompted to select which screen you want to share again. </a:t>
            </a:r>
          </a:p>
          <a:p>
            <a:r>
              <a:rPr lang="en-US" sz="1600" dirty="0"/>
              <a:t>Pause Share: Pause your current screen share </a:t>
            </a:r>
          </a:p>
          <a:p>
            <a:r>
              <a:rPr lang="en-US" sz="1600" dirty="0"/>
              <a:t>Annotate: Use screen share tools for drawing, adding text, etc. </a:t>
            </a:r>
          </a:p>
          <a:p>
            <a:r>
              <a:rPr lang="en-US" sz="1600" dirty="0"/>
              <a:t>More: Hover over move for additional options.</a:t>
            </a:r>
          </a:p>
        </p:txBody>
      </p:sp>
      <p:pic>
        <p:nvPicPr>
          <p:cNvPr id="8" name="Picture 7">
            <a:extLst>
              <a:ext uri="{FF2B5EF4-FFF2-40B4-BE49-F238E27FC236}">
                <a16:creationId xmlns:a16="http://schemas.microsoft.com/office/drawing/2014/main" id="{AE817AA7-062D-3B47-AE41-7EEA908B3D00}"/>
              </a:ext>
            </a:extLst>
          </p:cNvPr>
          <p:cNvPicPr>
            <a:picLocks noChangeAspect="1"/>
          </p:cNvPicPr>
          <p:nvPr/>
        </p:nvPicPr>
        <p:blipFill>
          <a:blip r:embed="rId3"/>
          <a:stretch>
            <a:fillRect/>
          </a:stretch>
        </p:blipFill>
        <p:spPr>
          <a:xfrm>
            <a:off x="4824149" y="329186"/>
            <a:ext cx="4082316" cy="577081"/>
          </a:xfrm>
          <a:prstGeom prst="rect">
            <a:avLst/>
          </a:prstGeom>
        </p:spPr>
      </p:pic>
      <p:pic>
        <p:nvPicPr>
          <p:cNvPr id="10" name="Picture 9">
            <a:extLst>
              <a:ext uri="{FF2B5EF4-FFF2-40B4-BE49-F238E27FC236}">
                <a16:creationId xmlns:a16="http://schemas.microsoft.com/office/drawing/2014/main" id="{CBD41D18-1183-7849-B5A4-2D3A48C2F3A9}"/>
              </a:ext>
            </a:extLst>
          </p:cNvPr>
          <p:cNvPicPr>
            <a:picLocks noChangeAspect="1"/>
          </p:cNvPicPr>
          <p:nvPr/>
        </p:nvPicPr>
        <p:blipFill>
          <a:blip r:embed="rId4"/>
          <a:stretch>
            <a:fillRect/>
          </a:stretch>
        </p:blipFill>
        <p:spPr>
          <a:xfrm>
            <a:off x="6776234" y="2677129"/>
            <a:ext cx="1439464" cy="1779030"/>
          </a:xfrm>
          <a:prstGeom prst="rect">
            <a:avLst/>
          </a:prstGeom>
        </p:spPr>
      </p:pic>
    </p:spTree>
    <p:extLst>
      <p:ext uri="{BB962C8B-B14F-4D97-AF65-F5344CB8AC3E}">
        <p14:creationId xmlns:p14="http://schemas.microsoft.com/office/powerpoint/2010/main" val="3257093680"/>
      </p:ext>
    </p:extLst>
  </p:cSld>
  <p:clrMapOvr>
    <a:masterClrMapping/>
  </p:clrMapOvr>
  <p:transition advTm="11859">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90F0-F7D2-8241-9809-C28D6D80C501}"/>
              </a:ext>
            </a:extLst>
          </p:cNvPr>
          <p:cNvSpPr>
            <a:spLocks noGrp="1"/>
          </p:cNvSpPr>
          <p:nvPr>
            <p:ph type="title"/>
          </p:nvPr>
        </p:nvSpPr>
        <p:spPr/>
        <p:txBody>
          <a:bodyPr/>
          <a:lstStyle/>
          <a:p>
            <a:r>
              <a:rPr lang="en-US" dirty="0"/>
              <a:t>Annotation</a:t>
            </a:r>
          </a:p>
        </p:txBody>
      </p:sp>
      <p:sp>
        <p:nvSpPr>
          <p:cNvPr id="11" name="Content Placeholder 10">
            <a:extLst>
              <a:ext uri="{FF2B5EF4-FFF2-40B4-BE49-F238E27FC236}">
                <a16:creationId xmlns:a16="http://schemas.microsoft.com/office/drawing/2014/main" id="{12268AE3-5288-F64B-AEAE-973501035074}"/>
              </a:ext>
            </a:extLst>
          </p:cNvPr>
          <p:cNvSpPr>
            <a:spLocks noGrp="1"/>
          </p:cNvSpPr>
          <p:nvPr>
            <p:ph idx="1"/>
          </p:nvPr>
        </p:nvSpPr>
        <p:spPr>
          <a:xfrm>
            <a:off x="533364" y="1760093"/>
            <a:ext cx="3989387" cy="2642529"/>
          </a:xfrm>
        </p:spPr>
        <p:txBody>
          <a:bodyPr/>
          <a:lstStyle/>
          <a:p>
            <a:pPr marL="228600" lvl="0" indent="-228600">
              <a:buFont typeface="+mj-lt"/>
              <a:buAutoNum type="arabicPeriod"/>
            </a:pPr>
            <a:r>
              <a:rPr lang="en-US" altLang="en-US" sz="2800" dirty="0"/>
              <a:t>Select </a:t>
            </a:r>
            <a:r>
              <a:rPr lang="en-US" altLang="en-US" sz="2800" b="1" dirty="0"/>
              <a:t>Annotate</a:t>
            </a:r>
            <a:r>
              <a:rPr lang="en-US" altLang="en-US" sz="2800" dirty="0"/>
              <a:t> to begin annotating on your shared screen.</a:t>
            </a:r>
          </a:p>
          <a:p>
            <a:pPr marL="228600" lvl="0" indent="-228600">
              <a:buFont typeface="+mj-lt"/>
              <a:buAutoNum type="arabicPeriod"/>
            </a:pPr>
            <a:r>
              <a:rPr lang="en-US" altLang="en-US" sz="2800" dirty="0"/>
              <a:t>This will open the annotation tools.</a:t>
            </a:r>
            <a:endParaRPr lang="en-US" altLang="en-US" sz="11500" dirty="0"/>
          </a:p>
        </p:txBody>
      </p:sp>
      <p:sp>
        <p:nvSpPr>
          <p:cNvPr id="13" name="Content Placeholder 12">
            <a:extLst>
              <a:ext uri="{FF2B5EF4-FFF2-40B4-BE49-F238E27FC236}">
                <a16:creationId xmlns:a16="http://schemas.microsoft.com/office/drawing/2014/main" id="{13844BF4-6747-5D41-81D6-7ABCEA32ABCC}"/>
              </a:ext>
            </a:extLst>
          </p:cNvPr>
          <p:cNvSpPr>
            <a:spLocks noGrp="1"/>
          </p:cNvSpPr>
          <p:nvPr>
            <p:ph idx="11"/>
          </p:nvPr>
        </p:nvSpPr>
        <p:spPr>
          <a:xfrm>
            <a:off x="4882630" y="1585426"/>
            <a:ext cx="4013199" cy="2778737"/>
          </a:xfrm>
        </p:spPr>
        <p:txBody>
          <a:bodyPr numCol="2"/>
          <a:lstStyle/>
          <a:p>
            <a:pPr marL="0" indent="0">
              <a:lnSpc>
                <a:spcPct val="100000"/>
              </a:lnSpc>
              <a:buNone/>
            </a:pPr>
            <a:r>
              <a:rPr lang="en-US" altLang="en-US" sz="1800" dirty="0"/>
              <a:t>Annotation tools:</a:t>
            </a:r>
            <a:endParaRPr lang="en-US" sz="1800" dirty="0"/>
          </a:p>
          <a:p>
            <a:pPr marL="0" indent="0">
              <a:lnSpc>
                <a:spcPct val="100000"/>
              </a:lnSpc>
              <a:buNone/>
            </a:pPr>
            <a:r>
              <a:rPr lang="en-US" sz="1200" dirty="0"/>
              <a:t>Mouse </a:t>
            </a:r>
          </a:p>
          <a:p>
            <a:pPr marL="0" indent="0">
              <a:lnSpc>
                <a:spcPct val="100000"/>
              </a:lnSpc>
              <a:buNone/>
            </a:pPr>
            <a:r>
              <a:rPr lang="en-US" sz="1200" dirty="0"/>
              <a:t>Select </a:t>
            </a:r>
          </a:p>
          <a:p>
            <a:pPr marL="0" indent="0">
              <a:lnSpc>
                <a:spcPct val="100000"/>
              </a:lnSpc>
              <a:buNone/>
            </a:pPr>
            <a:r>
              <a:rPr lang="en-US" sz="1200" dirty="0"/>
              <a:t>Text </a:t>
            </a:r>
          </a:p>
          <a:p>
            <a:pPr marL="0" indent="0">
              <a:lnSpc>
                <a:spcPct val="100000"/>
              </a:lnSpc>
              <a:buNone/>
            </a:pPr>
            <a:r>
              <a:rPr lang="en-US" sz="1200" dirty="0"/>
              <a:t>Draw </a:t>
            </a:r>
          </a:p>
          <a:p>
            <a:pPr marL="0" indent="0">
              <a:lnSpc>
                <a:spcPct val="100000"/>
              </a:lnSpc>
              <a:buNone/>
            </a:pPr>
            <a:r>
              <a:rPr lang="en-US" sz="1200" dirty="0"/>
              <a:t>Spotlight/Arrow: Turn your cursor into a spotlight or arrow. </a:t>
            </a:r>
          </a:p>
          <a:p>
            <a:pPr marL="0" indent="0">
              <a:lnSpc>
                <a:spcPct val="100000"/>
              </a:lnSpc>
              <a:buNone/>
            </a:pPr>
            <a:r>
              <a:rPr lang="en-US" sz="1200" dirty="0"/>
              <a:t>Eraser </a:t>
            </a:r>
          </a:p>
          <a:p>
            <a:pPr marL="0" indent="0">
              <a:lnSpc>
                <a:spcPct val="100000"/>
              </a:lnSpc>
              <a:buNone/>
            </a:pPr>
            <a:r>
              <a:rPr lang="en-US" sz="1200" dirty="0"/>
              <a:t>Color </a:t>
            </a:r>
          </a:p>
          <a:p>
            <a:pPr marL="0" indent="0">
              <a:lnSpc>
                <a:spcPct val="100000"/>
              </a:lnSpc>
              <a:buNone/>
            </a:pPr>
            <a:r>
              <a:rPr lang="en-US" sz="1200" dirty="0"/>
              <a:t>Undo </a:t>
            </a:r>
          </a:p>
          <a:p>
            <a:pPr marL="0" indent="0">
              <a:lnSpc>
                <a:spcPct val="100000"/>
              </a:lnSpc>
              <a:buNone/>
            </a:pPr>
            <a:r>
              <a:rPr lang="en-US" sz="1200" dirty="0"/>
              <a:t>Redo </a:t>
            </a:r>
          </a:p>
          <a:p>
            <a:pPr marL="0" indent="0">
              <a:lnSpc>
                <a:spcPct val="100000"/>
              </a:lnSpc>
              <a:buNone/>
            </a:pPr>
            <a:r>
              <a:rPr lang="en-US" sz="1200" dirty="0"/>
              <a:t>Clear </a:t>
            </a:r>
          </a:p>
          <a:p>
            <a:pPr marL="0" indent="0">
              <a:lnSpc>
                <a:spcPct val="100000"/>
              </a:lnSpc>
              <a:buNone/>
            </a:pPr>
            <a:r>
              <a:rPr lang="en-US" sz="1200" dirty="0"/>
              <a:t>Save: this allows you to save all annotations on the screen as a screenshot. The screenshot is saved to the local recording location.</a:t>
            </a:r>
          </a:p>
        </p:txBody>
      </p:sp>
      <p:pic>
        <p:nvPicPr>
          <p:cNvPr id="1031" name="Picture 7" descr="https://support.zoom.us/hc/en-gb/article_attachments/202621086/Mac5.png">
            <a:hlinkClick r:id="rId3"/>
            <a:extLst>
              <a:ext uri="{FF2B5EF4-FFF2-40B4-BE49-F238E27FC236}">
                <a16:creationId xmlns:a16="http://schemas.microsoft.com/office/drawing/2014/main" id="{79BA4EEA-3B7F-C747-BF75-D2692B622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64" y="938481"/>
            <a:ext cx="8287620" cy="680027"/>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5">
            <a:extLst>
              <a:ext uri="{FF2B5EF4-FFF2-40B4-BE49-F238E27FC236}">
                <a16:creationId xmlns:a16="http://schemas.microsoft.com/office/drawing/2014/main" id="{FF02FAB0-D81E-F448-B674-BCB71893FCFB}"/>
              </a:ext>
            </a:extLst>
          </p:cNvPr>
          <p:cNvSpPr>
            <a:spLocks noGrp="1"/>
          </p:cNvSpPr>
          <p:nvPr>
            <p:ph type="ftr" sz="quarter" idx="3"/>
          </p:nvPr>
        </p:nvSpPr>
        <p:spPr>
          <a:xfrm>
            <a:off x="729166" y="4852598"/>
            <a:ext cx="4310907" cy="103485"/>
          </a:xfrm>
        </p:spPr>
        <p:txBody>
          <a:bodyPr/>
          <a:lstStyle/>
          <a:p>
            <a:r>
              <a:rPr lang="en-US" dirty="0"/>
              <a:t>Zooming to the Future: Video Conference Technology in Resident Education </a:t>
            </a:r>
          </a:p>
        </p:txBody>
      </p:sp>
    </p:spTree>
    <p:extLst>
      <p:ext uri="{BB962C8B-B14F-4D97-AF65-F5344CB8AC3E}">
        <p14:creationId xmlns:p14="http://schemas.microsoft.com/office/powerpoint/2010/main" val="936760644"/>
      </p:ext>
    </p:extLst>
  </p:cSld>
  <p:clrMapOvr>
    <a:masterClrMapping/>
  </p:clrMapOvr>
  <p:transition advTm="21313">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90F0-F7D2-8241-9809-C28D6D80C501}"/>
              </a:ext>
            </a:extLst>
          </p:cNvPr>
          <p:cNvSpPr>
            <a:spLocks noGrp="1"/>
          </p:cNvSpPr>
          <p:nvPr>
            <p:ph type="title"/>
          </p:nvPr>
        </p:nvSpPr>
        <p:spPr/>
        <p:txBody>
          <a:bodyPr/>
          <a:lstStyle/>
          <a:p>
            <a:r>
              <a:rPr lang="en-US" dirty="0"/>
              <a:t>Breakout Rooms</a:t>
            </a:r>
          </a:p>
        </p:txBody>
      </p:sp>
      <p:sp>
        <p:nvSpPr>
          <p:cNvPr id="9" name="Content Placeholder 8">
            <a:extLst>
              <a:ext uri="{FF2B5EF4-FFF2-40B4-BE49-F238E27FC236}">
                <a16:creationId xmlns:a16="http://schemas.microsoft.com/office/drawing/2014/main" id="{21B34CAB-98C0-104F-BA1E-9C555338C954}"/>
              </a:ext>
            </a:extLst>
          </p:cNvPr>
          <p:cNvSpPr>
            <a:spLocks noGrp="1"/>
          </p:cNvSpPr>
          <p:nvPr>
            <p:ph idx="1"/>
          </p:nvPr>
        </p:nvSpPr>
        <p:spPr>
          <a:xfrm>
            <a:off x="661469" y="1171975"/>
            <a:ext cx="5632239" cy="3350597"/>
          </a:xfrm>
        </p:spPr>
        <p:txBody>
          <a:bodyPr/>
          <a:lstStyle/>
          <a:p>
            <a:r>
              <a:rPr lang="en-US" sz="2200" dirty="0"/>
              <a:t>Breakout Rooms allow you to split your Zoom meeting in up to 50 separate sessions. Up to 50 breakout rooms can be created</a:t>
            </a:r>
          </a:p>
          <a:p>
            <a:r>
              <a:rPr lang="en-US" sz="2200" dirty="0"/>
              <a:t>Max 200 participants in a breakout room (requires Large Meeting 200 add-on)</a:t>
            </a:r>
          </a:p>
          <a:p>
            <a:r>
              <a:rPr lang="en-US" sz="2200" dirty="0"/>
              <a:t>Breakout room participants have full audio, video and screen share capabilities</a:t>
            </a:r>
            <a:br>
              <a:rPr lang="en-US" sz="2200" dirty="0"/>
            </a:br>
            <a:endParaRPr lang="en-US" sz="2200" dirty="0"/>
          </a:p>
        </p:txBody>
      </p:sp>
      <p:pic>
        <p:nvPicPr>
          <p:cNvPr id="17" name="Picture 16">
            <a:extLst>
              <a:ext uri="{FF2B5EF4-FFF2-40B4-BE49-F238E27FC236}">
                <a16:creationId xmlns:a16="http://schemas.microsoft.com/office/drawing/2014/main" id="{BD3ECE8F-163A-DE46-878A-97B379A98D6B}"/>
              </a:ext>
            </a:extLst>
          </p:cNvPr>
          <p:cNvPicPr>
            <a:picLocks noChangeAspect="1"/>
          </p:cNvPicPr>
          <p:nvPr/>
        </p:nvPicPr>
        <p:blipFill>
          <a:blip r:embed="rId3"/>
          <a:stretch>
            <a:fillRect/>
          </a:stretch>
        </p:blipFill>
        <p:spPr>
          <a:xfrm>
            <a:off x="6332310" y="1171975"/>
            <a:ext cx="2406438" cy="1455895"/>
          </a:xfrm>
          <a:prstGeom prst="rect">
            <a:avLst/>
          </a:prstGeom>
        </p:spPr>
      </p:pic>
      <p:pic>
        <p:nvPicPr>
          <p:cNvPr id="19" name="Picture 18">
            <a:extLst>
              <a:ext uri="{FF2B5EF4-FFF2-40B4-BE49-F238E27FC236}">
                <a16:creationId xmlns:a16="http://schemas.microsoft.com/office/drawing/2014/main" id="{F2C69F1A-0447-954C-862E-1D54D9EC7D94}"/>
              </a:ext>
            </a:extLst>
          </p:cNvPr>
          <p:cNvPicPr>
            <a:picLocks noChangeAspect="1"/>
          </p:cNvPicPr>
          <p:nvPr/>
        </p:nvPicPr>
        <p:blipFill>
          <a:blip r:embed="rId4"/>
          <a:stretch>
            <a:fillRect/>
          </a:stretch>
        </p:blipFill>
        <p:spPr>
          <a:xfrm>
            <a:off x="6336408" y="2627870"/>
            <a:ext cx="2402340" cy="1326292"/>
          </a:xfrm>
          <a:prstGeom prst="rect">
            <a:avLst/>
          </a:prstGeom>
        </p:spPr>
      </p:pic>
      <p:sp>
        <p:nvSpPr>
          <p:cNvPr id="21" name="TextBox 20">
            <a:extLst>
              <a:ext uri="{FF2B5EF4-FFF2-40B4-BE49-F238E27FC236}">
                <a16:creationId xmlns:a16="http://schemas.microsoft.com/office/drawing/2014/main" id="{64B8B17A-820D-5444-B31A-52640AC43969}"/>
              </a:ext>
            </a:extLst>
          </p:cNvPr>
          <p:cNvSpPr txBox="1"/>
          <p:nvPr/>
        </p:nvSpPr>
        <p:spPr bwMode="auto">
          <a:xfrm>
            <a:off x="6342478" y="4083765"/>
            <a:ext cx="2549737" cy="215444"/>
          </a:xfrm>
          <a:prstGeom prst="rect">
            <a:avLst/>
          </a:prstGeom>
          <a:noFill/>
          <a:ln w="19050" algn="ctr">
            <a:noFill/>
            <a:miter lim="800000"/>
            <a:headEnd/>
            <a:tailEnd/>
          </a:ln>
        </p:spPr>
        <p:txBody>
          <a:bodyPr wrap="none" lIns="0" tIns="0" rIns="0" bIns="0" rtlCol="0">
            <a:spAutoFit/>
          </a:bodyPr>
          <a:lstStyle/>
          <a:p>
            <a:r>
              <a:rPr lang="en-US" sz="1400" dirty="0">
                <a:solidFill>
                  <a:schemeClr val="bg2"/>
                </a:solidFill>
              </a:rPr>
              <a:t>Check out: </a:t>
            </a:r>
            <a:r>
              <a:rPr lang="en-US" sz="1400" b="1" dirty="0" err="1">
                <a:solidFill>
                  <a:schemeClr val="tx1">
                    <a:lumMod val="50000"/>
                    <a:lumOff val="50000"/>
                  </a:schemeClr>
                </a:solidFill>
              </a:rPr>
              <a:t>ucsf.zoom.us</a:t>
            </a:r>
            <a:r>
              <a:rPr lang="en-US" sz="1400" b="1" dirty="0">
                <a:solidFill>
                  <a:schemeClr val="tx1">
                    <a:lumMod val="50000"/>
                    <a:lumOff val="50000"/>
                  </a:schemeClr>
                </a:solidFill>
              </a:rPr>
              <a:t> </a:t>
            </a:r>
            <a:r>
              <a:rPr lang="en-US" sz="1400" dirty="0">
                <a:solidFill>
                  <a:schemeClr val="bg1"/>
                </a:solidFill>
              </a:rPr>
              <a:t>for videos</a:t>
            </a:r>
          </a:p>
        </p:txBody>
      </p:sp>
      <p:sp>
        <p:nvSpPr>
          <p:cNvPr id="7" name="Footer Placeholder 5">
            <a:extLst>
              <a:ext uri="{FF2B5EF4-FFF2-40B4-BE49-F238E27FC236}">
                <a16:creationId xmlns:a16="http://schemas.microsoft.com/office/drawing/2014/main" id="{91F49601-43D2-7841-AC94-CCB1C3C4E172}"/>
              </a:ext>
            </a:extLst>
          </p:cNvPr>
          <p:cNvSpPr>
            <a:spLocks noGrp="1"/>
          </p:cNvSpPr>
          <p:nvPr>
            <p:ph type="ftr" sz="quarter" idx="3"/>
          </p:nvPr>
        </p:nvSpPr>
        <p:spPr>
          <a:xfrm>
            <a:off x="729166" y="4852598"/>
            <a:ext cx="4310907" cy="103485"/>
          </a:xfrm>
        </p:spPr>
        <p:txBody>
          <a:bodyPr/>
          <a:lstStyle/>
          <a:p>
            <a:r>
              <a:rPr lang="en-US" dirty="0"/>
              <a:t>Zooming to the Future: Video Conference Technology in Resident Education </a:t>
            </a:r>
          </a:p>
        </p:txBody>
      </p:sp>
    </p:spTree>
    <p:extLst>
      <p:ext uri="{BB962C8B-B14F-4D97-AF65-F5344CB8AC3E}">
        <p14:creationId xmlns:p14="http://schemas.microsoft.com/office/powerpoint/2010/main" val="2338811814"/>
      </p:ext>
    </p:extLst>
  </p:cSld>
  <p:clrMapOvr>
    <a:masterClrMapping/>
  </p:clrMapOvr>
  <p:transition advTm="24472">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90F0-F7D2-8241-9809-C28D6D80C501}"/>
              </a:ext>
            </a:extLst>
          </p:cNvPr>
          <p:cNvSpPr>
            <a:spLocks noGrp="1"/>
          </p:cNvSpPr>
          <p:nvPr>
            <p:ph type="title"/>
          </p:nvPr>
        </p:nvSpPr>
        <p:spPr/>
        <p:txBody>
          <a:bodyPr/>
          <a:lstStyle/>
          <a:p>
            <a:r>
              <a:rPr lang="en-US" dirty="0"/>
              <a:t>Recording</a:t>
            </a:r>
          </a:p>
        </p:txBody>
      </p:sp>
      <p:pic>
        <p:nvPicPr>
          <p:cNvPr id="5" name="Content Placeholder 4">
            <a:extLst>
              <a:ext uri="{FF2B5EF4-FFF2-40B4-BE49-F238E27FC236}">
                <a16:creationId xmlns:a16="http://schemas.microsoft.com/office/drawing/2014/main" id="{FCCDA247-A8AF-5947-9C51-A57A7E51261A}"/>
              </a:ext>
            </a:extLst>
          </p:cNvPr>
          <p:cNvPicPr>
            <a:picLocks noGrp="1" noChangeAspect="1"/>
          </p:cNvPicPr>
          <p:nvPr>
            <p:ph idx="1"/>
          </p:nvPr>
        </p:nvPicPr>
        <p:blipFill>
          <a:blip r:embed="rId3"/>
          <a:stretch>
            <a:fillRect/>
          </a:stretch>
        </p:blipFill>
        <p:spPr>
          <a:xfrm>
            <a:off x="653738" y="1684906"/>
            <a:ext cx="6082026" cy="2599372"/>
          </a:xfrm>
        </p:spPr>
      </p:pic>
      <p:pic>
        <p:nvPicPr>
          <p:cNvPr id="8" name="Picture 7">
            <a:extLst>
              <a:ext uri="{FF2B5EF4-FFF2-40B4-BE49-F238E27FC236}">
                <a16:creationId xmlns:a16="http://schemas.microsoft.com/office/drawing/2014/main" id="{AE817AA7-062D-3B47-AE41-7EEA908B3D00}"/>
              </a:ext>
            </a:extLst>
          </p:cNvPr>
          <p:cNvPicPr>
            <a:picLocks noChangeAspect="1"/>
          </p:cNvPicPr>
          <p:nvPr/>
        </p:nvPicPr>
        <p:blipFill>
          <a:blip r:embed="rId4"/>
          <a:stretch>
            <a:fillRect/>
          </a:stretch>
        </p:blipFill>
        <p:spPr>
          <a:xfrm>
            <a:off x="3079657" y="1107825"/>
            <a:ext cx="4082316" cy="577081"/>
          </a:xfrm>
          <a:prstGeom prst="rect">
            <a:avLst/>
          </a:prstGeom>
        </p:spPr>
      </p:pic>
      <p:pic>
        <p:nvPicPr>
          <p:cNvPr id="10" name="Picture 9">
            <a:extLst>
              <a:ext uri="{FF2B5EF4-FFF2-40B4-BE49-F238E27FC236}">
                <a16:creationId xmlns:a16="http://schemas.microsoft.com/office/drawing/2014/main" id="{CBD41D18-1183-7849-B5A4-2D3A48C2F3A9}"/>
              </a:ext>
            </a:extLst>
          </p:cNvPr>
          <p:cNvPicPr>
            <a:picLocks noChangeAspect="1"/>
          </p:cNvPicPr>
          <p:nvPr/>
        </p:nvPicPr>
        <p:blipFill>
          <a:blip r:embed="rId5"/>
          <a:stretch>
            <a:fillRect/>
          </a:stretch>
        </p:blipFill>
        <p:spPr>
          <a:xfrm>
            <a:off x="6735763" y="1107824"/>
            <a:ext cx="1740972" cy="2151663"/>
          </a:xfrm>
          <a:prstGeom prst="rect">
            <a:avLst/>
          </a:prstGeom>
        </p:spPr>
      </p:pic>
      <p:sp>
        <p:nvSpPr>
          <p:cNvPr id="6" name="TextBox 5">
            <a:extLst>
              <a:ext uri="{FF2B5EF4-FFF2-40B4-BE49-F238E27FC236}">
                <a16:creationId xmlns:a16="http://schemas.microsoft.com/office/drawing/2014/main" id="{6818DE27-A3F7-4B43-99A8-547B8D8CE1D5}"/>
              </a:ext>
            </a:extLst>
          </p:cNvPr>
          <p:cNvSpPr txBox="1"/>
          <p:nvPr/>
        </p:nvSpPr>
        <p:spPr bwMode="auto">
          <a:xfrm>
            <a:off x="6766557" y="3259487"/>
            <a:ext cx="1977081" cy="1107996"/>
          </a:xfrm>
          <a:prstGeom prst="rect">
            <a:avLst/>
          </a:prstGeom>
          <a:noFill/>
          <a:ln w="19050" algn="ctr">
            <a:noFill/>
            <a:miter lim="800000"/>
            <a:headEnd/>
            <a:tailEnd/>
          </a:ln>
        </p:spPr>
        <p:txBody>
          <a:bodyPr wrap="square" lIns="0" tIns="0" rIns="0" bIns="0" rtlCol="0">
            <a:spAutoFit/>
          </a:bodyPr>
          <a:lstStyle/>
          <a:p>
            <a:r>
              <a:rPr lang="en-US" dirty="0">
                <a:solidFill>
                  <a:schemeClr val="bg1"/>
                </a:solidFill>
              </a:rPr>
              <a:t>Start a Zoom meeting as the host.</a:t>
            </a:r>
          </a:p>
          <a:p>
            <a:r>
              <a:rPr lang="en-US" dirty="0">
                <a:solidFill>
                  <a:schemeClr val="bg1"/>
                </a:solidFill>
              </a:rPr>
              <a:t>Click the option to </a:t>
            </a:r>
            <a:r>
              <a:rPr lang="en-US" b="1" dirty="0">
                <a:solidFill>
                  <a:schemeClr val="bg1"/>
                </a:solidFill>
              </a:rPr>
              <a:t>Record</a:t>
            </a:r>
            <a:r>
              <a:rPr lang="en-US" dirty="0">
                <a:solidFill>
                  <a:schemeClr val="bg1"/>
                </a:solidFill>
              </a:rPr>
              <a:t>.</a:t>
            </a:r>
          </a:p>
        </p:txBody>
      </p:sp>
    </p:spTree>
    <p:extLst>
      <p:ext uri="{BB962C8B-B14F-4D97-AF65-F5344CB8AC3E}">
        <p14:creationId xmlns:p14="http://schemas.microsoft.com/office/powerpoint/2010/main" val="911618862"/>
      </p:ext>
    </p:extLst>
  </p:cSld>
  <p:clrMapOvr>
    <a:masterClrMapping/>
  </p:clrMapOvr>
  <p:transition advTm="74278">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90F0-F7D2-8241-9809-C28D6D80C501}"/>
              </a:ext>
            </a:extLst>
          </p:cNvPr>
          <p:cNvSpPr>
            <a:spLocks noGrp="1"/>
          </p:cNvSpPr>
          <p:nvPr>
            <p:ph type="title"/>
          </p:nvPr>
        </p:nvSpPr>
        <p:spPr/>
        <p:txBody>
          <a:bodyPr/>
          <a:lstStyle/>
          <a:p>
            <a:r>
              <a:rPr lang="en-US" dirty="0"/>
              <a:t>Recording</a:t>
            </a:r>
          </a:p>
        </p:txBody>
      </p:sp>
      <p:sp>
        <p:nvSpPr>
          <p:cNvPr id="11" name="Content Placeholder 10">
            <a:extLst>
              <a:ext uri="{FF2B5EF4-FFF2-40B4-BE49-F238E27FC236}">
                <a16:creationId xmlns:a16="http://schemas.microsoft.com/office/drawing/2014/main" id="{6328E5F3-9E6B-124A-A60A-944A2D619483}"/>
              </a:ext>
            </a:extLst>
          </p:cNvPr>
          <p:cNvSpPr>
            <a:spLocks noGrp="1"/>
          </p:cNvSpPr>
          <p:nvPr>
            <p:ph idx="1"/>
          </p:nvPr>
        </p:nvSpPr>
        <p:spPr/>
        <p:txBody>
          <a:bodyPr/>
          <a:lstStyle/>
          <a:p>
            <a:r>
              <a:rPr lang="en-US" sz="2200" dirty="0"/>
              <a:t>Hosts and participants will see the following </a:t>
            </a:r>
            <a:br>
              <a:rPr lang="en-US" sz="2200" dirty="0"/>
            </a:br>
            <a:r>
              <a:rPr lang="en-US" sz="2200" dirty="0"/>
              <a:t>indicator in the </a:t>
            </a:r>
            <a:r>
              <a:rPr lang="en-US" sz="2200" u="sng" dirty="0"/>
              <a:t>top left corner</a:t>
            </a:r>
            <a:r>
              <a:rPr lang="en-US" sz="2200" dirty="0"/>
              <a:t> when the recording has started.</a:t>
            </a:r>
          </a:p>
          <a:p>
            <a:r>
              <a:rPr lang="en-US" sz="2200" b="1" dirty="0"/>
              <a:t>Note</a:t>
            </a:r>
            <a:r>
              <a:rPr lang="en-US" sz="2200" dirty="0"/>
              <a:t>: If the above recording icons are </a:t>
            </a:r>
            <a:r>
              <a:rPr lang="en-US" sz="2200" u="sng" dirty="0"/>
              <a:t>not visible</a:t>
            </a:r>
            <a:r>
              <a:rPr lang="en-US" sz="2200" dirty="0"/>
              <a:t> in the meeting, the conference is </a:t>
            </a:r>
            <a:r>
              <a:rPr lang="en-US" sz="2200" b="1" u="sng" dirty="0"/>
              <a:t>not</a:t>
            </a:r>
            <a:r>
              <a:rPr lang="en-US" sz="2200" dirty="0"/>
              <a:t> recording.</a:t>
            </a:r>
          </a:p>
          <a:p>
            <a:r>
              <a:rPr lang="en-US" sz="2200" dirty="0"/>
              <a:t>After the meeting has ended, a prompt will appear stating </a:t>
            </a:r>
            <a:br>
              <a:rPr lang="en-US" sz="2200" dirty="0"/>
            </a:br>
            <a:r>
              <a:rPr lang="en-US" sz="2200" dirty="0"/>
              <a:t>”</a:t>
            </a:r>
            <a:r>
              <a:rPr lang="en-US" sz="2200" i="1" dirty="0"/>
              <a:t>You have a recording that needs to be converted before viewing.” </a:t>
            </a:r>
            <a:r>
              <a:rPr lang="en-US" sz="2200" dirty="0"/>
              <a:t>Wait for the recording to convert before it can be accessed. </a:t>
            </a:r>
          </a:p>
          <a:p>
            <a:r>
              <a:rPr lang="en-US" sz="1800" dirty="0"/>
              <a:t>(</a:t>
            </a:r>
            <a:r>
              <a:rPr lang="en-US" sz="1800" b="1" dirty="0"/>
              <a:t>Note</a:t>
            </a:r>
            <a:r>
              <a:rPr lang="en-US" sz="1800" dirty="0"/>
              <a:t>: By default, the audio/video file (MP4) will be named "</a:t>
            </a:r>
            <a:r>
              <a:rPr lang="en-US" sz="1800" b="1" dirty="0"/>
              <a:t>Zoom_0.mp4</a:t>
            </a:r>
            <a:r>
              <a:rPr lang="en-US" sz="1800" dirty="0"/>
              <a:t>.")</a:t>
            </a:r>
            <a:endParaRPr lang="en-US" sz="2200" dirty="0"/>
          </a:p>
        </p:txBody>
      </p:sp>
      <p:pic>
        <p:nvPicPr>
          <p:cNvPr id="12" name="Picture 11">
            <a:extLst>
              <a:ext uri="{FF2B5EF4-FFF2-40B4-BE49-F238E27FC236}">
                <a16:creationId xmlns:a16="http://schemas.microsoft.com/office/drawing/2014/main" id="{BB1D7A2F-B3A0-BA40-A509-3A439C3535BF}"/>
              </a:ext>
            </a:extLst>
          </p:cNvPr>
          <p:cNvPicPr>
            <a:picLocks noChangeAspect="1"/>
          </p:cNvPicPr>
          <p:nvPr/>
        </p:nvPicPr>
        <p:blipFill>
          <a:blip r:embed="rId3"/>
          <a:stretch>
            <a:fillRect/>
          </a:stretch>
        </p:blipFill>
        <p:spPr>
          <a:xfrm>
            <a:off x="6398412" y="1008668"/>
            <a:ext cx="1953465" cy="453482"/>
          </a:xfrm>
          <a:prstGeom prst="rect">
            <a:avLst/>
          </a:prstGeom>
        </p:spPr>
      </p:pic>
    </p:spTree>
    <p:extLst>
      <p:ext uri="{BB962C8B-B14F-4D97-AF65-F5344CB8AC3E}">
        <p14:creationId xmlns:p14="http://schemas.microsoft.com/office/powerpoint/2010/main" val="556363268"/>
      </p:ext>
    </p:extLst>
  </p:cSld>
  <p:clrMapOvr>
    <a:masterClrMapping/>
  </p:clrMapOvr>
  <p:transition advTm="27114">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4C04A-7560-DA4E-B077-19CBE8817262}"/>
              </a:ext>
            </a:extLst>
          </p:cNvPr>
          <p:cNvSpPr>
            <a:spLocks noGrp="1"/>
          </p:cNvSpPr>
          <p:nvPr>
            <p:ph type="title"/>
          </p:nvPr>
        </p:nvSpPr>
        <p:spPr>
          <a:xfrm>
            <a:off x="658373" y="329186"/>
            <a:ext cx="8080375" cy="1045992"/>
          </a:xfrm>
        </p:spPr>
        <p:txBody>
          <a:bodyPr/>
          <a:lstStyle/>
          <a:p>
            <a:r>
              <a:rPr lang="en-US" dirty="0"/>
              <a:t>End Meeting</a:t>
            </a:r>
            <a:br>
              <a:rPr lang="en-US" dirty="0"/>
            </a:br>
            <a:endParaRPr lang="en-US" dirty="0"/>
          </a:p>
        </p:txBody>
      </p:sp>
      <p:pic>
        <p:nvPicPr>
          <p:cNvPr id="9" name="Content Placeholder 8">
            <a:extLst>
              <a:ext uri="{FF2B5EF4-FFF2-40B4-BE49-F238E27FC236}">
                <a16:creationId xmlns:a16="http://schemas.microsoft.com/office/drawing/2014/main" id="{A3D3B0B8-DC8D-BD48-BD53-22EDE46CBABA}"/>
              </a:ext>
            </a:extLst>
          </p:cNvPr>
          <p:cNvPicPr>
            <a:picLocks noGrp="1" noChangeAspect="1"/>
          </p:cNvPicPr>
          <p:nvPr>
            <p:ph idx="1"/>
          </p:nvPr>
        </p:nvPicPr>
        <p:blipFill>
          <a:blip r:embed="rId2"/>
          <a:stretch>
            <a:fillRect/>
          </a:stretch>
        </p:blipFill>
        <p:spPr>
          <a:xfrm>
            <a:off x="661988" y="1768429"/>
            <a:ext cx="3989387" cy="1790791"/>
          </a:xfrm>
        </p:spPr>
      </p:pic>
      <p:sp>
        <p:nvSpPr>
          <p:cNvPr id="5" name="Content Placeholder 4">
            <a:extLst>
              <a:ext uri="{FF2B5EF4-FFF2-40B4-BE49-F238E27FC236}">
                <a16:creationId xmlns:a16="http://schemas.microsoft.com/office/drawing/2014/main" id="{B250E027-D990-584F-A8A6-2DD6CC94BFE6}"/>
              </a:ext>
            </a:extLst>
          </p:cNvPr>
          <p:cNvSpPr>
            <a:spLocks noGrp="1"/>
          </p:cNvSpPr>
          <p:nvPr>
            <p:ph idx="11"/>
          </p:nvPr>
        </p:nvSpPr>
        <p:spPr/>
        <p:txBody>
          <a:bodyPr/>
          <a:lstStyle/>
          <a:p>
            <a:r>
              <a:rPr lang="en-US" b="1" dirty="0"/>
              <a:t>End Meeting: </a:t>
            </a:r>
            <a:r>
              <a:rPr lang="en-US" dirty="0"/>
              <a:t>This will end the meeting for all participants. If you want to have the meeting continue, you should give another participant host control before leaving the meeting.</a:t>
            </a:r>
          </a:p>
          <a:p>
            <a:endParaRPr lang="en-US" dirty="0"/>
          </a:p>
        </p:txBody>
      </p:sp>
      <p:sp>
        <p:nvSpPr>
          <p:cNvPr id="7" name="Slide Number Placeholder 6">
            <a:extLst>
              <a:ext uri="{FF2B5EF4-FFF2-40B4-BE49-F238E27FC236}">
                <a16:creationId xmlns:a16="http://schemas.microsoft.com/office/drawing/2014/main" id="{B02F190F-33DE-AB49-A2BE-60121E650662}"/>
              </a:ext>
            </a:extLst>
          </p:cNvPr>
          <p:cNvSpPr>
            <a:spLocks noGrp="1"/>
          </p:cNvSpPr>
          <p:nvPr>
            <p:ph type="sldNum" sz="quarter" idx="4"/>
          </p:nvPr>
        </p:nvSpPr>
        <p:spPr/>
        <p:txBody>
          <a:bodyPr/>
          <a:lstStyle/>
          <a:p>
            <a:fld id="{7BCC8D0D-EAEC-449D-9161-023DFF90F2E2}" type="slidenum">
              <a:rPr lang="en-US" smtClean="0"/>
              <a:pPr/>
              <a:t>25</a:t>
            </a:fld>
            <a:endParaRPr lang="en-US" dirty="0"/>
          </a:p>
        </p:txBody>
      </p:sp>
      <p:sp>
        <p:nvSpPr>
          <p:cNvPr id="8" name="Footer Placeholder 5">
            <a:extLst>
              <a:ext uri="{FF2B5EF4-FFF2-40B4-BE49-F238E27FC236}">
                <a16:creationId xmlns:a16="http://schemas.microsoft.com/office/drawing/2014/main" id="{C300A4A3-F451-CC4B-8386-11F5C2FC904D}"/>
              </a:ext>
            </a:extLst>
          </p:cNvPr>
          <p:cNvSpPr txBox="1">
            <a:spLocks/>
          </p:cNvSpPr>
          <p:nvPr/>
        </p:nvSpPr>
        <p:spPr>
          <a:xfrm>
            <a:off x="658373" y="4838782"/>
            <a:ext cx="4310907" cy="103485"/>
          </a:xfrm>
          <a:prstGeom prst="rect">
            <a:avLst/>
          </a:prstGeom>
        </p:spPr>
        <p:txBody>
          <a:bodyPr vert="horz" wrap="square" lIns="0" tIns="0" rIns="0" bIns="0" rtlCol="0" anchor="b" anchorCtr="0"/>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900" i="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Zooming to the Future: Video Conference Technology in Resident Education </a:t>
            </a:r>
          </a:p>
        </p:txBody>
      </p:sp>
    </p:spTree>
    <p:extLst>
      <p:ext uri="{BB962C8B-B14F-4D97-AF65-F5344CB8AC3E}">
        <p14:creationId xmlns:p14="http://schemas.microsoft.com/office/powerpoint/2010/main" val="1169828237"/>
      </p:ext>
    </p:extLst>
  </p:cSld>
  <p:clrMapOvr>
    <a:masterClrMapping/>
  </p:clrMapOvr>
  <p:transition advTm="12186">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6828-2371-4B4C-A319-6C55C87D51B4}"/>
              </a:ext>
            </a:extLst>
          </p:cNvPr>
          <p:cNvSpPr>
            <a:spLocks noGrp="1"/>
          </p:cNvSpPr>
          <p:nvPr>
            <p:ph type="title"/>
          </p:nvPr>
        </p:nvSpPr>
        <p:spPr/>
        <p:txBody>
          <a:bodyPr/>
          <a:lstStyle/>
          <a:p>
            <a:r>
              <a:rPr lang="en-US" dirty="0"/>
              <a:t>Engaging Education</a:t>
            </a:r>
          </a:p>
        </p:txBody>
      </p:sp>
      <p:sp>
        <p:nvSpPr>
          <p:cNvPr id="3" name="Content Placeholder 2">
            <a:extLst>
              <a:ext uri="{FF2B5EF4-FFF2-40B4-BE49-F238E27FC236}">
                <a16:creationId xmlns:a16="http://schemas.microsoft.com/office/drawing/2014/main" id="{FD45564D-9F04-B84F-B028-FF5E36E93A8A}"/>
              </a:ext>
            </a:extLst>
          </p:cNvPr>
          <p:cNvSpPr>
            <a:spLocks noGrp="1"/>
          </p:cNvSpPr>
          <p:nvPr>
            <p:ph idx="1"/>
          </p:nvPr>
        </p:nvSpPr>
        <p:spPr>
          <a:xfrm>
            <a:off x="661375" y="1172816"/>
            <a:ext cx="8325548" cy="3243736"/>
          </a:xfrm>
        </p:spPr>
        <p:txBody>
          <a:bodyPr/>
          <a:lstStyle/>
          <a:p>
            <a:pPr marL="0" indent="0">
              <a:lnSpc>
                <a:spcPct val="100000"/>
              </a:lnSpc>
              <a:spcBef>
                <a:spcPts val="0"/>
              </a:spcBef>
            </a:pPr>
            <a:r>
              <a:rPr lang="en-US" b="1" dirty="0"/>
              <a:t>Nearpod</a:t>
            </a:r>
            <a:r>
              <a:rPr lang="en-US" dirty="0"/>
              <a:t> is an interactive classroom tool for teachers to engage students with interactive lessons. </a:t>
            </a:r>
          </a:p>
          <a:p>
            <a:pPr marL="0" indent="0">
              <a:lnSpc>
                <a:spcPct val="100000"/>
              </a:lnSpc>
              <a:spcBef>
                <a:spcPts val="0"/>
              </a:spcBef>
            </a:pPr>
            <a:r>
              <a:rPr lang="en-US" b="1" dirty="0"/>
              <a:t>Poll Everywhere</a:t>
            </a:r>
            <a:r>
              <a:rPr lang="en-US" dirty="0"/>
              <a:t> is a polling software, like the polling feature in Zoom or Nearpod, you can ask a question and get instant results.</a:t>
            </a:r>
          </a:p>
          <a:p>
            <a:pPr marL="0" indent="0">
              <a:lnSpc>
                <a:spcPct val="100000"/>
              </a:lnSpc>
              <a:spcBef>
                <a:spcPts val="0"/>
              </a:spcBef>
            </a:pPr>
            <a:r>
              <a:rPr lang="en-US" b="1" dirty="0"/>
              <a:t>RSNA Diagnosis Live™ </a:t>
            </a:r>
          </a:p>
          <a:p>
            <a:pPr marL="0" indent="0">
              <a:lnSpc>
                <a:spcPct val="100000"/>
              </a:lnSpc>
              <a:spcBef>
                <a:spcPts val="0"/>
              </a:spcBef>
            </a:pPr>
            <a:r>
              <a:rPr lang="en-US" b="1" dirty="0"/>
              <a:t>Zoom</a:t>
            </a:r>
            <a:r>
              <a:rPr lang="en-US" dirty="0"/>
              <a:t> Polling Tool</a:t>
            </a:r>
          </a:p>
          <a:p>
            <a:pPr marL="288925" lvl="1" indent="0">
              <a:lnSpc>
                <a:spcPct val="100000"/>
              </a:lnSpc>
              <a:spcBef>
                <a:spcPts val="0"/>
              </a:spcBef>
            </a:pPr>
            <a:r>
              <a:rPr lang="en-US" dirty="0"/>
              <a:t>All use existing mobile devices, </a:t>
            </a:r>
          </a:p>
          <a:p>
            <a:pPr marL="288925" lvl="1" indent="0">
              <a:lnSpc>
                <a:spcPct val="100000"/>
              </a:lnSpc>
              <a:spcBef>
                <a:spcPts val="0"/>
              </a:spcBef>
              <a:buNone/>
            </a:pPr>
            <a:r>
              <a:rPr lang="en-US" dirty="0"/>
              <a:t> smart phones, or tablets, etc.</a:t>
            </a:r>
          </a:p>
        </p:txBody>
      </p:sp>
      <p:pic>
        <p:nvPicPr>
          <p:cNvPr id="4" name="Courtier">
            <a:hlinkClick r:id="" action="ppaction://media"/>
            <a:extLst>
              <a:ext uri="{FF2B5EF4-FFF2-40B4-BE49-F238E27FC236}">
                <a16:creationId xmlns:a16="http://schemas.microsoft.com/office/drawing/2014/main" id="{D9A5A9D8-F5BE-284E-821C-89BAC36D42C3}"/>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627076" y="2794684"/>
            <a:ext cx="2522538" cy="1418928"/>
          </a:xfrm>
          <a:prstGeom prst="rect">
            <a:avLst/>
          </a:prstGeom>
        </p:spPr>
      </p:pic>
    </p:spTree>
    <p:custDataLst>
      <p:tags r:id="rId1"/>
    </p:custDataLst>
    <p:extLst>
      <p:ext uri="{BB962C8B-B14F-4D97-AF65-F5344CB8AC3E}">
        <p14:creationId xmlns:p14="http://schemas.microsoft.com/office/powerpoint/2010/main" val="2492651931"/>
      </p:ext>
    </p:extLst>
  </p:cSld>
  <p:clrMapOvr>
    <a:masterClrMapping/>
  </p:clrMapOvr>
  <p:transition advTm="3380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4000"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00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00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200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200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200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uiExpand="1" build="p"/>
    </p:bldLst>
  </p:timing>
  <p:extLst mod="1">
    <p:ext uri="{E180D4A7-C9FB-4DFB-919C-405C955672EB}">
      <p14:showEvtLst xmlns:p14="http://schemas.microsoft.com/office/powerpoint/2010/main">
        <p14:playEvt time="1543" objId="4"/>
        <p14:stopEvt time="33803" objId="4"/>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EE16-087B-224F-B954-0B576E3877CB}"/>
              </a:ext>
            </a:extLst>
          </p:cNvPr>
          <p:cNvSpPr>
            <a:spLocks noGrp="1"/>
          </p:cNvSpPr>
          <p:nvPr>
            <p:ph type="title"/>
          </p:nvPr>
        </p:nvSpPr>
        <p:spPr/>
        <p:txBody>
          <a:bodyPr/>
          <a:lstStyle/>
          <a:p>
            <a:r>
              <a:rPr lang="en-US" dirty="0"/>
              <a:t>Additional Hardware</a:t>
            </a:r>
          </a:p>
        </p:txBody>
      </p:sp>
      <p:sp>
        <p:nvSpPr>
          <p:cNvPr id="3" name="Content Placeholder 2">
            <a:extLst>
              <a:ext uri="{FF2B5EF4-FFF2-40B4-BE49-F238E27FC236}">
                <a16:creationId xmlns:a16="http://schemas.microsoft.com/office/drawing/2014/main" id="{74298850-6D55-6B40-B10F-FDA5249E6C69}"/>
              </a:ext>
            </a:extLst>
          </p:cNvPr>
          <p:cNvSpPr>
            <a:spLocks noGrp="1"/>
          </p:cNvSpPr>
          <p:nvPr>
            <p:ph idx="1"/>
          </p:nvPr>
        </p:nvSpPr>
        <p:spPr/>
        <p:txBody>
          <a:bodyPr/>
          <a:lstStyle/>
          <a:p>
            <a:r>
              <a:rPr lang="en-US" dirty="0"/>
              <a:t>Logitech Conference Cam Connect (Audio and Video)</a:t>
            </a:r>
          </a:p>
          <a:p>
            <a:r>
              <a:rPr lang="en-US" dirty="0"/>
              <a:t>Snowflake Mic (Audio)</a:t>
            </a:r>
          </a:p>
          <a:p>
            <a:r>
              <a:rPr lang="en-US" dirty="0"/>
              <a:t>Yeti Mic (Audio)</a:t>
            </a:r>
          </a:p>
          <a:p>
            <a:r>
              <a:rPr lang="en-US" dirty="0"/>
              <a:t>SIP Room Connector (Audio and Video) via [Meeting ID]@zoomcrc.com</a:t>
            </a:r>
          </a:p>
          <a:p>
            <a:endParaRPr lang="en-US" dirty="0"/>
          </a:p>
          <a:p>
            <a:endParaRPr lang="en-US" dirty="0"/>
          </a:p>
          <a:p>
            <a:endParaRPr lang="en-US" dirty="0"/>
          </a:p>
        </p:txBody>
      </p:sp>
      <p:sp>
        <p:nvSpPr>
          <p:cNvPr id="7" name="Slide Number Placeholder 6">
            <a:extLst>
              <a:ext uri="{FF2B5EF4-FFF2-40B4-BE49-F238E27FC236}">
                <a16:creationId xmlns:a16="http://schemas.microsoft.com/office/drawing/2014/main" id="{6AF841F1-0F98-0A4E-B2FE-A0A8FCE8AF74}"/>
              </a:ext>
            </a:extLst>
          </p:cNvPr>
          <p:cNvSpPr>
            <a:spLocks noGrp="1"/>
          </p:cNvSpPr>
          <p:nvPr>
            <p:ph type="sldNum" sz="quarter" idx="4"/>
          </p:nvPr>
        </p:nvSpPr>
        <p:spPr/>
        <p:txBody>
          <a:bodyPr/>
          <a:lstStyle/>
          <a:p>
            <a:fld id="{7BCC8D0D-EAEC-449D-9161-023DFF90F2E2}" type="slidenum">
              <a:rPr lang="en-US" smtClean="0"/>
              <a:pPr/>
              <a:t>27</a:t>
            </a:fld>
            <a:endParaRPr lang="en-US" dirty="0"/>
          </a:p>
        </p:txBody>
      </p:sp>
      <p:pic>
        <p:nvPicPr>
          <p:cNvPr id="8" name="Picture 7">
            <a:extLst>
              <a:ext uri="{FF2B5EF4-FFF2-40B4-BE49-F238E27FC236}">
                <a16:creationId xmlns:a16="http://schemas.microsoft.com/office/drawing/2014/main" id="{3707FBDF-99B2-3C4B-8E9E-879D2B6DCCD5}"/>
              </a:ext>
            </a:extLst>
          </p:cNvPr>
          <p:cNvPicPr>
            <a:picLocks noChangeAspect="1"/>
          </p:cNvPicPr>
          <p:nvPr/>
        </p:nvPicPr>
        <p:blipFill>
          <a:blip r:embed="rId4"/>
          <a:stretch>
            <a:fillRect/>
          </a:stretch>
        </p:blipFill>
        <p:spPr>
          <a:xfrm>
            <a:off x="5218265" y="659403"/>
            <a:ext cx="1725645" cy="1871474"/>
          </a:xfrm>
          <a:prstGeom prst="rect">
            <a:avLst/>
          </a:prstGeom>
        </p:spPr>
      </p:pic>
      <p:pic>
        <p:nvPicPr>
          <p:cNvPr id="5" name="Picture 4">
            <a:extLst>
              <a:ext uri="{FF2B5EF4-FFF2-40B4-BE49-F238E27FC236}">
                <a16:creationId xmlns:a16="http://schemas.microsoft.com/office/drawing/2014/main" id="{A5C46539-5EAC-C14E-A197-5A6EACA55925}"/>
              </a:ext>
            </a:extLst>
          </p:cNvPr>
          <p:cNvPicPr>
            <a:picLocks noChangeAspect="1"/>
          </p:cNvPicPr>
          <p:nvPr/>
        </p:nvPicPr>
        <p:blipFill>
          <a:blip r:embed="rId5"/>
          <a:stretch>
            <a:fillRect/>
          </a:stretch>
        </p:blipFill>
        <p:spPr>
          <a:xfrm>
            <a:off x="5218264" y="2489200"/>
            <a:ext cx="1725646" cy="1666288"/>
          </a:xfrm>
          <a:prstGeom prst="rect">
            <a:avLst/>
          </a:prstGeom>
        </p:spPr>
      </p:pic>
      <p:pic>
        <p:nvPicPr>
          <p:cNvPr id="10" name="Picture 9">
            <a:extLst>
              <a:ext uri="{FF2B5EF4-FFF2-40B4-BE49-F238E27FC236}">
                <a16:creationId xmlns:a16="http://schemas.microsoft.com/office/drawing/2014/main" id="{41DDB125-D745-4147-B05A-254691EF1A9D}"/>
              </a:ext>
            </a:extLst>
          </p:cNvPr>
          <p:cNvPicPr>
            <a:picLocks noChangeAspect="1"/>
          </p:cNvPicPr>
          <p:nvPr/>
        </p:nvPicPr>
        <p:blipFill>
          <a:blip r:embed="rId6"/>
          <a:stretch>
            <a:fillRect/>
          </a:stretch>
        </p:blipFill>
        <p:spPr>
          <a:xfrm>
            <a:off x="6982699" y="617726"/>
            <a:ext cx="1825088" cy="3537762"/>
          </a:xfrm>
          <a:prstGeom prst="rect">
            <a:avLst/>
          </a:prstGeom>
        </p:spPr>
      </p:pic>
      <p:sp>
        <p:nvSpPr>
          <p:cNvPr id="9" name="Footer Placeholder 5">
            <a:extLst>
              <a:ext uri="{FF2B5EF4-FFF2-40B4-BE49-F238E27FC236}">
                <a16:creationId xmlns:a16="http://schemas.microsoft.com/office/drawing/2014/main" id="{C163022C-1E43-E449-9AE2-BC0656AFA87D}"/>
              </a:ext>
            </a:extLst>
          </p:cNvPr>
          <p:cNvSpPr txBox="1">
            <a:spLocks/>
          </p:cNvSpPr>
          <p:nvPr/>
        </p:nvSpPr>
        <p:spPr>
          <a:xfrm>
            <a:off x="658373" y="4846599"/>
            <a:ext cx="4310907" cy="103485"/>
          </a:xfrm>
          <a:prstGeom prst="rect">
            <a:avLst/>
          </a:prstGeom>
        </p:spPr>
        <p:txBody>
          <a:bodyPr vert="horz" wrap="square" lIns="0" tIns="0" rIns="0" bIns="0" rtlCol="0" anchor="b" anchorCtr="0"/>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900" i="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Zooming to the Future: Video Conference Technology in Resident Education </a:t>
            </a:r>
          </a:p>
        </p:txBody>
      </p:sp>
    </p:spTree>
    <p:custDataLst>
      <p:tags r:id="rId1"/>
    </p:custDataLst>
    <p:extLst>
      <p:ext uri="{BB962C8B-B14F-4D97-AF65-F5344CB8AC3E}">
        <p14:creationId xmlns:p14="http://schemas.microsoft.com/office/powerpoint/2010/main" val="4168979100"/>
      </p:ext>
    </p:extLst>
  </p:cSld>
  <p:clrMapOvr>
    <a:masterClrMapping/>
  </p:clrMapOvr>
  <p:transition advTm="5176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
                                        <p:tgtEl>
                                          <p:spTgt spid="3">
                                            <p:txEl>
                                              <p:pRg st="1" end="1"/>
                                            </p:txEl>
                                          </p:spTgt>
                                        </p:tgtEl>
                                      </p:cBhvr>
                                    </p:animEffect>
                                    <p:anim calcmode="lin" valueType="num">
                                      <p:cBhvr>
                                        <p:cTn id="17"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
                                        <p:tgtEl>
                                          <p:spTgt spid="3">
                                            <p:txEl>
                                              <p:pRg st="2" end="2"/>
                                            </p:txEl>
                                          </p:spTgt>
                                        </p:tgtEl>
                                      </p:cBhvr>
                                    </p:animEffect>
                                    <p:anim calcmode="lin" valueType="num">
                                      <p:cBhvr>
                                        <p:cTn id="26"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
                                        <p:tgtEl>
                                          <p:spTgt spid="3">
                                            <p:txEl>
                                              <p:pRg st="3" end="3"/>
                                            </p:txEl>
                                          </p:spTgt>
                                        </p:tgtEl>
                                      </p:cBhvr>
                                    </p:animEffect>
                                    <p:anim calcmode="lin" valueType="num">
                                      <p:cBhvr>
                                        <p:cTn id="35"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B766-D255-A940-B3F6-CD4DB382CAA6}"/>
              </a:ext>
            </a:extLst>
          </p:cNvPr>
          <p:cNvSpPr>
            <a:spLocks noGrp="1"/>
          </p:cNvSpPr>
          <p:nvPr>
            <p:ph type="title"/>
          </p:nvPr>
        </p:nvSpPr>
        <p:spPr/>
        <p:txBody>
          <a:bodyPr/>
          <a:lstStyle/>
          <a:p>
            <a:r>
              <a:rPr lang="en-US" dirty="0"/>
              <a:t>Tips &amp; Etiquette</a:t>
            </a:r>
          </a:p>
        </p:txBody>
      </p:sp>
      <p:sp>
        <p:nvSpPr>
          <p:cNvPr id="3" name="Content Placeholder 2">
            <a:extLst>
              <a:ext uri="{FF2B5EF4-FFF2-40B4-BE49-F238E27FC236}">
                <a16:creationId xmlns:a16="http://schemas.microsoft.com/office/drawing/2014/main" id="{13A54906-17F1-7F45-8A18-88F80CFD200D}"/>
              </a:ext>
            </a:extLst>
          </p:cNvPr>
          <p:cNvSpPr>
            <a:spLocks noGrp="1"/>
          </p:cNvSpPr>
          <p:nvPr>
            <p:ph idx="1"/>
          </p:nvPr>
        </p:nvSpPr>
        <p:spPr/>
        <p:txBody>
          <a:bodyPr/>
          <a:lstStyle/>
          <a:p>
            <a:r>
              <a:rPr lang="en-US" sz="1800" dirty="0"/>
              <a:t>Use </a:t>
            </a:r>
            <a:r>
              <a:rPr lang="en-US" sz="1800" b="1" dirty="0"/>
              <a:t>Client App </a:t>
            </a:r>
            <a:r>
              <a:rPr lang="en-US" sz="1800" dirty="0"/>
              <a:t>and </a:t>
            </a:r>
            <a:r>
              <a:rPr lang="en-US" sz="1800" b="1" dirty="0"/>
              <a:t>Outlook plug-in </a:t>
            </a:r>
            <a:r>
              <a:rPr lang="en-US" sz="1800" dirty="0"/>
              <a:t>for easier scheduling  </a:t>
            </a:r>
          </a:p>
          <a:p>
            <a:r>
              <a:rPr lang="en-US" sz="1800" dirty="0"/>
              <a:t>Customize </a:t>
            </a:r>
            <a:r>
              <a:rPr lang="en-US" sz="1800" b="1" dirty="0"/>
              <a:t>Personal Meeting ID</a:t>
            </a:r>
            <a:r>
              <a:rPr lang="en-US" sz="1800" dirty="0"/>
              <a:t> to host meetings without scheduling in advance (use your phone number as your Zoom number etc.…)</a:t>
            </a:r>
          </a:p>
          <a:p>
            <a:r>
              <a:rPr lang="en-US" sz="1800" dirty="0"/>
              <a:t>Manage Zoom meetings (edit or cancel) on your Outlook Calendar first then on your Zoom account</a:t>
            </a:r>
          </a:p>
          <a:p>
            <a:r>
              <a:rPr lang="en-US" sz="1800" dirty="0"/>
              <a:t>Enable </a:t>
            </a:r>
            <a:r>
              <a:rPr lang="en-US" sz="1800" b="1" dirty="0"/>
              <a:t>Join Before Host </a:t>
            </a:r>
            <a:r>
              <a:rPr lang="en-US" sz="1800" dirty="0"/>
              <a:t>option to allow for participants to gather before the meeting starts</a:t>
            </a:r>
          </a:p>
          <a:p>
            <a:r>
              <a:rPr lang="en-US" sz="1800" dirty="0"/>
              <a:t>For assistance, contact the IT Service Desk at 415-514-4100 or </a:t>
            </a:r>
            <a:r>
              <a:rPr lang="en-US" sz="1800" b="1" dirty="0" err="1">
                <a:solidFill>
                  <a:schemeClr val="tx1">
                    <a:lumMod val="50000"/>
                    <a:lumOff val="50000"/>
                  </a:schemeClr>
                </a:solidFill>
              </a:rPr>
              <a:t>it.ucsf.edu</a:t>
            </a:r>
            <a:endParaRPr lang="en-US" sz="1800" b="1" dirty="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A69E7408-3084-B94A-A583-97A93AE52B5C}"/>
              </a:ext>
            </a:extLst>
          </p:cNvPr>
          <p:cNvSpPr>
            <a:spLocks noGrp="1"/>
          </p:cNvSpPr>
          <p:nvPr>
            <p:ph type="sldNum" sz="quarter" idx="4"/>
          </p:nvPr>
        </p:nvSpPr>
        <p:spPr/>
        <p:txBody>
          <a:bodyPr/>
          <a:lstStyle/>
          <a:p>
            <a:fld id="{7BCC8D0D-EAEC-449D-9161-023DFF90F2E2}" type="slidenum">
              <a:rPr lang="en-US" smtClean="0">
                <a:solidFill>
                  <a:schemeClr val="bg1"/>
                </a:solidFill>
              </a:rPr>
              <a:pPr/>
              <a:t>28</a:t>
            </a:fld>
            <a:endParaRPr lang="en-US" dirty="0">
              <a:solidFill>
                <a:schemeClr val="bg1"/>
              </a:solidFill>
            </a:endParaRPr>
          </a:p>
        </p:txBody>
      </p:sp>
    </p:spTree>
    <p:extLst>
      <p:ext uri="{BB962C8B-B14F-4D97-AF65-F5344CB8AC3E}">
        <p14:creationId xmlns:p14="http://schemas.microsoft.com/office/powerpoint/2010/main" val="3609908084"/>
      </p:ext>
    </p:extLst>
  </p:cSld>
  <p:clrMapOvr>
    <a:masterClrMapping/>
  </p:clrMapOvr>
  <p:transition advTm="3990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53AD2-BAED-F44A-8CF1-813866643F54}"/>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7C30BF69-A792-DE49-82CA-19CA0365515C}"/>
              </a:ext>
            </a:extLst>
          </p:cNvPr>
          <p:cNvSpPr>
            <a:spLocks noGrp="1"/>
          </p:cNvSpPr>
          <p:nvPr>
            <p:ph idx="1"/>
          </p:nvPr>
        </p:nvSpPr>
        <p:spPr/>
        <p:txBody>
          <a:bodyPr/>
          <a:lstStyle/>
          <a:p>
            <a:pPr marL="0" indent="0">
              <a:buNone/>
            </a:pPr>
            <a:r>
              <a:rPr lang="en-US" sz="3600" dirty="0" err="1"/>
              <a:t>Martin.Rawlings-Fein@ucsf.edu</a:t>
            </a:r>
            <a:endParaRPr lang="en-US" sz="5400" dirty="0"/>
          </a:p>
          <a:p>
            <a:pPr marL="0" indent="0">
              <a:buNone/>
            </a:pPr>
            <a:r>
              <a:rPr lang="en-US" sz="2400" dirty="0"/>
              <a:t>UCSF Dept. of Radiology &amp; Biomedical Imaging</a:t>
            </a:r>
            <a:br>
              <a:rPr lang="en-US" sz="2400" dirty="0"/>
            </a:br>
            <a:r>
              <a:rPr lang="en-US" sz="2400" dirty="0"/>
              <a:t>Educational Tech Specialist</a:t>
            </a:r>
            <a:br>
              <a:rPr lang="en-US" sz="2400" dirty="0"/>
            </a:br>
            <a:r>
              <a:rPr lang="en-US" sz="2400" dirty="0"/>
              <a:t>513 Parnassus Ave., Room S-255</a:t>
            </a:r>
          </a:p>
          <a:p>
            <a:pPr marL="0" indent="0">
              <a:buNone/>
            </a:pPr>
            <a:r>
              <a:rPr lang="en-US" sz="2400" dirty="0"/>
              <a:t>416-502-5838</a:t>
            </a:r>
          </a:p>
          <a:p>
            <a:pPr marL="0" indent="0">
              <a:buNone/>
            </a:pPr>
            <a:endParaRPr lang="en-US" sz="5400" dirty="0"/>
          </a:p>
        </p:txBody>
      </p:sp>
    </p:spTree>
    <p:extLst>
      <p:ext uri="{BB962C8B-B14F-4D97-AF65-F5344CB8AC3E}">
        <p14:creationId xmlns:p14="http://schemas.microsoft.com/office/powerpoint/2010/main" val="3531444415"/>
      </p:ext>
    </p:extLst>
  </p:cSld>
  <p:clrMapOvr>
    <a:masterClrMapping/>
  </p:clrMapOvr>
  <p:transition advTm="303925">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0AFB8-AFCE-424A-94EA-C265C5C53F39}"/>
              </a:ext>
            </a:extLst>
          </p:cNvPr>
          <p:cNvSpPr>
            <a:spLocks noGrp="1"/>
          </p:cNvSpPr>
          <p:nvPr>
            <p:ph type="title"/>
          </p:nvPr>
        </p:nvSpPr>
        <p:spPr/>
        <p:txBody>
          <a:bodyPr/>
          <a:lstStyle/>
          <a:p>
            <a:r>
              <a:rPr lang="en-US" dirty="0"/>
              <a:t>Videoconferencing</a:t>
            </a:r>
          </a:p>
        </p:txBody>
      </p:sp>
      <p:pic>
        <p:nvPicPr>
          <p:cNvPr id="9" name="Videoconferencing.mp4">
            <a:hlinkClick r:id="" action="ppaction://media"/>
            <a:extLst>
              <a:ext uri="{FF2B5EF4-FFF2-40B4-BE49-F238E27FC236}">
                <a16:creationId xmlns:a16="http://schemas.microsoft.com/office/drawing/2014/main" id="{70B03DEC-17FB-9349-B9D8-B6FB47A51B7F}"/>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2149475" y="1173163"/>
            <a:ext cx="5348288" cy="3008312"/>
          </a:xfrm>
        </p:spPr>
      </p:pic>
    </p:spTree>
    <p:custDataLst>
      <p:tags r:id="rId1"/>
    </p:custDataLst>
    <p:extLst>
      <p:ext uri="{BB962C8B-B14F-4D97-AF65-F5344CB8AC3E}">
        <p14:creationId xmlns:p14="http://schemas.microsoft.com/office/powerpoint/2010/main" val="1258007314"/>
      </p:ext>
    </p:extLst>
  </p:cSld>
  <p:clrMapOvr>
    <a:masterClrMapping/>
  </p:clrMapOvr>
  <p:transition advTm="9756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3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extLst>
    <p:ext uri="{E180D4A7-C9FB-4DFB-919C-405C955672EB}">
      <p14:showEvtLst xmlns:p14="http://schemas.microsoft.com/office/powerpoint/2010/main">
        <p14:playEvt time="4141" objId="9"/>
        <p14:stopEvt time="57976" objId="9"/>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EE16-087B-224F-B954-0B576E3877CB}"/>
              </a:ext>
            </a:extLst>
          </p:cNvPr>
          <p:cNvSpPr>
            <a:spLocks noGrp="1"/>
          </p:cNvSpPr>
          <p:nvPr>
            <p:ph type="title"/>
          </p:nvPr>
        </p:nvSpPr>
        <p:spPr/>
        <p:txBody>
          <a:bodyPr/>
          <a:lstStyle/>
          <a:p>
            <a:r>
              <a:rPr lang="en-US" dirty="0"/>
              <a:t>Definitions</a:t>
            </a:r>
          </a:p>
        </p:txBody>
      </p:sp>
      <p:sp>
        <p:nvSpPr>
          <p:cNvPr id="6" name="Footer Placeholder 5">
            <a:extLst>
              <a:ext uri="{FF2B5EF4-FFF2-40B4-BE49-F238E27FC236}">
                <a16:creationId xmlns:a16="http://schemas.microsoft.com/office/drawing/2014/main" id="{6FAA2C64-2FA9-4345-B529-7D1ED4CC36F9}"/>
              </a:ext>
            </a:extLst>
          </p:cNvPr>
          <p:cNvSpPr>
            <a:spLocks noGrp="1"/>
          </p:cNvSpPr>
          <p:nvPr>
            <p:ph type="ftr" sz="quarter" idx="3"/>
          </p:nvPr>
        </p:nvSpPr>
        <p:spPr/>
        <p:txBody>
          <a:bodyPr/>
          <a:lstStyle/>
          <a:p>
            <a:r>
              <a:rPr lang="en-US" dirty="0"/>
              <a:t>Zooming to the Future: Video Conference Technology in Resident Education </a:t>
            </a:r>
          </a:p>
        </p:txBody>
      </p:sp>
      <p:sp>
        <p:nvSpPr>
          <p:cNvPr id="7" name="Slide Number Placeholder 6">
            <a:extLst>
              <a:ext uri="{FF2B5EF4-FFF2-40B4-BE49-F238E27FC236}">
                <a16:creationId xmlns:a16="http://schemas.microsoft.com/office/drawing/2014/main" id="{6AF841F1-0F98-0A4E-B2FE-A0A8FCE8AF74}"/>
              </a:ext>
            </a:extLst>
          </p:cNvPr>
          <p:cNvSpPr>
            <a:spLocks noGrp="1"/>
          </p:cNvSpPr>
          <p:nvPr>
            <p:ph type="sldNum" sz="quarter" idx="4"/>
          </p:nvPr>
        </p:nvSpPr>
        <p:spPr/>
        <p:txBody>
          <a:bodyPr/>
          <a:lstStyle/>
          <a:p>
            <a:fld id="{7BCC8D0D-EAEC-449D-9161-023DFF90F2E2}" type="slidenum">
              <a:rPr lang="en-US" smtClean="0"/>
              <a:pPr/>
              <a:t>4</a:t>
            </a:fld>
            <a:endParaRPr lang="en-US" dirty="0"/>
          </a:p>
        </p:txBody>
      </p:sp>
      <p:sp>
        <p:nvSpPr>
          <p:cNvPr id="10" name="Content Placeholder 4">
            <a:extLst>
              <a:ext uri="{FF2B5EF4-FFF2-40B4-BE49-F238E27FC236}">
                <a16:creationId xmlns:a16="http://schemas.microsoft.com/office/drawing/2014/main" id="{A7AC638F-2D9F-DD4F-B07F-21DE41CE827E}"/>
              </a:ext>
            </a:extLst>
          </p:cNvPr>
          <p:cNvSpPr txBox="1">
            <a:spLocks/>
          </p:cNvSpPr>
          <p:nvPr/>
        </p:nvSpPr>
        <p:spPr>
          <a:xfrm>
            <a:off x="358009" y="1228004"/>
            <a:ext cx="8234360" cy="2983512"/>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t>Video Conferencing</a:t>
            </a:r>
            <a:r>
              <a:rPr lang="en-US" sz="2000" dirty="0"/>
              <a:t> - provides real-time two-way audio/video communication between two or more locations. </a:t>
            </a:r>
          </a:p>
          <a:p>
            <a:r>
              <a:rPr lang="en-US" sz="2000" b="1" dirty="0"/>
              <a:t>Web Conferencing</a:t>
            </a:r>
            <a:r>
              <a:rPr lang="en-US" sz="2000" dirty="0"/>
              <a:t> - provides live audio/video communication between two or more locations to conduct meetings, training, or presentations via the Internet. </a:t>
            </a:r>
          </a:p>
          <a:p>
            <a:r>
              <a:rPr lang="en-US" sz="2000" b="1" dirty="0"/>
              <a:t>Webinar</a:t>
            </a:r>
            <a:r>
              <a:rPr lang="en-US" sz="2000" dirty="0"/>
              <a:t> - a specific type of web conference that is typically one-way (speaker to the remote audience with limited remote audience interaction).</a:t>
            </a:r>
          </a:p>
          <a:p>
            <a:r>
              <a:rPr lang="en-US" sz="1800" b="1" dirty="0"/>
              <a:t>Webcast - </a:t>
            </a:r>
            <a:r>
              <a:rPr lang="en-US" sz="1800" dirty="0"/>
              <a:t>is essentially "broadcasting" over the internet or streaming.</a:t>
            </a:r>
          </a:p>
        </p:txBody>
      </p:sp>
    </p:spTree>
    <p:extLst>
      <p:ext uri="{BB962C8B-B14F-4D97-AF65-F5344CB8AC3E}">
        <p14:creationId xmlns:p14="http://schemas.microsoft.com/office/powerpoint/2010/main" val="2162934465"/>
      </p:ext>
    </p:extLst>
  </p:cSld>
  <p:clrMapOvr>
    <a:masterClrMapping/>
  </p:clrMapOvr>
  <p:transition advTm="141373">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B0611-1FC5-F34F-8123-BAD50401D18F}"/>
              </a:ext>
            </a:extLst>
          </p:cNvPr>
          <p:cNvSpPr>
            <a:spLocks noGrp="1"/>
          </p:cNvSpPr>
          <p:nvPr>
            <p:ph type="title"/>
          </p:nvPr>
        </p:nvSpPr>
        <p:spPr/>
        <p:txBody>
          <a:bodyPr/>
          <a:lstStyle/>
          <a:p>
            <a:r>
              <a:rPr lang="en-US" dirty="0"/>
              <a:t>Radiology Residents</a:t>
            </a:r>
          </a:p>
        </p:txBody>
      </p:sp>
      <p:sp>
        <p:nvSpPr>
          <p:cNvPr id="3" name="Content Placeholder 2">
            <a:extLst>
              <a:ext uri="{FF2B5EF4-FFF2-40B4-BE49-F238E27FC236}">
                <a16:creationId xmlns:a16="http://schemas.microsoft.com/office/drawing/2014/main" id="{DDCE1550-1A38-BA45-A14B-561BC56ABF7F}"/>
              </a:ext>
            </a:extLst>
          </p:cNvPr>
          <p:cNvSpPr>
            <a:spLocks noGrp="1"/>
          </p:cNvSpPr>
          <p:nvPr>
            <p:ph idx="1"/>
          </p:nvPr>
        </p:nvSpPr>
        <p:spPr/>
        <p:txBody>
          <a:bodyPr/>
          <a:lstStyle/>
          <a:p>
            <a:pPr fontAlgn="base"/>
            <a:r>
              <a:rPr lang="en-US" sz="2400" i="1" dirty="0"/>
              <a:t>UCSF provides a superlative training experience for its radiology residents…We are so fortunate to learn from radiologists who are not only leading the field but who also see our training as a top priority.”</a:t>
            </a:r>
          </a:p>
          <a:p>
            <a:pPr lvl="2" fontAlgn="base"/>
            <a:r>
              <a:rPr lang="en-US" sz="2400" b="1" dirty="0"/>
              <a:t>Emily Edwards, MD, Residency Class of 2018</a:t>
            </a:r>
          </a:p>
          <a:p>
            <a:pPr lvl="1"/>
            <a:r>
              <a:rPr lang="en-US" sz="2000" dirty="0"/>
              <a:t>We do not use patient data in any resident conferences regardless of the HIPPA and FERPA protections assured by the </a:t>
            </a:r>
            <a:r>
              <a:rPr lang="en-US" sz="2000" i="1" dirty="0"/>
              <a:t>Business Associate Agreement (BAA)</a:t>
            </a:r>
            <a:endParaRPr lang="en-US" sz="2000" dirty="0"/>
          </a:p>
        </p:txBody>
      </p:sp>
    </p:spTree>
    <p:extLst>
      <p:ext uri="{BB962C8B-B14F-4D97-AF65-F5344CB8AC3E}">
        <p14:creationId xmlns:p14="http://schemas.microsoft.com/office/powerpoint/2010/main" val="3345408620"/>
      </p:ext>
    </p:extLst>
  </p:cSld>
  <p:clrMapOvr>
    <a:masterClrMapping/>
  </p:clrMapOvr>
  <p:transition advTm="87956">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B0611-1FC5-F34F-8123-BAD50401D18F}"/>
              </a:ext>
            </a:extLst>
          </p:cNvPr>
          <p:cNvSpPr>
            <a:spLocks noGrp="1"/>
          </p:cNvSpPr>
          <p:nvPr>
            <p:ph type="title"/>
          </p:nvPr>
        </p:nvSpPr>
        <p:spPr/>
        <p:txBody>
          <a:bodyPr/>
          <a:lstStyle/>
          <a:p>
            <a:r>
              <a:rPr lang="en-US" dirty="0"/>
              <a:t>Radiology Residency Programs</a:t>
            </a:r>
          </a:p>
        </p:txBody>
      </p:sp>
      <p:pic>
        <p:nvPicPr>
          <p:cNvPr id="5" name="Picture 4">
            <a:extLst>
              <a:ext uri="{FF2B5EF4-FFF2-40B4-BE49-F238E27FC236}">
                <a16:creationId xmlns:a16="http://schemas.microsoft.com/office/drawing/2014/main" id="{128925CC-3424-F74B-80C8-D4644AE3CA88}"/>
              </a:ext>
            </a:extLst>
          </p:cNvPr>
          <p:cNvPicPr>
            <a:picLocks noChangeAspect="1"/>
          </p:cNvPicPr>
          <p:nvPr/>
        </p:nvPicPr>
        <p:blipFill>
          <a:blip r:embed="rId2"/>
          <a:stretch>
            <a:fillRect/>
          </a:stretch>
        </p:blipFill>
        <p:spPr>
          <a:xfrm>
            <a:off x="917715" y="1172816"/>
            <a:ext cx="7561943" cy="3075494"/>
          </a:xfrm>
          <a:prstGeom prst="rect">
            <a:avLst/>
          </a:prstGeom>
        </p:spPr>
      </p:pic>
    </p:spTree>
    <p:extLst>
      <p:ext uri="{BB962C8B-B14F-4D97-AF65-F5344CB8AC3E}">
        <p14:creationId xmlns:p14="http://schemas.microsoft.com/office/powerpoint/2010/main" val="3302469733"/>
      </p:ext>
    </p:extLst>
  </p:cSld>
  <p:clrMapOvr>
    <a:masterClrMapping/>
  </p:clrMapOvr>
  <p:transition advTm="13338">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6828-2371-4B4C-A319-6C55C87D51B4}"/>
              </a:ext>
            </a:extLst>
          </p:cNvPr>
          <p:cNvSpPr>
            <a:spLocks noGrp="1"/>
          </p:cNvSpPr>
          <p:nvPr>
            <p:ph type="title"/>
          </p:nvPr>
        </p:nvSpPr>
        <p:spPr/>
        <p:txBody>
          <a:bodyPr/>
          <a:lstStyle/>
          <a:p>
            <a:r>
              <a:rPr lang="en-US" dirty="0"/>
              <a:t>Clinical Education of Residents</a:t>
            </a:r>
          </a:p>
        </p:txBody>
      </p:sp>
      <p:sp>
        <p:nvSpPr>
          <p:cNvPr id="3" name="Content Placeholder 2">
            <a:extLst>
              <a:ext uri="{FF2B5EF4-FFF2-40B4-BE49-F238E27FC236}">
                <a16:creationId xmlns:a16="http://schemas.microsoft.com/office/drawing/2014/main" id="{FD45564D-9F04-B84F-B028-FF5E36E93A8A}"/>
              </a:ext>
            </a:extLst>
          </p:cNvPr>
          <p:cNvSpPr>
            <a:spLocks noGrp="1"/>
          </p:cNvSpPr>
          <p:nvPr>
            <p:ph idx="1"/>
          </p:nvPr>
        </p:nvSpPr>
        <p:spPr>
          <a:xfrm>
            <a:off x="661375" y="1172816"/>
            <a:ext cx="8325548" cy="3243736"/>
          </a:xfrm>
        </p:spPr>
        <p:txBody>
          <a:bodyPr/>
          <a:lstStyle/>
          <a:p>
            <a:pPr marL="0" indent="0">
              <a:lnSpc>
                <a:spcPct val="100000"/>
              </a:lnSpc>
              <a:spcBef>
                <a:spcPts val="0"/>
              </a:spcBef>
            </a:pPr>
            <a:r>
              <a:rPr lang="en-US" sz="2200" dirty="0"/>
              <a:t>Morning and Noon Conferences</a:t>
            </a:r>
          </a:p>
          <a:p>
            <a:pPr marL="0" indent="0">
              <a:lnSpc>
                <a:spcPct val="100000"/>
              </a:lnSpc>
              <a:spcBef>
                <a:spcPts val="0"/>
              </a:spcBef>
            </a:pPr>
            <a:r>
              <a:rPr lang="en-US" sz="2200" dirty="0"/>
              <a:t>Short PACS Teaching Sessions at ZSFG</a:t>
            </a:r>
          </a:p>
          <a:p>
            <a:pPr marL="0" indent="0">
              <a:lnSpc>
                <a:spcPct val="100000"/>
              </a:lnSpc>
              <a:spcBef>
                <a:spcPts val="0"/>
              </a:spcBef>
            </a:pPr>
            <a:r>
              <a:rPr lang="en-US" sz="2200" dirty="0"/>
              <a:t>Grand Rounds</a:t>
            </a:r>
          </a:p>
          <a:p>
            <a:pPr marL="0" indent="0">
              <a:lnSpc>
                <a:spcPct val="100000"/>
              </a:lnSpc>
              <a:spcBef>
                <a:spcPts val="0"/>
              </a:spcBef>
            </a:pPr>
            <a:r>
              <a:rPr lang="en-US" sz="2200" dirty="0"/>
              <a:t>Journal Club</a:t>
            </a:r>
          </a:p>
          <a:p>
            <a:pPr marL="0" indent="0">
              <a:lnSpc>
                <a:spcPct val="100000"/>
              </a:lnSpc>
              <a:spcBef>
                <a:spcPts val="0"/>
              </a:spcBef>
            </a:pPr>
            <a:r>
              <a:rPr lang="en-US" sz="2200" dirty="0"/>
              <a:t>UCSF Resident Review Course (1</a:t>
            </a:r>
            <a:r>
              <a:rPr lang="en-US" sz="2200" baseline="30000" dirty="0"/>
              <a:t>st</a:t>
            </a:r>
            <a:r>
              <a:rPr lang="en-US" sz="2200" dirty="0"/>
              <a:t> of its kind 5 day </a:t>
            </a:r>
            <a:r>
              <a:rPr lang="en-US" sz="2200" dirty="0" err="1"/>
              <a:t>Conf</a:t>
            </a:r>
            <a:r>
              <a:rPr lang="en-US" sz="2200" dirty="0"/>
              <a:t>)</a:t>
            </a:r>
          </a:p>
          <a:p>
            <a:pPr marL="0" indent="0">
              <a:lnSpc>
                <a:spcPct val="100000"/>
              </a:lnSpc>
              <a:spcBef>
                <a:spcPts val="0"/>
              </a:spcBef>
            </a:pPr>
            <a:r>
              <a:rPr lang="en-US" sz="2200" dirty="0"/>
              <a:t>Electronic teaching file with nearly 70,000 unique cases</a:t>
            </a:r>
          </a:p>
          <a:p>
            <a:pPr marL="0" indent="0">
              <a:lnSpc>
                <a:spcPct val="100000"/>
              </a:lnSpc>
              <a:spcBef>
                <a:spcPts val="0"/>
              </a:spcBef>
            </a:pPr>
            <a:r>
              <a:rPr lang="en-US" sz="2200" dirty="0"/>
              <a:t>CORE website</a:t>
            </a:r>
          </a:p>
          <a:p>
            <a:pPr marL="0" indent="0">
              <a:lnSpc>
                <a:spcPct val="100000"/>
              </a:lnSpc>
              <a:spcBef>
                <a:spcPts val="0"/>
              </a:spcBef>
            </a:pPr>
            <a:r>
              <a:rPr lang="en-US" sz="2200" dirty="0"/>
              <a:t>T32 Conferences</a:t>
            </a:r>
          </a:p>
          <a:p>
            <a:pPr marL="0" indent="0">
              <a:lnSpc>
                <a:spcPct val="100000"/>
              </a:lnSpc>
              <a:spcBef>
                <a:spcPts val="0"/>
              </a:spcBef>
            </a:pPr>
            <a:r>
              <a:rPr lang="en-US" sz="2200" dirty="0"/>
              <a:t>MBI, Tech and RN Conferences</a:t>
            </a:r>
          </a:p>
          <a:p>
            <a:pPr marL="0" indent="0">
              <a:lnSpc>
                <a:spcPct val="100000"/>
              </a:lnSpc>
              <a:spcBef>
                <a:spcPts val="0"/>
              </a:spcBef>
              <a:buNone/>
            </a:pPr>
            <a:endParaRPr lang="en-US" sz="2200" dirty="0"/>
          </a:p>
        </p:txBody>
      </p:sp>
    </p:spTree>
    <p:custDataLst>
      <p:tags r:id="rId1"/>
    </p:custDataLst>
    <p:extLst>
      <p:ext uri="{BB962C8B-B14F-4D97-AF65-F5344CB8AC3E}">
        <p14:creationId xmlns:p14="http://schemas.microsoft.com/office/powerpoint/2010/main" val="243669275"/>
      </p:ext>
    </p:extLst>
  </p:cSld>
  <p:clrMapOvr>
    <a:masterClrMapping/>
  </p:clrMapOvr>
  <p:transition advTm="34888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2446D-B436-7241-BDDE-AD299528E981}"/>
              </a:ext>
            </a:extLst>
          </p:cNvPr>
          <p:cNvSpPr>
            <a:spLocks noGrp="1"/>
          </p:cNvSpPr>
          <p:nvPr>
            <p:ph type="title"/>
          </p:nvPr>
        </p:nvSpPr>
        <p:spPr>
          <a:xfrm>
            <a:off x="653737" y="329187"/>
            <a:ext cx="8089901" cy="575094"/>
          </a:xfrm>
        </p:spPr>
        <p:txBody>
          <a:bodyPr/>
          <a:lstStyle/>
          <a:p>
            <a:r>
              <a:rPr lang="en-US" dirty="0"/>
              <a:t>Web Conferencing</a:t>
            </a:r>
          </a:p>
        </p:txBody>
      </p:sp>
      <p:sp>
        <p:nvSpPr>
          <p:cNvPr id="3" name="Content Placeholder 2">
            <a:extLst>
              <a:ext uri="{FF2B5EF4-FFF2-40B4-BE49-F238E27FC236}">
                <a16:creationId xmlns:a16="http://schemas.microsoft.com/office/drawing/2014/main" id="{3E6254AB-F0A1-7A4E-A8FC-3C55D361E705}"/>
              </a:ext>
            </a:extLst>
          </p:cNvPr>
          <p:cNvSpPr>
            <a:spLocks noGrp="1"/>
          </p:cNvSpPr>
          <p:nvPr>
            <p:ph idx="1"/>
          </p:nvPr>
        </p:nvSpPr>
        <p:spPr/>
        <p:txBody>
          <a:bodyPr/>
          <a:lstStyle/>
          <a:p>
            <a:r>
              <a:rPr lang="en-US" dirty="0"/>
              <a:t>Our program uses </a:t>
            </a:r>
            <a:r>
              <a:rPr lang="en-US" b="1" dirty="0" err="1">
                <a:solidFill>
                  <a:schemeClr val="tx1">
                    <a:lumMod val="25000"/>
                    <a:lumOff val="75000"/>
                  </a:schemeClr>
                </a:solidFill>
              </a:rPr>
              <a:t>ucsf.zoom.us</a:t>
            </a:r>
            <a:r>
              <a:rPr lang="en-US" b="1" dirty="0">
                <a:solidFill>
                  <a:schemeClr val="tx1">
                    <a:lumMod val="25000"/>
                    <a:lumOff val="75000"/>
                  </a:schemeClr>
                </a:solidFill>
              </a:rPr>
              <a:t> </a:t>
            </a:r>
          </a:p>
          <a:p>
            <a:r>
              <a:rPr lang="en-US" dirty="0"/>
              <a:t>On top of a robust cisco videoconferencing network we are able to engage wherever residents, fellows or students have a mobile device</a:t>
            </a:r>
          </a:p>
          <a:p>
            <a:r>
              <a:rPr lang="en-US" dirty="0"/>
              <a:t>The UC uses Zoom:</a:t>
            </a:r>
          </a:p>
          <a:p>
            <a:pPr lvl="1"/>
            <a:r>
              <a:rPr lang="en-US" dirty="0"/>
              <a:t>Different Rollouts</a:t>
            </a:r>
            <a:br>
              <a:rPr lang="en-US" dirty="0"/>
            </a:br>
            <a:r>
              <a:rPr lang="en-US" dirty="0"/>
              <a:t>Same Zoom  </a:t>
            </a:r>
          </a:p>
        </p:txBody>
      </p:sp>
      <p:sp>
        <p:nvSpPr>
          <p:cNvPr id="5" name="Slide Number Placeholder 4">
            <a:extLst>
              <a:ext uri="{FF2B5EF4-FFF2-40B4-BE49-F238E27FC236}">
                <a16:creationId xmlns:a16="http://schemas.microsoft.com/office/drawing/2014/main" id="{7A398864-73E1-AF48-BC0D-D6BAE9E288A8}"/>
              </a:ext>
            </a:extLst>
          </p:cNvPr>
          <p:cNvSpPr>
            <a:spLocks noGrp="1"/>
          </p:cNvSpPr>
          <p:nvPr>
            <p:ph type="sldNum" sz="quarter" idx="4"/>
          </p:nvPr>
        </p:nvSpPr>
        <p:spPr/>
        <p:txBody>
          <a:bodyPr/>
          <a:lstStyle/>
          <a:p>
            <a:fld id="{7BCC8D0D-EAEC-449D-9161-023DFF90F2E2}" type="slidenum">
              <a:rPr lang="en-US" smtClean="0">
                <a:solidFill>
                  <a:schemeClr val="bg1"/>
                </a:solidFill>
              </a:rPr>
              <a:pPr/>
              <a:t>8</a:t>
            </a:fld>
            <a:endParaRPr lang="en-US" dirty="0">
              <a:solidFill>
                <a:schemeClr val="bg1"/>
              </a:solidFill>
            </a:endParaRPr>
          </a:p>
        </p:txBody>
      </p:sp>
      <p:pic>
        <p:nvPicPr>
          <p:cNvPr id="6" name="Picture 5">
            <a:extLst>
              <a:ext uri="{FF2B5EF4-FFF2-40B4-BE49-F238E27FC236}">
                <a16:creationId xmlns:a16="http://schemas.microsoft.com/office/drawing/2014/main" id="{5A203877-8B0D-4E4B-B62B-EEE53D01504C}"/>
              </a:ext>
            </a:extLst>
          </p:cNvPr>
          <p:cNvPicPr>
            <a:picLocks noChangeAspect="1"/>
          </p:cNvPicPr>
          <p:nvPr/>
        </p:nvPicPr>
        <p:blipFill>
          <a:blip r:embed="rId3"/>
          <a:stretch>
            <a:fillRect/>
          </a:stretch>
        </p:blipFill>
        <p:spPr>
          <a:xfrm>
            <a:off x="3321514" y="2637123"/>
            <a:ext cx="1605052" cy="1544320"/>
          </a:xfrm>
          <a:prstGeom prst="rect">
            <a:avLst/>
          </a:prstGeom>
        </p:spPr>
      </p:pic>
      <p:pic>
        <p:nvPicPr>
          <p:cNvPr id="9" name="Picture 8">
            <a:extLst>
              <a:ext uri="{FF2B5EF4-FFF2-40B4-BE49-F238E27FC236}">
                <a16:creationId xmlns:a16="http://schemas.microsoft.com/office/drawing/2014/main" id="{BDBB29E4-6B7E-BC4C-82D0-39BE89137170}"/>
              </a:ext>
            </a:extLst>
          </p:cNvPr>
          <p:cNvPicPr>
            <a:picLocks noChangeAspect="1"/>
          </p:cNvPicPr>
          <p:nvPr/>
        </p:nvPicPr>
        <p:blipFill>
          <a:blip r:embed="rId4"/>
          <a:stretch>
            <a:fillRect/>
          </a:stretch>
        </p:blipFill>
        <p:spPr>
          <a:xfrm>
            <a:off x="4926566" y="2566003"/>
            <a:ext cx="1753906" cy="1615440"/>
          </a:xfrm>
          <a:prstGeom prst="rect">
            <a:avLst/>
          </a:prstGeom>
        </p:spPr>
      </p:pic>
      <p:pic>
        <p:nvPicPr>
          <p:cNvPr id="11" name="Picture 10">
            <a:extLst>
              <a:ext uri="{FF2B5EF4-FFF2-40B4-BE49-F238E27FC236}">
                <a16:creationId xmlns:a16="http://schemas.microsoft.com/office/drawing/2014/main" id="{35F08F76-CDF0-114D-9473-21CFC87B00BA}"/>
              </a:ext>
            </a:extLst>
          </p:cNvPr>
          <p:cNvPicPr>
            <a:picLocks noChangeAspect="1"/>
          </p:cNvPicPr>
          <p:nvPr/>
        </p:nvPicPr>
        <p:blipFill>
          <a:blip r:embed="rId5"/>
          <a:stretch>
            <a:fillRect/>
          </a:stretch>
        </p:blipFill>
        <p:spPr>
          <a:xfrm>
            <a:off x="6720810" y="2566003"/>
            <a:ext cx="2325136" cy="1615440"/>
          </a:xfrm>
          <a:prstGeom prst="rect">
            <a:avLst/>
          </a:prstGeom>
        </p:spPr>
      </p:pic>
    </p:spTree>
    <p:extLst>
      <p:ext uri="{BB962C8B-B14F-4D97-AF65-F5344CB8AC3E}">
        <p14:creationId xmlns:p14="http://schemas.microsoft.com/office/powerpoint/2010/main" val="787723308"/>
      </p:ext>
    </p:extLst>
  </p:cSld>
  <p:clrMapOvr>
    <a:masterClrMapping/>
  </p:clrMapOvr>
  <p:transition advTm="101256">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E4379-9AD0-804B-8F4A-A7A89999E7AA}"/>
              </a:ext>
            </a:extLst>
          </p:cNvPr>
          <p:cNvSpPr>
            <a:spLocks noGrp="1"/>
          </p:cNvSpPr>
          <p:nvPr>
            <p:ph type="title"/>
          </p:nvPr>
        </p:nvSpPr>
        <p:spPr/>
        <p:txBody>
          <a:bodyPr/>
          <a:lstStyle/>
          <a:p>
            <a:r>
              <a:rPr lang="en-US" dirty="0"/>
              <a:t>Evolution of EdTech in Radiology</a:t>
            </a:r>
          </a:p>
        </p:txBody>
      </p:sp>
      <p:pic>
        <p:nvPicPr>
          <p:cNvPr id="7" name="Content Placeholder 6">
            <a:extLst>
              <a:ext uri="{FF2B5EF4-FFF2-40B4-BE49-F238E27FC236}">
                <a16:creationId xmlns:a16="http://schemas.microsoft.com/office/drawing/2014/main" id="{91EBADCE-8FED-AB4B-ABCE-E72054A23053}"/>
              </a:ext>
            </a:extLst>
          </p:cNvPr>
          <p:cNvPicPr>
            <a:picLocks noGrp="1" noChangeAspect="1"/>
          </p:cNvPicPr>
          <p:nvPr>
            <p:ph idx="1"/>
          </p:nvPr>
        </p:nvPicPr>
        <p:blipFill>
          <a:blip r:embed="rId4"/>
          <a:stretch>
            <a:fillRect/>
          </a:stretch>
        </p:blipFill>
        <p:spPr>
          <a:xfrm>
            <a:off x="5258904" y="3435838"/>
            <a:ext cx="2985113" cy="932314"/>
          </a:xfrm>
        </p:spPr>
      </p:pic>
      <p:pic>
        <p:nvPicPr>
          <p:cNvPr id="9" name="Picture 8">
            <a:extLst>
              <a:ext uri="{FF2B5EF4-FFF2-40B4-BE49-F238E27FC236}">
                <a16:creationId xmlns:a16="http://schemas.microsoft.com/office/drawing/2014/main" id="{91D6A1E6-802A-0740-B43D-A0E523853BA8}"/>
              </a:ext>
            </a:extLst>
          </p:cNvPr>
          <p:cNvPicPr>
            <a:picLocks noChangeAspect="1"/>
          </p:cNvPicPr>
          <p:nvPr/>
        </p:nvPicPr>
        <p:blipFill>
          <a:blip r:embed="rId5"/>
          <a:stretch>
            <a:fillRect/>
          </a:stretch>
        </p:blipFill>
        <p:spPr>
          <a:xfrm>
            <a:off x="481039" y="1105876"/>
            <a:ext cx="1765300" cy="1384300"/>
          </a:xfrm>
          <a:prstGeom prst="rect">
            <a:avLst/>
          </a:prstGeom>
        </p:spPr>
      </p:pic>
      <p:pic>
        <p:nvPicPr>
          <p:cNvPr id="11" name="Picture 10">
            <a:extLst>
              <a:ext uri="{FF2B5EF4-FFF2-40B4-BE49-F238E27FC236}">
                <a16:creationId xmlns:a16="http://schemas.microsoft.com/office/drawing/2014/main" id="{E1B92DB1-1CEA-6E4A-9548-4D7277821E30}"/>
              </a:ext>
            </a:extLst>
          </p:cNvPr>
          <p:cNvPicPr>
            <a:picLocks noChangeAspect="1"/>
          </p:cNvPicPr>
          <p:nvPr/>
        </p:nvPicPr>
        <p:blipFill>
          <a:blip r:embed="rId6"/>
          <a:stretch>
            <a:fillRect/>
          </a:stretch>
        </p:blipFill>
        <p:spPr>
          <a:xfrm>
            <a:off x="2438400" y="1816100"/>
            <a:ext cx="4101431" cy="1452590"/>
          </a:xfrm>
          <a:prstGeom prst="rect">
            <a:avLst/>
          </a:prstGeom>
        </p:spPr>
      </p:pic>
    </p:spTree>
    <p:custDataLst>
      <p:tags r:id="rId1"/>
    </p:custDataLst>
    <p:extLst>
      <p:ext uri="{BB962C8B-B14F-4D97-AF65-F5344CB8AC3E}">
        <p14:creationId xmlns:p14="http://schemas.microsoft.com/office/powerpoint/2010/main" val="1355560397"/>
      </p:ext>
    </p:extLst>
  </p:cSld>
  <p:clrMapOvr>
    <a:masterClrMapping/>
  </p:clrMapOvr>
  <p:transition advTm="19861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5" presetClass="exit" presetSubtype="0" fill="hold" nodeType="clickEffect">
                                  <p:stCondLst>
                                    <p:cond delay="0"/>
                                  </p:stCondLst>
                                  <p:childTnLst>
                                    <p:animEffect transition="out" filter="fade">
                                      <p:cBhvr>
                                        <p:cTn id="18" dur="1000" accel="50000">
                                          <p:stCondLst>
                                            <p:cond delay="0"/>
                                          </p:stCondLst>
                                        </p:cTn>
                                        <p:tgtEl>
                                          <p:spTgt spid="9"/>
                                        </p:tgtEl>
                                      </p:cBhvr>
                                    </p:animEffect>
                                    <p:anim calcmode="lin" valueType="num">
                                      <p:cBhvr>
                                        <p:cTn id="19" dur="500" accel="50000">
                                          <p:stCondLst>
                                            <p:cond delay="0"/>
                                          </p:stCondLst>
                                        </p:cTn>
                                        <p:tgtEl>
                                          <p:spTgt spid="9"/>
                                        </p:tgtEl>
                                        <p:attrNameLst>
                                          <p:attrName>ppt_y</p:attrName>
                                        </p:attrNameLst>
                                      </p:cBhvr>
                                      <p:tavLst>
                                        <p:tav tm="0">
                                          <p:val>
                                            <p:strVal val="ppt_y"/>
                                          </p:val>
                                        </p:tav>
                                        <p:tav tm="100000">
                                          <p:val>
                                            <p:strVal val="ppt_y+.1"/>
                                          </p:val>
                                        </p:tav>
                                      </p:tavLst>
                                    </p:anim>
                                    <p:anim calcmode="lin" valueType="num">
                                      <p:cBhvr>
                                        <p:cTn id="20" dur="500" decel="50000">
                                          <p:stCondLst>
                                            <p:cond delay="500"/>
                                          </p:stCondLst>
                                        </p:cTn>
                                        <p:tgtEl>
                                          <p:spTgt spid="9"/>
                                        </p:tgtEl>
                                        <p:attrNameLst>
                                          <p:attrName>ppt_y</p:attrName>
                                        </p:attrNameLst>
                                      </p:cBhvr>
                                      <p:tavLst>
                                        <p:tav tm="0">
                                          <p:val>
                                            <p:strVal val="ppt_y"/>
                                          </p:val>
                                        </p:tav>
                                        <p:tav tm="100000">
                                          <p:val>
                                            <p:strVal val="ppt_y-.1"/>
                                          </p:val>
                                        </p:tav>
                                      </p:tavLst>
                                    </p:anim>
                                    <p:anim calcmode="lin" valueType="num">
                                      <p:cBhvr>
                                        <p:cTn id="21" dur="500" accel="50000">
                                          <p:stCondLst>
                                            <p:cond delay="500"/>
                                          </p:stCondLst>
                                        </p:cTn>
                                        <p:tgtEl>
                                          <p:spTgt spid="9"/>
                                        </p:tgtEl>
                                        <p:attrNameLst>
                                          <p:attrName>ppt_x</p:attrName>
                                        </p:attrNameLst>
                                      </p:cBhvr>
                                      <p:tavLst>
                                        <p:tav tm="0">
                                          <p:val>
                                            <p:strVal val="ppt_x"/>
                                          </p:val>
                                        </p:tav>
                                        <p:tav tm="100000">
                                          <p:val>
                                            <p:strVal val="ppt_x+.4"/>
                                          </p:val>
                                        </p:tav>
                                      </p:tavLst>
                                    </p:anim>
                                    <p:anim calcmode="lin" valueType="num">
                                      <p:cBhvr>
                                        <p:cTn id="22" dur="1000"/>
                                        <p:tgtEl>
                                          <p:spTgt spid="9"/>
                                        </p:tgtEl>
                                        <p:attrNameLst>
                                          <p:attrName>ppt_h</p:attrName>
                                        </p:attrNameLst>
                                      </p:cBhvr>
                                      <p:tavLst>
                                        <p:tav tm="0">
                                          <p:val>
                                            <p:strVal val="ppt_h"/>
                                          </p:val>
                                        </p:tav>
                                        <p:tav tm="100000">
                                          <p:val>
                                            <p:strVal val="ppt_h"/>
                                          </p:val>
                                        </p:tav>
                                      </p:tavLst>
                                    </p:anim>
                                    <p:anim calcmode="lin" valueType="num">
                                      <p:cBhvr>
                                        <p:cTn id="23" dur="500" accel="50000">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4" dur="500" decel="50000">
                                          <p:stCondLst>
                                            <p:cond delay="500"/>
                                          </p:stCondLst>
                                        </p:cTn>
                                        <p:tgtEl>
                                          <p:spTgt spid="9"/>
                                        </p:tgtEl>
                                        <p:attrNameLst>
                                          <p:attrName>ppt_w</p:attrName>
                                        </p:attrNameLst>
                                      </p:cBhvr>
                                      <p:tavLst>
                                        <p:tav tm="0">
                                          <p:val>
                                            <p:strVal val="ppt_w"/>
                                          </p:val>
                                        </p:tav>
                                        <p:tav tm="100000">
                                          <p:val>
                                            <p:strVal val="ppt_w/.05"/>
                                          </p:val>
                                        </p:tav>
                                      </p:tavLst>
                                    </p:anim>
                                    <p:anim calcmode="lin" valueType="num">
                                      <p:cBhvr>
                                        <p:cTn id="25" dur="500" accel="50000">
                                          <p:stCondLst>
                                            <p:cond delay="500"/>
                                          </p:stCondLst>
                                        </p:cTn>
                                        <p:tgtEl>
                                          <p:spTgt spid="9"/>
                                        </p:tgtEl>
                                        <p:attrNameLst>
                                          <p:attrName>style.rotation</p:attrName>
                                        </p:attrNameLst>
                                      </p:cBhvr>
                                      <p:tavLst>
                                        <p:tav tm="0">
                                          <p:val>
                                            <p:fltVal val="0"/>
                                          </p:val>
                                        </p:tav>
                                        <p:tav tm="100000">
                                          <p:val>
                                            <p:fltVal val="-90"/>
                                          </p:val>
                                        </p:tav>
                                      </p:tavLst>
                                    </p:anim>
                                    <p:set>
                                      <p:cBhvr>
                                        <p:cTn id="26" dur="1" fill="hold">
                                          <p:stCondLst>
                                            <p:cond delay="9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11"/>
                                        </p:tgtEl>
                                      </p:cBhvr>
                                    </p:animEffect>
                                    <p:anim calcmode="lin" valueType="num">
                                      <p:cBhvr>
                                        <p:cTn id="31"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38" dur="26">
                                          <p:stCondLst>
                                            <p:cond delay="620"/>
                                          </p:stCondLst>
                                        </p:cTn>
                                        <p:tgtEl>
                                          <p:spTgt spid="11"/>
                                        </p:tgtEl>
                                      </p:cBhvr>
                                      <p:to x="100000" y="60000"/>
                                    </p:animScale>
                                    <p:animScale>
                                      <p:cBhvr>
                                        <p:cTn id="39" dur="166" decel="50000">
                                          <p:stCondLst>
                                            <p:cond delay="646"/>
                                          </p:stCondLst>
                                        </p:cTn>
                                        <p:tgtEl>
                                          <p:spTgt spid="11"/>
                                        </p:tgtEl>
                                      </p:cBhvr>
                                      <p:to x="100000" y="100000"/>
                                    </p:animScale>
                                    <p:animScale>
                                      <p:cBhvr>
                                        <p:cTn id="40" dur="26">
                                          <p:stCondLst>
                                            <p:cond delay="1312"/>
                                          </p:stCondLst>
                                        </p:cTn>
                                        <p:tgtEl>
                                          <p:spTgt spid="11"/>
                                        </p:tgtEl>
                                      </p:cBhvr>
                                      <p:to x="100000" y="80000"/>
                                    </p:animScale>
                                    <p:animScale>
                                      <p:cBhvr>
                                        <p:cTn id="41" dur="166" decel="50000">
                                          <p:stCondLst>
                                            <p:cond delay="1338"/>
                                          </p:stCondLst>
                                        </p:cTn>
                                        <p:tgtEl>
                                          <p:spTgt spid="11"/>
                                        </p:tgtEl>
                                      </p:cBhvr>
                                      <p:to x="100000" y="100000"/>
                                    </p:animScale>
                                    <p:animScale>
                                      <p:cBhvr>
                                        <p:cTn id="42" dur="26">
                                          <p:stCondLst>
                                            <p:cond delay="1642"/>
                                          </p:stCondLst>
                                        </p:cTn>
                                        <p:tgtEl>
                                          <p:spTgt spid="11"/>
                                        </p:tgtEl>
                                      </p:cBhvr>
                                      <p:to x="100000" y="90000"/>
                                    </p:animScale>
                                    <p:animScale>
                                      <p:cBhvr>
                                        <p:cTn id="43" dur="166" decel="50000">
                                          <p:stCondLst>
                                            <p:cond delay="1668"/>
                                          </p:stCondLst>
                                        </p:cTn>
                                        <p:tgtEl>
                                          <p:spTgt spid="11"/>
                                        </p:tgtEl>
                                      </p:cBhvr>
                                      <p:to x="100000" y="100000"/>
                                    </p:animScale>
                                    <p:animScale>
                                      <p:cBhvr>
                                        <p:cTn id="44" dur="26">
                                          <p:stCondLst>
                                            <p:cond delay="1808"/>
                                          </p:stCondLst>
                                        </p:cTn>
                                        <p:tgtEl>
                                          <p:spTgt spid="11"/>
                                        </p:tgtEl>
                                      </p:cBhvr>
                                      <p:to x="100000" y="95000"/>
                                    </p:animScale>
                                    <p:animScale>
                                      <p:cBhvr>
                                        <p:cTn id="45" dur="166" decel="50000">
                                          <p:stCondLst>
                                            <p:cond delay="1834"/>
                                          </p:stCondLst>
                                        </p:cTn>
                                        <p:tgtEl>
                                          <p:spTgt spid="11"/>
                                        </p:tgtEl>
                                      </p:cBhvr>
                                      <p:to x="100000" y="100000"/>
                                    </p:animScale>
                                    <p:set>
                                      <p:cBhvr>
                                        <p:cTn id="46" dur="1" fill="hold">
                                          <p:stCondLst>
                                            <p:cond delay="1999"/>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nodeType="clickEffect">
                                  <p:stCondLst>
                                    <p:cond delay="0"/>
                                  </p:stCondLst>
                                  <p:childTnLst>
                                    <p:animScale>
                                      <p:cBhvr>
                                        <p:cTn id="50" dur="2000" fill="hold"/>
                                        <p:tgtEl>
                                          <p:spTgt spid="7"/>
                                        </p:tgtEl>
                                      </p:cBhvr>
                                      <p:by x="150000" y="150000"/>
                                    </p:animScale>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14965 -0.09074 L -0.28577 -0.30401 " pathEditMode="relative" ptsTypes="AA">
                                      <p:cBhvr>
                                        <p:cTn id="54"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ags/tag2.xml><?xml version="1.0" encoding="utf-8"?>
<p:tagLst xmlns:a="http://schemas.openxmlformats.org/drawingml/2006/main" xmlns:r="http://schemas.openxmlformats.org/officeDocument/2006/relationships" xmlns:p="http://schemas.openxmlformats.org/presentationml/2006/main">
  <p:tag name="TIMING" val="|4.2|21.7|68.3|37.7|14.6|19.4|9.5|95.2|67.6"/>
</p:tagLst>
</file>

<file path=ppt/tags/tag3.xml><?xml version="1.0" encoding="utf-8"?>
<p:tagLst xmlns:a="http://schemas.openxmlformats.org/drawingml/2006/main" xmlns:r="http://schemas.openxmlformats.org/officeDocument/2006/relationships" xmlns:p="http://schemas.openxmlformats.org/presentationml/2006/main">
  <p:tag name="TIMING" val="|4.2|45.7|57.3|48.3|1.4|2.6|0.4"/>
</p:tagLst>
</file>

<file path=ppt/tags/tag4.xml><?xml version="1.0" encoding="utf-8"?>
<p:tagLst xmlns:a="http://schemas.openxmlformats.org/drawingml/2006/main" xmlns:r="http://schemas.openxmlformats.org/officeDocument/2006/relationships" xmlns:p="http://schemas.openxmlformats.org/presentationml/2006/main">
  <p:tag name="TIMING" val="|21.5|29.4|14.1|12.9|133.1|3|15.8|17.4|5.6|12.8|12"/>
</p:tagLst>
</file>

<file path=ppt/tags/tag5.xml><?xml version="1.0" encoding="utf-8"?>
<p:tagLst xmlns:a="http://schemas.openxmlformats.org/drawingml/2006/main" xmlns:r="http://schemas.openxmlformats.org/officeDocument/2006/relationships" xmlns:p="http://schemas.openxmlformats.org/presentationml/2006/main">
  <p:tag name="TIMING" val="|0.6|0.8|0.8|1|1.8"/>
</p:tagLst>
</file>

<file path=ppt/tags/tag6.xml><?xml version="1.0" encoding="utf-8"?>
<p:tagLst xmlns:a="http://schemas.openxmlformats.org/drawingml/2006/main" xmlns:r="http://schemas.openxmlformats.org/officeDocument/2006/relationships" xmlns:p="http://schemas.openxmlformats.org/presentationml/2006/main">
  <p:tag name="TIMING" val="|0.8|0.6|1.1|37.3"/>
</p:tagLst>
</file>

<file path=ppt/theme/theme1.xml><?xml version="1.0" encoding="utf-8"?>
<a:theme xmlns:a="http://schemas.openxmlformats.org/drawingml/2006/main" name="UCSF PPT Template-Blu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3.xml><?xml version="1.0" encoding="utf-8"?>
<a:theme xmlns:a="http://schemas.openxmlformats.org/drawingml/2006/main" name="1_UCSF PPT Template-Blu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48DB2A-A2BB-49B9-B517-04CB45F2482A}">
  <ds:schemaRef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 ds:uri="http://schemas.openxmlformats.org/package/2006/metadata/core-properties"/>
  </ds:schemaRefs>
</ds:datastoreItem>
</file>

<file path=customXml/itemProps2.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F8A51949-CE2D-4D1D-81B7-CD96A13119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UCSF PPT Template</Template>
  <TotalTime>15276</TotalTime>
  <Words>1645</Words>
  <Application>Microsoft Macintosh PowerPoint</Application>
  <PresentationFormat>On-screen Show (16:9)</PresentationFormat>
  <Paragraphs>261</Paragraphs>
  <Slides>29</Slides>
  <Notes>19</Notes>
  <HiddenSlides>1</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29</vt:i4>
      </vt:variant>
    </vt:vector>
  </HeadingPairs>
  <TitlesOfParts>
    <vt:vector size="37" baseType="lpstr">
      <vt:lpstr>Arial</vt:lpstr>
      <vt:lpstr>Garamond</vt:lpstr>
      <vt:lpstr>Helvetica Neue</vt:lpstr>
      <vt:lpstr>Helvetica Neue Medium</vt:lpstr>
      <vt:lpstr>Wingdings</vt:lpstr>
      <vt:lpstr>UCSF PPT Template-Blue</vt:lpstr>
      <vt:lpstr>UCSF PPT Template-Blue Bar</vt:lpstr>
      <vt:lpstr>1_UCSF PPT Template-Blue</vt:lpstr>
      <vt:lpstr>Zooming to the Future</vt:lpstr>
      <vt:lpstr>Disclosures</vt:lpstr>
      <vt:lpstr>Videoconferencing</vt:lpstr>
      <vt:lpstr>Definitions</vt:lpstr>
      <vt:lpstr>Radiology Residents</vt:lpstr>
      <vt:lpstr>Radiology Residency Programs</vt:lpstr>
      <vt:lpstr>Clinical Education of Residents</vt:lpstr>
      <vt:lpstr>Web Conferencing</vt:lpstr>
      <vt:lpstr>Evolution of EdTech in Radiology</vt:lpstr>
      <vt:lpstr>Why Zoom?</vt:lpstr>
      <vt:lpstr>Beyond the Standard Zoom Menu Bar</vt:lpstr>
      <vt:lpstr>Joining Audio ( Through Computer)</vt:lpstr>
      <vt:lpstr>Joining Audio ( Through Computer)</vt:lpstr>
      <vt:lpstr>Invite People to Join Meeting</vt:lpstr>
      <vt:lpstr>Using Your Desktop App</vt:lpstr>
      <vt:lpstr>Creating a Poll</vt:lpstr>
      <vt:lpstr>Launching Polling</vt:lpstr>
      <vt:lpstr>Advanced Sharing (iOS)</vt:lpstr>
      <vt:lpstr>Advanced Sharing (Desktop)</vt:lpstr>
      <vt:lpstr>Advanced Sharing</vt:lpstr>
      <vt:lpstr>Annotation</vt:lpstr>
      <vt:lpstr>Breakout Rooms</vt:lpstr>
      <vt:lpstr>Recording</vt:lpstr>
      <vt:lpstr>Recording</vt:lpstr>
      <vt:lpstr>End Meeting </vt:lpstr>
      <vt:lpstr>Engaging Education</vt:lpstr>
      <vt:lpstr>Additional Hardware</vt:lpstr>
      <vt:lpstr>Tips &amp; Etiquette</vt:lpstr>
      <vt:lpstr>Questions? </vt:lpstr>
    </vt:vector>
  </TitlesOfParts>
  <Company>UCSF</Company>
  <LinksUpToDate>false</LinksUpToDate>
  <SharedDoc>false</SharedDoc>
  <HyperlinkBase/>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Rawlings-Fein, Martin</cp:lastModifiedBy>
  <cp:revision>364</cp:revision>
  <dcterms:created xsi:type="dcterms:W3CDTF">2012-05-07T17:59:34Z</dcterms:created>
  <dcterms:modified xsi:type="dcterms:W3CDTF">2018-08-17T16:16:56Z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