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8" r:id="rId4"/>
    <p:sldMasterId id="2147483943" r:id="rId5"/>
  </p:sldMasterIdLst>
  <p:notesMasterIdLst>
    <p:notesMasterId r:id="rId52"/>
  </p:notesMasterIdLst>
  <p:handoutMasterIdLst>
    <p:handoutMasterId r:id="rId53"/>
  </p:handoutMasterIdLst>
  <p:sldIdLst>
    <p:sldId id="318" r:id="rId6"/>
    <p:sldId id="276" r:id="rId7"/>
    <p:sldId id="323" r:id="rId8"/>
    <p:sldId id="322" r:id="rId9"/>
    <p:sldId id="319" r:id="rId10"/>
    <p:sldId id="324" r:id="rId11"/>
    <p:sldId id="329" r:id="rId12"/>
    <p:sldId id="320" r:id="rId13"/>
    <p:sldId id="277" r:id="rId14"/>
    <p:sldId id="278" r:id="rId15"/>
    <p:sldId id="302" r:id="rId16"/>
    <p:sldId id="294" r:id="rId17"/>
    <p:sldId id="295" r:id="rId18"/>
    <p:sldId id="296" r:id="rId19"/>
    <p:sldId id="279" r:id="rId20"/>
    <p:sldId id="290" r:id="rId21"/>
    <p:sldId id="307" r:id="rId22"/>
    <p:sldId id="308" r:id="rId23"/>
    <p:sldId id="309" r:id="rId24"/>
    <p:sldId id="297" r:id="rId25"/>
    <p:sldId id="281" r:id="rId26"/>
    <p:sldId id="285" r:id="rId27"/>
    <p:sldId id="298" r:id="rId28"/>
    <p:sldId id="280" r:id="rId29"/>
    <p:sldId id="286" r:id="rId30"/>
    <p:sldId id="300" r:id="rId31"/>
    <p:sldId id="313" r:id="rId32"/>
    <p:sldId id="314" r:id="rId33"/>
    <p:sldId id="315" r:id="rId34"/>
    <p:sldId id="316" r:id="rId35"/>
    <p:sldId id="321" r:id="rId36"/>
    <p:sldId id="317" r:id="rId37"/>
    <p:sldId id="327" r:id="rId38"/>
    <p:sldId id="328" r:id="rId39"/>
    <p:sldId id="283" r:id="rId40"/>
    <p:sldId id="310" r:id="rId41"/>
    <p:sldId id="304" r:id="rId42"/>
    <p:sldId id="305" r:id="rId43"/>
    <p:sldId id="306" r:id="rId44"/>
    <p:sldId id="282" r:id="rId45"/>
    <p:sldId id="311" r:id="rId46"/>
    <p:sldId id="284" r:id="rId47"/>
    <p:sldId id="312" r:id="rId48"/>
    <p:sldId id="325" r:id="rId49"/>
    <p:sldId id="326" r:id="rId50"/>
    <p:sldId id="292" r:id="rId51"/>
  </p:sldIdLst>
  <p:sldSz cx="9144000" cy="5143500" type="screen16x9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89">
          <p15:clr>
            <a:srgbClr val="A4A3A4"/>
          </p15:clr>
        </p15:guide>
        <p15:guide id="2" orient="horz" pos="2608">
          <p15:clr>
            <a:srgbClr val="A4A3A4"/>
          </p15:clr>
        </p15:guide>
        <p15:guide id="3" orient="horz" pos="3024">
          <p15:clr>
            <a:srgbClr val="A4A3A4"/>
          </p15:clr>
        </p15:guide>
        <p15:guide id="4" orient="horz" pos="1637">
          <p15:clr>
            <a:srgbClr val="A4A3A4"/>
          </p15:clr>
        </p15:guide>
        <p15:guide id="5" orient="horz" pos="215">
          <p15:clr>
            <a:srgbClr val="A4A3A4"/>
          </p15:clr>
        </p15:guide>
        <p15:guide id="6" orient="horz" pos="1103">
          <p15:clr>
            <a:srgbClr val="A4A3A4"/>
          </p15:clr>
        </p15:guide>
        <p15:guide id="7" orient="horz" pos="401">
          <p15:clr>
            <a:srgbClr val="A4A3A4"/>
          </p15:clr>
        </p15:guide>
        <p15:guide id="8" orient="horz" pos="2954">
          <p15:clr>
            <a:srgbClr val="A4A3A4"/>
          </p15:clr>
        </p15:guide>
        <p15:guide id="9" orient="horz" pos="173">
          <p15:clr>
            <a:srgbClr val="A4A3A4"/>
          </p15:clr>
        </p15:guide>
        <p15:guide id="10" pos="175">
          <p15:clr>
            <a:srgbClr val="A4A3A4"/>
          </p15:clr>
        </p15:guide>
        <p15:guide id="11" pos="5590">
          <p15:clr>
            <a:srgbClr val="A4A3A4"/>
          </p15:clr>
        </p15:guide>
        <p15:guide id="12" pos="2880">
          <p15:clr>
            <a:srgbClr val="A4A3A4"/>
          </p15:clr>
        </p15:guide>
        <p15:guide id="13" pos="776">
          <p15:clr>
            <a:srgbClr val="A4A3A4"/>
          </p15:clr>
        </p15:guide>
        <p15:guide id="14" pos="1411">
          <p15:clr>
            <a:srgbClr val="A4A3A4"/>
          </p15:clr>
        </p15:guide>
        <p15:guide id="15" pos="5287">
          <p15:clr>
            <a:srgbClr val="A4A3A4"/>
          </p15:clr>
        </p15:guide>
        <p15:guide id="16" pos="346">
          <p15:clr>
            <a:srgbClr val="A4A3A4"/>
          </p15:clr>
        </p15:guide>
        <p15:guide id="17" pos="40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592" userDrawn="1">
          <p15:clr>
            <a:srgbClr val="A4A3A4"/>
          </p15:clr>
        </p15:guide>
        <p15:guide id="2" orient="horz" pos="5542" userDrawn="1">
          <p15:clr>
            <a:srgbClr val="A4A3A4"/>
          </p15:clr>
        </p15:guide>
        <p15:guide id="3" orient="horz" pos="5777" userDrawn="1">
          <p15:clr>
            <a:srgbClr val="A4A3A4"/>
          </p15:clr>
        </p15:guide>
        <p15:guide id="4" pos="286" userDrawn="1">
          <p15:clr>
            <a:srgbClr val="A4A3A4"/>
          </p15:clr>
        </p15:guide>
        <p15:guide id="5" pos="403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049"/>
    <a:srgbClr val="90BD31"/>
    <a:srgbClr val="18A3AC"/>
    <a:srgbClr val="178CCB"/>
    <a:srgbClr val="000000"/>
    <a:srgbClr val="EC1848"/>
    <a:srgbClr val="F48024"/>
    <a:srgbClr val="E8E7DE"/>
    <a:srgbClr val="F5F0D3"/>
    <a:srgbClr val="F7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9" autoAdjust="0"/>
    <p:restoredTop sz="95859" autoAdjust="0"/>
  </p:normalViewPr>
  <p:slideViewPr>
    <p:cSldViewPr snapToGrid="0" showGuides="1">
      <p:cViewPr>
        <p:scale>
          <a:sx n="140" d="100"/>
          <a:sy n="140" d="100"/>
        </p:scale>
        <p:origin x="792" y="240"/>
      </p:cViewPr>
      <p:guideLst>
        <p:guide orient="horz" pos="789"/>
        <p:guide orient="horz" pos="2608"/>
        <p:guide orient="horz" pos="3024"/>
        <p:guide orient="horz" pos="1637"/>
        <p:guide orient="horz" pos="215"/>
        <p:guide orient="horz" pos="1103"/>
        <p:guide orient="horz" pos="401"/>
        <p:guide orient="horz" pos="2954"/>
        <p:guide orient="horz" pos="173"/>
        <p:guide pos="175"/>
        <p:guide pos="5590"/>
        <p:guide pos="2880"/>
        <p:guide pos="776"/>
        <p:guide pos="1411"/>
        <p:guide pos="5287"/>
        <p:guide pos="346"/>
        <p:guide pos="40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>
        <p:scale>
          <a:sx n="108" d="100"/>
          <a:sy n="108" d="100"/>
        </p:scale>
        <p:origin x="3448" y="-384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6.em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03350" y="8880855"/>
            <a:ext cx="281232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111E5896-917A-4035-A860-408E1EC3CD51}" type="slidenum">
              <a:rPr lang="en-US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r>
              <a:rPr lang="en-US" sz="800" dirty="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6.em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2750" y="40005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7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3350" y="8880855"/>
            <a:ext cx="281232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fld id="{111E5896-917A-4035-A860-408E1EC3CD51}" type="slidenum">
              <a:rPr lang="en-US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4"/>
          </p:nvPr>
        </p:nvSpPr>
        <p:spPr>
          <a:xfrm>
            <a:off x="636536" y="8821324"/>
            <a:ext cx="2971800" cy="13158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/>
            </a:lvl1pPr>
          </a:lstStyle>
          <a:p>
            <a:r>
              <a:rPr lang="en-US" sz="800" dirty="0">
                <a:solidFill>
                  <a:srgbClr val="052049"/>
                </a:solidFill>
                <a:latin typeface="+mj-lt"/>
              </a:rPr>
              <a:t>| [footer text here]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98EC2-7587-174C-8F9B-BEC1CFBF2B9A}" type="datetimeFigureOut">
              <a:rPr lang="en-US" smtClean="0"/>
              <a:t>8/15/18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114300" indent="-114300" algn="l" defTabSz="914400" rtl="0" eaLnBrk="1" latinLnBrk="0" hangingPunct="1">
      <a:spcBef>
        <a:spcPts val="800"/>
      </a:spcBef>
      <a:buClr>
        <a:srgbClr val="178CCB"/>
      </a:buClr>
      <a:buFont typeface="Arial" pitchFamily="34" charset="0"/>
      <a:buChar char="•"/>
      <a:defRPr sz="1200" kern="1200">
        <a:solidFill>
          <a:srgbClr val="052049"/>
        </a:solidFill>
        <a:latin typeface="+mj-lt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100" kern="1200">
        <a:solidFill>
          <a:srgbClr val="052049"/>
        </a:solidFill>
        <a:latin typeface="+mj-lt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050" kern="1200">
        <a:solidFill>
          <a:srgbClr val="052049"/>
        </a:solidFill>
        <a:latin typeface="+mj-lt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Clr>
        <a:srgbClr val="178CCB"/>
      </a:buClr>
      <a:buFont typeface="Arial" pitchFamily="34" charset="0"/>
      <a:buChar char="•"/>
      <a:defRPr sz="1050" kern="1200">
        <a:solidFill>
          <a:srgbClr val="052049"/>
        </a:solidFill>
        <a:latin typeface="+mj-lt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today we have a suite of classes that we offer. </a:t>
            </a:r>
            <a:endParaRPr/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trained a cohort of UCSF staff to teach SWC workshops so we no longer need to bring in several instructors</a:t>
            </a:r>
            <a:endParaRPr/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discovered that one of our library systems engineers was interested in teaching and now he teaches Python, SQL, and Unix classes</a:t>
            </a:r>
            <a:endParaRPr/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still offer monthly programming and pizza sessions </a:t>
            </a:r>
            <a:endParaRPr/>
          </a:p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are trying a quarterly collaboration in the makers lab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00031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111E5896-917A-4035-A860-408E1EC3CD51}" type="slidenum">
              <a:rPr lang="en-US" smtClean="0">
                <a:solidFill>
                  <a:srgbClr val="052049"/>
                </a:solidFill>
                <a:latin typeface="Arial" pitchFamily="34" charset="0"/>
                <a:cs typeface="Arial" pitchFamily="34" charset="0"/>
              </a:rPr>
              <a:pPr algn="r"/>
              <a:t>26</a:t>
            </a:fld>
            <a:endParaRPr lang="en-US" dirty="0">
              <a:solidFill>
                <a:srgbClr val="05204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800" smtClean="0">
                <a:solidFill>
                  <a:srgbClr val="052049"/>
                </a:solidFill>
                <a:latin typeface="+mj-lt"/>
              </a:rPr>
              <a:t>| [footer text here]</a:t>
            </a:r>
            <a:endParaRPr lang="en-US" sz="800" dirty="0">
              <a:solidFill>
                <a:srgbClr val="05204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4350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Relationship Id="rId3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Relationship Id="rId3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Relationship Id="rId3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0" y="470493"/>
            <a:ext cx="1307578" cy="85021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159026" y="4323522"/>
            <a:ext cx="8984974" cy="81997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itle 15"/>
          <p:cNvSpPr>
            <a:spLocks noGrp="1"/>
          </p:cNvSpPr>
          <p:nvPr>
            <p:ph type="title" hasCustomPrompt="1"/>
          </p:nvPr>
        </p:nvSpPr>
        <p:spPr>
          <a:xfrm>
            <a:off x="299199" y="1878496"/>
            <a:ext cx="6141359" cy="1311963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16418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3" y="4102256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3185160"/>
            <a:ext cx="614768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176307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1" y="19878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 dirty="0">
                <a:solidFill>
                  <a:schemeClr val="accent2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07338431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1" y="19878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 dirty="0">
                <a:solidFill>
                  <a:schemeClr val="accent1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6208254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754765"/>
            <a:ext cx="6593258" cy="1430138"/>
          </a:xfrm>
        </p:spPr>
        <p:txBody>
          <a:bodyPr anchor="ctr">
            <a:noAutofit/>
          </a:bodyPr>
          <a:lstStyle>
            <a:lvl1pPr>
              <a:defRPr sz="3600" baseline="0"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1769165"/>
            <a:ext cx="248479" cy="1411357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6822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754765"/>
            <a:ext cx="6593258" cy="1430138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1769165"/>
            <a:ext cx="248479" cy="1411357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83425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754765"/>
            <a:ext cx="6593258" cy="1430138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1769165"/>
            <a:ext cx="248479" cy="1411357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59446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 –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4" y="2032663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785" y="2037522"/>
            <a:ext cx="1574426" cy="102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55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 –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213" y="1884800"/>
            <a:ext cx="1374274" cy="137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1672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4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sm" len="sm"/>
            <a:tailEnd type="none" w="sm" len="sm"/>
          </a:ln>
        </p:spPr>
      </p:cxn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311700" y="1618203"/>
            <a:ext cx="2808000" cy="29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47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621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3" y="241902"/>
            <a:ext cx="8902097" cy="490159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0"/>
            <a:ext cx="5666935" cy="4304714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3" y="297068"/>
            <a:ext cx="1041010" cy="676890"/>
          </a:xfrm>
          <a:prstGeom prst="rect">
            <a:avLst/>
          </a:prstGeom>
        </p:spPr>
      </p:pic>
      <p:sp>
        <p:nvSpPr>
          <p:cNvPr id="20" name="Title 15"/>
          <p:cNvSpPr>
            <a:spLocks noGrp="1"/>
          </p:cNvSpPr>
          <p:nvPr>
            <p:ph type="title" hasCustomPrompt="1"/>
          </p:nvPr>
        </p:nvSpPr>
        <p:spPr>
          <a:xfrm>
            <a:off x="784273" y="1127896"/>
            <a:ext cx="4976447" cy="1311963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90" y="2526000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3869450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4" y="3355288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smtClean="0"/>
              <a:t>Presenter’s </a:t>
            </a:r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75286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50520" y="244258"/>
            <a:ext cx="8893479" cy="489924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0"/>
            <a:ext cx="5666935" cy="4304714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3869450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Title 15"/>
          <p:cNvSpPr>
            <a:spLocks noGrp="1"/>
          </p:cNvSpPr>
          <p:nvPr>
            <p:ph type="title" hasCustomPrompt="1"/>
          </p:nvPr>
        </p:nvSpPr>
        <p:spPr>
          <a:xfrm>
            <a:off x="784273" y="1127896"/>
            <a:ext cx="4976447" cy="1311963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90" y="2526000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4" y="3355288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smtClean="0"/>
              <a:t>Presenter’s </a:t>
            </a:r>
            <a:r>
              <a:rPr lang="en-US" dirty="0"/>
              <a:t>Name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3" y="297068"/>
            <a:ext cx="1041010" cy="676890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0" y="477077"/>
            <a:ext cx="1297452" cy="843635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159026" y="4323522"/>
            <a:ext cx="8984974" cy="819978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199" y="1878496"/>
            <a:ext cx="6141359" cy="1311963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16418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3185160"/>
            <a:ext cx="614768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3" y="4102256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</p:spTree>
    <p:extLst>
      <p:ext uri="{BB962C8B-B14F-4D97-AF65-F5344CB8AC3E}">
        <p14:creationId xmlns:p14="http://schemas.microsoft.com/office/powerpoint/2010/main" val="530420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3" y="241902"/>
            <a:ext cx="8908063" cy="490159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0"/>
            <a:ext cx="5666935" cy="4304714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3869450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Title 15"/>
          <p:cNvSpPr>
            <a:spLocks noGrp="1"/>
          </p:cNvSpPr>
          <p:nvPr>
            <p:ph type="title" hasCustomPrompt="1"/>
          </p:nvPr>
        </p:nvSpPr>
        <p:spPr>
          <a:xfrm>
            <a:off x="784273" y="1127896"/>
            <a:ext cx="4976447" cy="1311963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90" y="2526000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4" y="3355288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smtClean="0"/>
              <a:t>Presenter’s </a:t>
            </a:r>
            <a:r>
              <a:rPr lang="en-US" dirty="0"/>
              <a:t>Name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3" y="297068"/>
            <a:ext cx="1041010" cy="676890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3" y="241902"/>
            <a:ext cx="8902097" cy="4901598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0"/>
            <a:ext cx="5666935" cy="4304714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3869450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Title 15"/>
          <p:cNvSpPr>
            <a:spLocks noGrp="1"/>
          </p:cNvSpPr>
          <p:nvPr>
            <p:ph type="title" hasCustomPrompt="1"/>
          </p:nvPr>
        </p:nvSpPr>
        <p:spPr>
          <a:xfrm>
            <a:off x="784273" y="1127896"/>
            <a:ext cx="4976447" cy="1311963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90" y="2526000"/>
            <a:ext cx="4972830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4" y="3355288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smtClean="0"/>
              <a:t>Presenter’s </a:t>
            </a:r>
            <a:r>
              <a:rPr lang="en-US" dirty="0"/>
              <a:t>Name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73" y="297068"/>
            <a:ext cx="1041010" cy="676890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4323522"/>
            <a:ext cx="8984974" cy="819978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199" y="1878496"/>
            <a:ext cx="6141359" cy="1311963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16418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3185160"/>
            <a:ext cx="614768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3" y="4102256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0" y="477077"/>
            <a:ext cx="1297452" cy="8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331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578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3" y="1401416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75216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574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57" y="352445"/>
            <a:ext cx="8587407" cy="39728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26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420743"/>
            <a:ext cx="3826840" cy="2853083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420743"/>
            <a:ext cx="3826840" cy="2853083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48818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idx="1"/>
          </p:nvPr>
        </p:nvSpPr>
        <p:spPr>
          <a:xfrm>
            <a:off x="459683" y="1401416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03658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57" y="352445"/>
            <a:ext cx="8587407" cy="39728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90365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420743"/>
            <a:ext cx="3826840" cy="2853083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420743"/>
            <a:ext cx="3826840" cy="2853083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4323522"/>
            <a:ext cx="8984974" cy="819978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199" y="1878496"/>
            <a:ext cx="6141359" cy="1311963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4616418"/>
            <a:ext cx="1925338" cy="178955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3185160"/>
            <a:ext cx="6147682" cy="5082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3" y="4102256"/>
            <a:ext cx="4191461" cy="42671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0" y="477077"/>
            <a:ext cx="1297452" cy="8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33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1"/>
            <a:ext cx="1073426" cy="1182754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27" y="0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/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1"/>
            <a:ext cx="1073426" cy="1182754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27" y="0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/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1"/>
            <a:ext cx="1073426" cy="1182754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27" y="0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3800" b="1" i="0" dirty="0">
                <a:solidFill>
                  <a:schemeClr val="bg2"/>
                </a:solidFill>
                <a:latin typeface="+mn-lt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/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0" y="1772718"/>
            <a:ext cx="7051729" cy="1411357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919439"/>
            <a:ext cx="6435412" cy="1107896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1772718"/>
            <a:ext cx="7051729" cy="1411357"/>
          </a:xfrm>
          <a:prstGeom prst="rect">
            <a:avLst/>
          </a:prstGeom>
          <a:solidFill>
            <a:srgbClr val="18A3AC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919439"/>
            <a:ext cx="6435412" cy="1107896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1772718"/>
            <a:ext cx="7051729" cy="1411357"/>
          </a:xfrm>
          <a:prstGeom prst="rect">
            <a:avLst/>
          </a:prstGeom>
          <a:solidFill>
            <a:srgbClr val="90BD3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1919439"/>
            <a:ext cx="6435412" cy="1107896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/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4" y="2032663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28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213" y="1884800"/>
            <a:ext cx="1374274" cy="137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38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9580" y="2015504"/>
            <a:ext cx="1615440" cy="1615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9580" y="0"/>
            <a:ext cx="2994420" cy="20155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8949"/>
            <a:ext cx="6149580" cy="3754552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1314" y="2015504"/>
            <a:ext cx="1615440" cy="16154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56753" cy="201550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6754" y="1257300"/>
            <a:ext cx="6387246" cy="3886199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idx="1"/>
          </p:nvPr>
        </p:nvSpPr>
        <p:spPr>
          <a:xfrm>
            <a:off x="459683" y="1401416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542644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–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5170" y="2015504"/>
            <a:ext cx="1615440" cy="16154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2760609" cy="20155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6754" y="1257300"/>
            <a:ext cx="6387246" cy="3886199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5925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57" y="337931"/>
            <a:ext cx="8587407" cy="406510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9067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401417"/>
            <a:ext cx="3826840" cy="2932044"/>
          </a:xfrm>
        </p:spPr>
        <p:txBody>
          <a:bodyPr/>
          <a:lstStyle>
            <a:lvl1pPr marL="0" indent="0">
              <a:buClr>
                <a:schemeClr val="accent1"/>
              </a:buClr>
              <a:buSzPct val="80000"/>
              <a:buFont typeface="Wingdings" charset="2"/>
              <a:buNone/>
              <a:defRPr/>
            </a:lvl1pPr>
            <a:lvl2pPr marL="295275" indent="0">
              <a:buClr>
                <a:schemeClr val="accent1"/>
              </a:buClr>
              <a:buSzPct val="80000"/>
              <a:buFont typeface="Wingdings" charset="2"/>
              <a:buNone/>
              <a:defRPr/>
            </a:lvl2pPr>
            <a:lvl3pPr marL="579437" indent="0">
              <a:buClr>
                <a:schemeClr val="accent1"/>
              </a:buClr>
              <a:buSzPct val="80000"/>
              <a:buFont typeface="Wingdings" charset="2"/>
              <a:buNone/>
              <a:defRPr/>
            </a:lvl3pPr>
            <a:lvl4pPr marL="806450" indent="0">
              <a:buClr>
                <a:schemeClr val="accent1"/>
              </a:buClr>
              <a:buSzPct val="80000"/>
              <a:buFont typeface="Wingdings" charset="2"/>
              <a:buNone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74888" y="1401417"/>
            <a:ext cx="3852277" cy="2932044"/>
          </a:xfrm>
        </p:spPr>
        <p:txBody>
          <a:bodyPr/>
          <a:lstStyle>
            <a:lvl1pPr marL="0" indent="0">
              <a:buClr>
                <a:schemeClr val="accent1"/>
              </a:buClr>
              <a:buSzPct val="80000"/>
              <a:buFont typeface="Wingdings" charset="2"/>
              <a:buNone/>
              <a:defRPr/>
            </a:lvl1pPr>
            <a:lvl2pPr marL="295275" indent="0">
              <a:buClr>
                <a:schemeClr val="accent1"/>
              </a:buClr>
              <a:buSzPct val="80000"/>
              <a:buFont typeface="Wingdings" charset="2"/>
              <a:buNone/>
              <a:defRPr/>
            </a:lvl2pPr>
            <a:lvl3pPr marL="579437" indent="0">
              <a:buClr>
                <a:schemeClr val="accent1"/>
              </a:buClr>
              <a:buSzPct val="80000"/>
              <a:buFont typeface="Wingdings" charset="2"/>
              <a:buNone/>
              <a:defRPr/>
            </a:lvl3pPr>
            <a:lvl4pPr marL="806450" indent="0">
              <a:buClr>
                <a:schemeClr val="accent1"/>
              </a:buClr>
              <a:buSzPct val="80000"/>
              <a:buFont typeface="Wingdings" charset="2"/>
              <a:buNone/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841559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318750"/>
            <a:ext cx="8173580" cy="458587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695740"/>
            <a:ext cx="8169964" cy="334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7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37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10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50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idx="1"/>
          </p:nvPr>
        </p:nvSpPr>
        <p:spPr>
          <a:xfrm>
            <a:off x="459684" y="1401416"/>
            <a:ext cx="3824082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idx="16"/>
          </p:nvPr>
        </p:nvSpPr>
        <p:spPr>
          <a:xfrm>
            <a:off x="4765730" y="1401416"/>
            <a:ext cx="3831618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3322213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 bwMode="auto">
          <a:xfrm>
            <a:off x="457201" y="19878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3800" b="1" i="0" dirty="0">
                <a:solidFill>
                  <a:schemeClr val="tx2"/>
                </a:solidFill>
                <a:latin typeface="+mn-lt"/>
              </a:rPr>
              <a:t>“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599" y="1431235"/>
            <a:ext cx="8229323" cy="21070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7" indent="0">
              <a:buNone/>
              <a:defRPr>
                <a:latin typeface="+mn-lt"/>
              </a:defRPr>
            </a:lvl2pPr>
            <a:lvl3pPr marL="515937" indent="0">
              <a:buNone/>
              <a:defRPr>
                <a:latin typeface="+mn-lt"/>
              </a:defRPr>
            </a:lvl3pPr>
            <a:lvl4pPr marL="800100" indent="0">
              <a:buNone/>
              <a:defRPr>
                <a:latin typeface="+mn-lt"/>
              </a:defRPr>
            </a:lvl4pPr>
            <a:lvl5pPr marL="108585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3696828"/>
            <a:ext cx="6513958" cy="430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3980952"/>
            <a:ext cx="6513958" cy="440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179054717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0.xml"/><Relationship Id="rId24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9683" y="1401416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318750"/>
            <a:ext cx="8173580" cy="45858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365125" y="468756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Freeform 77"/>
          <p:cNvSpPr>
            <a:spLocks/>
          </p:cNvSpPr>
          <p:nvPr userDrawn="1"/>
        </p:nvSpPr>
        <p:spPr bwMode="auto">
          <a:xfrm>
            <a:off x="8393113" y="4800600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5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4" r:id="rId4"/>
    <p:sldLayoutId id="2147483982" r:id="rId5"/>
    <p:sldLayoutId id="2147483986" r:id="rId6"/>
    <p:sldLayoutId id="2147483987" r:id="rId7"/>
    <p:sldLayoutId id="2147483999" r:id="rId8"/>
    <p:sldLayoutId id="2147483988" r:id="rId9"/>
    <p:sldLayoutId id="2147483989" r:id="rId10"/>
    <p:sldLayoutId id="2147483990" r:id="rId11"/>
    <p:sldLayoutId id="2147483991" r:id="rId12"/>
    <p:sldLayoutId id="2147483992" r:id="rId13"/>
    <p:sldLayoutId id="2147483993" r:id="rId14"/>
    <p:sldLayoutId id="2147483994" r:id="rId15"/>
    <p:sldLayoutId id="2147483995" r:id="rId16"/>
    <p:sldLayoutId id="2147484005" r:id="rId17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75" indent="-295275" algn="l" defTabSz="64008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38" indent="-284163" algn="l" defTabSz="64008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27013" algn="l" defTabSz="64008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222250" algn="l" defTabSz="64008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63" indent="-227013" algn="l" defTabSz="64008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>
          <a:schemeClr val="accent1"/>
        </a:buClr>
        <a:buSzPct val="80000"/>
        <a:buFont typeface="Wingdings" charset="2"/>
        <a:buChar char="§"/>
        <a:defRPr lang="en-US" sz="1400" b="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318750"/>
            <a:ext cx="8173580" cy="458587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0" y="4852596"/>
            <a:ext cx="4310907" cy="10348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5" y="4840128"/>
            <a:ext cx="246061" cy="11642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468756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468756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Freeform 77"/>
          <p:cNvSpPr>
            <a:spLocks/>
          </p:cNvSpPr>
          <p:nvPr userDrawn="1"/>
        </p:nvSpPr>
        <p:spPr bwMode="auto">
          <a:xfrm>
            <a:off x="8393113" y="4800600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459683" y="1401416"/>
            <a:ext cx="8137665" cy="2932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3954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72" r:id="rId2"/>
    <p:sldLayoutId id="2147483975" r:id="rId3"/>
    <p:sldLayoutId id="2147483976" r:id="rId4"/>
    <p:sldLayoutId id="2147484001" r:id="rId5"/>
    <p:sldLayoutId id="2147483944" r:id="rId6"/>
    <p:sldLayoutId id="2147483951" r:id="rId7"/>
    <p:sldLayoutId id="2147483953" r:id="rId8"/>
    <p:sldLayoutId id="2147484000" r:id="rId9"/>
    <p:sldLayoutId id="2147483950" r:id="rId10"/>
    <p:sldLayoutId id="2147483960" r:id="rId11"/>
    <p:sldLayoutId id="2147483961" r:id="rId12"/>
    <p:sldLayoutId id="2147483966" r:id="rId13"/>
    <p:sldLayoutId id="2147483967" r:id="rId14"/>
    <p:sldLayoutId id="2147483968" r:id="rId15"/>
    <p:sldLayoutId id="2147483969" r:id="rId16"/>
    <p:sldLayoutId id="2147483970" r:id="rId17"/>
    <p:sldLayoutId id="2147483971" r:id="rId18"/>
    <p:sldLayoutId id="2147483954" r:id="rId19"/>
    <p:sldLayoutId id="2147483959" r:id="rId20"/>
    <p:sldLayoutId id="2147484002" r:id="rId21"/>
    <p:sldLayoutId id="2147484003" r:id="rId22"/>
    <p:sldLayoutId id="2147484004" r:id="rId23"/>
  </p:sldLayoutIdLst>
  <p:transition>
    <p:fade/>
  </p:transition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75" indent="-295275" algn="l" defTabSz="64008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38" indent="-284163" algn="l" defTabSz="64008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27013" algn="l" defTabSz="64008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222250" algn="l" defTabSz="64008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63" indent="-227013" algn="l" defTabSz="640080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“A lot of researchers didn’t realize they were going to have to become programmers”</a:t>
            </a:r>
          </a:p>
          <a:p>
            <a:r>
              <a:rPr lang="en-US" dirty="0" smtClean="0"/>
              <a:t>(UCCSC, 2017)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Vince Kellen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CIO, UC San Diego</a:t>
            </a:r>
          </a:p>
        </p:txBody>
      </p:sp>
    </p:spTree>
    <p:extLst>
      <p:ext uri="{BB962C8B-B14F-4D97-AF65-F5344CB8AC3E}">
        <p14:creationId xmlns:p14="http://schemas.microsoft.com/office/powerpoint/2010/main" val="7172413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48157" y="676656"/>
            <a:ext cx="5504685" cy="33811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 bwMode="auto">
          <a:xfrm>
            <a:off x="3035808" y="135272"/>
            <a:ext cx="3063240" cy="30175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noAutofit/>
          </a:bodyPr>
          <a:lstStyle/>
          <a:p>
            <a:pPr marL="342900" indent="-342900">
              <a:buClr>
                <a:schemeClr val="accent1"/>
              </a:buClr>
              <a:buSzPct val="80000"/>
              <a:buFont typeface="Wingdings" charset="2"/>
              <a:buChar char="§"/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 bwMode="auto">
          <a:xfrm>
            <a:off x="3383280" y="292608"/>
            <a:ext cx="1709928" cy="1133856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no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charset="2"/>
              <a:buNone/>
              <a:tabLst/>
              <a:defRPr/>
            </a:pPr>
            <a:endParaRPr lang="en-US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8783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Code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files</a:t>
            </a:r>
          </a:p>
          <a:p>
            <a:r>
              <a:rPr lang="en-US" dirty="0" smtClean="0"/>
              <a:t>Executable files only</a:t>
            </a:r>
          </a:p>
          <a:p>
            <a:r>
              <a:rPr lang="en-US" dirty="0" smtClean="0"/>
              <a:t>Generated files only</a:t>
            </a:r>
          </a:p>
          <a:p>
            <a:r>
              <a:rPr lang="en-US" dirty="0" smtClean="0"/>
              <a:t>Interpreted files only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0611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3585" y="256032"/>
            <a:ext cx="8173580" cy="832104"/>
          </a:xfrm>
        </p:spPr>
        <p:txBody>
          <a:bodyPr/>
          <a:lstStyle/>
          <a:p>
            <a:r>
              <a:rPr lang="en-US" dirty="0" smtClean="0"/>
              <a:t>Executable Files Only </a:t>
            </a:r>
            <a:r>
              <a:rPr lang="mr-IN" dirty="0" smtClean="0"/>
              <a:t>–</a:t>
            </a:r>
            <a:r>
              <a:rPr lang="en-US" dirty="0" smtClean="0"/>
              <a:t> No Source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27936" y="1271017"/>
            <a:ext cx="8169964" cy="37490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2009852"/>
            <a:ext cx="8137525" cy="1715933"/>
          </a:xfrm>
        </p:spPr>
      </p:pic>
    </p:spTree>
    <p:extLst>
      <p:ext uri="{BB962C8B-B14F-4D97-AF65-F5344CB8AC3E}">
        <p14:creationId xmlns:p14="http://schemas.microsoft.com/office/powerpoint/2010/main" val="16191576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3585" y="256032"/>
            <a:ext cx="8173580" cy="832104"/>
          </a:xfrm>
        </p:spPr>
        <p:txBody>
          <a:bodyPr/>
          <a:lstStyle/>
          <a:p>
            <a:r>
              <a:rPr lang="en-US" dirty="0" smtClean="0"/>
              <a:t>Encoded Files Only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27936" y="1271017"/>
            <a:ext cx="8169964" cy="37490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644872"/>
            <a:ext cx="8137525" cy="2445894"/>
          </a:xfrm>
        </p:spPr>
      </p:pic>
    </p:spTree>
    <p:extLst>
      <p:ext uri="{BB962C8B-B14F-4D97-AF65-F5344CB8AC3E}">
        <p14:creationId xmlns:p14="http://schemas.microsoft.com/office/powerpoint/2010/main" val="10217380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 the original developer</a:t>
            </a:r>
          </a:p>
          <a:p>
            <a:r>
              <a:rPr lang="en-US" dirty="0" smtClean="0"/>
              <a:t>Search or grep development or </a:t>
            </a:r>
            <a:r>
              <a:rPr lang="en-US" dirty="0" err="1" smtClean="0"/>
              <a:t>qa</a:t>
            </a:r>
            <a:r>
              <a:rPr lang="en-US" dirty="0" smtClean="0"/>
              <a:t> servers</a:t>
            </a:r>
          </a:p>
          <a:p>
            <a:r>
              <a:rPr lang="en-US" dirty="0" smtClean="0"/>
              <a:t>Search through old email threads</a:t>
            </a:r>
          </a:p>
          <a:p>
            <a:r>
              <a:rPr lang="en-US" dirty="0" smtClean="0"/>
              <a:t>Use a </a:t>
            </a:r>
            <a:r>
              <a:rPr lang="en-US" dirty="0" err="1" smtClean="0"/>
              <a:t>decompiler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Create an archive!</a:t>
            </a:r>
          </a:p>
        </p:txBody>
      </p:sp>
    </p:spTree>
    <p:extLst>
      <p:ext uri="{BB962C8B-B14F-4D97-AF65-F5344CB8AC3E}">
        <p14:creationId xmlns:p14="http://schemas.microsoft.com/office/powerpoint/2010/main" val="2467745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Repository or Versioning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353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299" y="323850"/>
            <a:ext cx="4211569" cy="380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143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Repository or Versioning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versioning</a:t>
            </a:r>
          </a:p>
          <a:p>
            <a:r>
              <a:rPr lang="en-US" dirty="0" smtClean="0"/>
              <a:t>No copy of record</a:t>
            </a:r>
          </a:p>
          <a:p>
            <a:r>
              <a:rPr lang="en-US" dirty="0" smtClean="0"/>
              <a:t>Prod, test, development, </a:t>
            </a:r>
            <a:r>
              <a:rPr lang="en-US" dirty="0" err="1" smtClean="0"/>
              <a:t>qa</a:t>
            </a:r>
            <a:r>
              <a:rPr lang="en-US" dirty="0" smtClean="0"/>
              <a:t> are handled through code changes</a:t>
            </a:r>
          </a:p>
          <a:p>
            <a:r>
              <a:rPr lang="en-US" dirty="0" smtClean="0"/>
              <a:t>Run time environment is determined by examining the code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0742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292" y="307848"/>
            <a:ext cx="6629400" cy="395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241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50" y="365760"/>
            <a:ext cx="6937642" cy="230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62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4273" y="1127896"/>
            <a:ext cx="5112944" cy="1311963"/>
          </a:xfrm>
        </p:spPr>
        <p:txBody>
          <a:bodyPr/>
          <a:lstStyle/>
          <a:p>
            <a:r>
              <a:rPr lang="en-US" dirty="0" smtClean="0"/>
              <a:t>The Code Handoff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Pitfalls and Good Practices for Handing Code off to a New </a:t>
            </a:r>
            <a:r>
              <a:rPr lang="en-US" strike="sngStrike" dirty="0" smtClean="0"/>
              <a:t>Developer</a:t>
            </a:r>
            <a:r>
              <a:rPr lang="en-US" dirty="0" smtClean="0"/>
              <a:t> Researcher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Geoffrey </a:t>
            </a:r>
            <a:r>
              <a:rPr lang="en-US" dirty="0" err="1" smtClean="0"/>
              <a:t>Boushey</a:t>
            </a:r>
            <a:endParaRPr lang="en-US" dirty="0" smtClean="0"/>
          </a:p>
          <a:p>
            <a:r>
              <a:rPr lang="en-US" dirty="0" smtClean="0"/>
              <a:t>Application Developer, UCSF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703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do?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Minimal Use of Versioning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Git</a:t>
            </a:r>
            <a:r>
              <a:rPr lang="en-US" dirty="0" smtClean="0"/>
              <a:t> </a:t>
            </a:r>
            <a:r>
              <a:rPr lang="en-US" dirty="0" err="1" smtClean="0"/>
              <a:t>init</a:t>
            </a:r>
            <a:endParaRPr lang="en-US" dirty="0" smtClean="0"/>
          </a:p>
          <a:p>
            <a:r>
              <a:rPr lang="en-US" dirty="0" err="1" smtClean="0"/>
              <a:t>Git</a:t>
            </a:r>
            <a:r>
              <a:rPr lang="en-US" dirty="0" smtClean="0"/>
              <a:t> add .</a:t>
            </a:r>
          </a:p>
          <a:p>
            <a:r>
              <a:rPr lang="en-US" dirty="0" err="1" smtClean="0"/>
              <a:t>Git</a:t>
            </a:r>
            <a:r>
              <a:rPr lang="en-US" dirty="0" smtClean="0"/>
              <a:t> commit </a:t>
            </a:r>
            <a:r>
              <a:rPr lang="mr-IN" dirty="0" smtClean="0"/>
              <a:t>–</a:t>
            </a:r>
            <a:r>
              <a:rPr lang="en-US" dirty="0" smtClean="0"/>
              <a:t>m “first commit”</a:t>
            </a:r>
          </a:p>
          <a:p>
            <a:r>
              <a:rPr lang="en-US" dirty="0" err="1" smtClean="0"/>
              <a:t>Git</a:t>
            </a:r>
            <a:r>
              <a:rPr lang="en-US" dirty="0" smtClean="0"/>
              <a:t> push</a:t>
            </a:r>
            <a:endParaRPr lang="en-US" dirty="0"/>
          </a:p>
          <a:p>
            <a:r>
              <a:rPr lang="en-US" dirty="0" smtClean="0"/>
              <a:t>Be careful with protected information</a:t>
            </a:r>
          </a:p>
          <a:p>
            <a:r>
              <a:rPr lang="en-US" dirty="0" smtClean="0"/>
              <a:t>Be careful with information overload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551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Build 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4135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" y="244348"/>
            <a:ext cx="8796528" cy="221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185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Build Instructions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Run, install, repeat</a:t>
            </a:r>
          </a:p>
          <a:p>
            <a:r>
              <a:rPr lang="en-US" dirty="0" smtClean="0"/>
              <a:t>Manual list of dependencies</a:t>
            </a:r>
          </a:p>
          <a:p>
            <a:r>
              <a:rPr lang="en-US" dirty="0" smtClean="0"/>
              <a:t>List of installation commands</a:t>
            </a:r>
          </a:p>
          <a:p>
            <a:r>
              <a:rPr lang="en-US" dirty="0"/>
              <a:t>Installation </a:t>
            </a:r>
            <a:r>
              <a:rPr lang="en-US" dirty="0" smtClean="0"/>
              <a:t>scripts (bash, python,</a:t>
            </a:r>
            <a:r>
              <a:rPr lang="mr-IN" dirty="0" smtClean="0"/>
              <a:t>…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Make </a:t>
            </a:r>
            <a:r>
              <a:rPr lang="en-US" dirty="0" smtClean="0"/>
              <a:t>files</a:t>
            </a:r>
          </a:p>
          <a:p>
            <a:r>
              <a:rPr lang="en-US" dirty="0" smtClean="0"/>
              <a:t>Ant, maven, bundle,...</a:t>
            </a:r>
          </a:p>
        </p:txBody>
      </p:sp>
    </p:spTree>
    <p:extLst>
      <p:ext uri="{BB962C8B-B14F-4D97-AF65-F5344CB8AC3E}">
        <p14:creationId xmlns:p14="http://schemas.microsoft.com/office/powerpoint/2010/main" val="4476754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4720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218440"/>
            <a:ext cx="8860536" cy="396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13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Data Files	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Reverse engineer a data file</a:t>
            </a:r>
          </a:p>
          <a:p>
            <a:r>
              <a:rPr lang="en-US" dirty="0" smtClean="0"/>
              <a:t>Look for file i/o</a:t>
            </a:r>
          </a:p>
          <a:p>
            <a:r>
              <a:rPr lang="en-US" dirty="0" smtClean="0"/>
              <a:t>Look for database calls</a:t>
            </a:r>
          </a:p>
          <a:p>
            <a:r>
              <a:rPr lang="en-US" dirty="0" smtClean="0"/>
              <a:t>Look for web based </a:t>
            </a:r>
            <a:r>
              <a:rPr lang="en-US" dirty="0" err="1" smtClean="0"/>
              <a:t>apis</a:t>
            </a:r>
            <a:r>
              <a:rPr lang="en-US" dirty="0" smtClean="0"/>
              <a:t> or </a:t>
            </a:r>
            <a:r>
              <a:rPr lang="en-US" dirty="0" err="1" smtClean="0"/>
              <a:t>json</a:t>
            </a:r>
            <a:r>
              <a:rPr lang="en-US" dirty="0" smtClean="0"/>
              <a:t> files</a:t>
            </a:r>
          </a:p>
          <a:p>
            <a:r>
              <a:rPr lang="en-US" dirty="0" smtClean="0"/>
              <a:t>Follow error messages</a:t>
            </a:r>
          </a:p>
          <a:p>
            <a:r>
              <a:rPr lang="en-US" dirty="0" smtClean="0"/>
              <a:t>Create and archive a test data file!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763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Data Preparation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5616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Data Preparation Information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Missing Information about how data was collected</a:t>
            </a:r>
          </a:p>
          <a:p>
            <a:pPr lvl="1"/>
            <a:r>
              <a:rPr lang="en-US" dirty="0" smtClean="0"/>
              <a:t>JSON</a:t>
            </a:r>
          </a:p>
          <a:p>
            <a:pPr lvl="1"/>
            <a:r>
              <a:rPr lang="en-US" dirty="0" smtClean="0"/>
              <a:t>Web APIs</a:t>
            </a:r>
          </a:p>
          <a:p>
            <a:pPr lvl="1"/>
            <a:r>
              <a:rPr lang="en-US" dirty="0" smtClean="0"/>
              <a:t>Databases</a:t>
            </a:r>
          </a:p>
          <a:p>
            <a:pPr lvl="1"/>
            <a:r>
              <a:rPr lang="en-US" dirty="0" smtClean="0"/>
              <a:t>On line spreadsheet</a:t>
            </a:r>
          </a:p>
          <a:p>
            <a:pPr lvl="1"/>
            <a:r>
              <a:rPr lang="en-US" dirty="0" smtClean="0"/>
              <a:t>Data harvesting on web, social media</a:t>
            </a:r>
          </a:p>
        </p:txBody>
      </p:sp>
    </p:spTree>
    <p:extLst>
      <p:ext uri="{BB962C8B-B14F-4D97-AF65-F5344CB8AC3E}">
        <p14:creationId xmlns:p14="http://schemas.microsoft.com/office/powerpoint/2010/main" val="6819978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Data Preparation Information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Missing information on how data was prepared</a:t>
            </a:r>
          </a:p>
          <a:p>
            <a:pPr lvl="1"/>
            <a:r>
              <a:rPr lang="en-US" dirty="0" smtClean="0"/>
              <a:t>Scripts</a:t>
            </a:r>
          </a:p>
          <a:p>
            <a:pPr lvl="1"/>
            <a:r>
              <a:rPr lang="en-US" dirty="0" smtClean="0"/>
              <a:t>File I/O calls</a:t>
            </a:r>
          </a:p>
          <a:p>
            <a:pPr lvl="1"/>
            <a:r>
              <a:rPr lang="en-US" dirty="0" smtClean="0"/>
              <a:t>Regular Expressions</a:t>
            </a:r>
          </a:p>
          <a:p>
            <a:pPr lvl="1"/>
            <a:r>
              <a:rPr lang="en-US" dirty="0" smtClean="0"/>
              <a:t>Unix Commands</a:t>
            </a:r>
          </a:p>
        </p:txBody>
      </p:sp>
    </p:spTree>
    <p:extLst>
      <p:ext uri="{BB962C8B-B14F-4D97-AF65-F5344CB8AC3E}">
        <p14:creationId xmlns:p14="http://schemas.microsoft.com/office/powerpoint/2010/main" val="19349172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>
              <a:buSzPts val="3733"/>
            </a:pPr>
            <a:r>
              <a:rPr lang="en-US" sz="2800"/>
              <a:t>Today’s Offerings</a:t>
            </a:r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311700" y="1618203"/>
            <a:ext cx="2808000" cy="2950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171450" indent="-171450">
              <a:buSzPts val="2133"/>
              <a:buNone/>
            </a:pPr>
            <a:r>
              <a:rPr lang="en-US" sz="1600" dirty="0"/>
              <a:t>Programming </a:t>
            </a:r>
            <a:r>
              <a:rPr lang="en-US" sz="1600" dirty="0" smtClean="0"/>
              <a:t>support </a:t>
            </a:r>
            <a:r>
              <a:rPr lang="en-US" sz="1600" smtClean="0"/>
              <a:t>currently offered by </a:t>
            </a:r>
            <a:r>
              <a:rPr lang="en-US" sz="1600" dirty="0"/>
              <a:t>DSI:</a:t>
            </a:r>
            <a:endParaRPr dirty="0"/>
          </a:p>
        </p:txBody>
      </p:sp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4815674" y="514150"/>
            <a:ext cx="3275700" cy="672900"/>
          </a:xfrm>
          <a:prstGeom prst="rect">
            <a:avLst/>
          </a:prstGeom>
          <a:solidFill>
            <a:srgbClr val="052049"/>
          </a:solidFill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r>
              <a:rPr lang="en-US" sz="1800">
                <a:solidFill>
                  <a:schemeClr val="lt1"/>
                </a:solidFill>
              </a:rPr>
              <a:t>Quarterly SWC Workshops</a:t>
            </a:r>
            <a:endParaRPr/>
          </a:p>
        </p:txBody>
      </p:sp>
      <p:cxnSp>
        <p:nvCxnSpPr>
          <p:cNvPr id="126" name="Google Shape;126;p19"/>
          <p:cNvCxnSpPr>
            <a:stCxn id="125" idx="2"/>
            <a:endCxn id="127" idx="0"/>
          </p:cNvCxnSpPr>
          <p:nvPr/>
        </p:nvCxnSpPr>
        <p:spPr>
          <a:xfrm>
            <a:off x="6453524" y="1187050"/>
            <a:ext cx="0" cy="45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4815674" y="1638875"/>
            <a:ext cx="3275700" cy="755700"/>
          </a:xfrm>
          <a:prstGeom prst="rect">
            <a:avLst/>
          </a:prstGeom>
          <a:solidFill>
            <a:srgbClr val="18A3AC"/>
          </a:solidFill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r>
              <a:rPr lang="en-US" sz="1800">
                <a:solidFill>
                  <a:schemeClr val="lt1"/>
                </a:solidFill>
              </a:rPr>
              <a:t>Classes in Python, SQL, Unix</a:t>
            </a:r>
            <a:endParaRPr/>
          </a:p>
        </p:txBody>
      </p:sp>
      <p:cxnSp>
        <p:nvCxnSpPr>
          <p:cNvPr id="128" name="Google Shape;128;p19"/>
          <p:cNvCxnSpPr>
            <a:stCxn id="127" idx="2"/>
            <a:endCxn id="129" idx="0"/>
          </p:cNvCxnSpPr>
          <p:nvPr/>
        </p:nvCxnSpPr>
        <p:spPr>
          <a:xfrm>
            <a:off x="6453524" y="2394575"/>
            <a:ext cx="0" cy="45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4815675" y="2846401"/>
            <a:ext cx="3275700" cy="672900"/>
          </a:xfrm>
          <a:prstGeom prst="rect">
            <a:avLst/>
          </a:prstGeom>
          <a:solidFill>
            <a:srgbClr val="052049"/>
          </a:solidFill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r>
              <a:rPr lang="en-US" sz="1800">
                <a:solidFill>
                  <a:schemeClr val="lt1"/>
                </a:solidFill>
              </a:rPr>
              <a:t>Monthly Programming and Pizza</a:t>
            </a: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4815675" y="3971126"/>
            <a:ext cx="3275700" cy="672900"/>
          </a:xfrm>
          <a:prstGeom prst="rect">
            <a:avLst/>
          </a:prstGeom>
          <a:solidFill>
            <a:srgbClr val="18A3AC"/>
          </a:solidFill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>
              <a:buClr>
                <a:schemeClr val="lt1"/>
              </a:buClr>
              <a:buSzPts val="2400"/>
            </a:pPr>
            <a:r>
              <a:rPr lang="en-US" sz="1800" dirty="0" smtClean="0">
                <a:solidFill>
                  <a:schemeClr val="lt1"/>
                </a:solidFill>
              </a:rPr>
              <a:t>Consulting Sessions</a:t>
            </a:r>
            <a:endParaRPr dirty="0"/>
          </a:p>
        </p:txBody>
      </p:sp>
      <p:cxnSp>
        <p:nvCxnSpPr>
          <p:cNvPr id="131" name="Google Shape;131;p19"/>
          <p:cNvCxnSpPr/>
          <p:nvPr/>
        </p:nvCxnSpPr>
        <p:spPr>
          <a:xfrm>
            <a:off x="6453524" y="3519287"/>
            <a:ext cx="0" cy="45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63713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" y="1200405"/>
            <a:ext cx="8439912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202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" y="1955800"/>
            <a:ext cx="9144000" cy="121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4174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Data Preparation Information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List data sources</a:t>
            </a:r>
          </a:p>
          <a:p>
            <a:r>
              <a:rPr lang="en-US" smtClean="0"/>
              <a:t>Treat </a:t>
            </a:r>
            <a:r>
              <a:rPr lang="en-US" dirty="0" smtClean="0"/>
              <a:t>data preparation code as essential code</a:t>
            </a:r>
          </a:p>
          <a:p>
            <a:r>
              <a:rPr lang="en-US" dirty="0" smtClean="0"/>
              <a:t>Save </a:t>
            </a:r>
            <a:r>
              <a:rPr lang="en-US" dirty="0" err="1" smtClean="0"/>
              <a:t>unix</a:t>
            </a:r>
            <a:r>
              <a:rPr lang="en-US" dirty="0" smtClean="0"/>
              <a:t> commands in a shell script</a:t>
            </a:r>
          </a:p>
          <a:p>
            <a:r>
              <a:rPr lang="en-US" dirty="0" smtClean="0"/>
              <a:t>Save </a:t>
            </a:r>
            <a:r>
              <a:rPr lang="en-US" dirty="0" err="1" smtClean="0"/>
              <a:t>unix</a:t>
            </a:r>
            <a:r>
              <a:rPr lang="en-US" dirty="0" smtClean="0"/>
              <a:t> or vi editing histories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0101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07509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it run the way it was supposed to?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Formal vs Informal Testing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Formal</a:t>
            </a:r>
          </a:p>
          <a:p>
            <a:pPr lvl="1"/>
            <a:r>
              <a:rPr lang="en-US" dirty="0" smtClean="0"/>
              <a:t>Unit, Functional, Integration, Regression</a:t>
            </a:r>
          </a:p>
          <a:p>
            <a:pPr lvl="1"/>
            <a:r>
              <a:rPr lang="en-US" dirty="0" smtClean="0"/>
              <a:t>JUnit, </a:t>
            </a:r>
            <a:r>
              <a:rPr lang="en-US" dirty="0" err="1" smtClean="0"/>
              <a:t>PyUnit</a:t>
            </a:r>
            <a:r>
              <a:rPr lang="en-US" dirty="0" smtClean="0"/>
              <a:t>, </a:t>
            </a:r>
            <a:r>
              <a:rPr lang="en-US" dirty="0" err="1" smtClean="0"/>
              <a:t>Rspec</a:t>
            </a:r>
            <a:r>
              <a:rPr lang="en-US" dirty="0" smtClean="0"/>
              <a:t>, </a:t>
            </a:r>
            <a:r>
              <a:rPr lang="en-US" dirty="0" err="1" smtClean="0"/>
              <a:t>TestUnit</a:t>
            </a:r>
            <a:r>
              <a:rPr lang="en-US" dirty="0" smtClean="0"/>
              <a:t>, </a:t>
            </a:r>
            <a:r>
              <a:rPr lang="mr-IN" dirty="0" smtClean="0"/>
              <a:t>…</a:t>
            </a:r>
            <a:endParaRPr lang="en-US" dirty="0" smtClean="0"/>
          </a:p>
          <a:p>
            <a:r>
              <a:rPr lang="en-US" dirty="0" smtClean="0"/>
              <a:t>Informal</a:t>
            </a:r>
          </a:p>
          <a:p>
            <a:pPr lvl="1"/>
            <a:r>
              <a:rPr lang="en-US" dirty="0" smtClean="0"/>
              <a:t>Scripted parsing of output files</a:t>
            </a:r>
          </a:p>
          <a:p>
            <a:pPr lvl="1"/>
            <a:r>
              <a:rPr lang="en-US" dirty="0" smtClean="0"/>
              <a:t>Instructions for how to visually verify an output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54650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Code Documentation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1171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Code Documentation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 doesn’t make use of methods</a:t>
            </a:r>
          </a:p>
          <a:p>
            <a:r>
              <a:rPr lang="en-US" dirty="0" smtClean="0"/>
              <a:t>Code was exported from interactive shell to scripts</a:t>
            </a:r>
          </a:p>
          <a:p>
            <a:r>
              <a:rPr lang="en-US" dirty="0" smtClean="0"/>
              <a:t>Code emerges from a series of operations on data</a:t>
            </a:r>
          </a:p>
          <a:p>
            <a:r>
              <a:rPr lang="en-US" dirty="0" smtClean="0"/>
              <a:t>“Cut and Paste” or “Copy and Modify”</a:t>
            </a:r>
          </a:p>
          <a:p>
            <a:r>
              <a:rPr lang="en-US" dirty="0" smtClean="0"/>
              <a:t>Lack of awareness of standard</a:t>
            </a:r>
          </a:p>
          <a:p>
            <a:r>
              <a:rPr lang="en-US" dirty="0" smtClean="0"/>
              <a:t>Confusion about what standard to adopt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9412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05" y="585216"/>
            <a:ext cx="8127187" cy="277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663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35" y="344932"/>
            <a:ext cx="81915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9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Code Documentation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Documentation styles abound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err="1" smtClean="0"/>
              <a:t>Epytext</a:t>
            </a:r>
            <a:endParaRPr lang="en-US" dirty="0" smtClean="0"/>
          </a:p>
          <a:p>
            <a:pPr lvl="1"/>
            <a:r>
              <a:rPr lang="en-US" dirty="0" err="1" smtClean="0"/>
              <a:t>reST</a:t>
            </a:r>
            <a:endParaRPr lang="en-US" dirty="0" smtClean="0"/>
          </a:p>
          <a:p>
            <a:pPr lvl="1"/>
            <a:r>
              <a:rPr lang="en-US" dirty="0" smtClean="0"/>
              <a:t>Google</a:t>
            </a:r>
          </a:p>
          <a:p>
            <a:pPr lvl="1"/>
            <a:r>
              <a:rPr lang="en-US" dirty="0" err="1" smtClean="0"/>
              <a:t>Numpydoc</a:t>
            </a:r>
            <a:endParaRPr lang="en-US" dirty="0" smtClean="0"/>
          </a:p>
          <a:p>
            <a:pPr lvl="1"/>
            <a:r>
              <a:rPr lang="en-US" dirty="0" smtClean="0"/>
              <a:t>Comments (# // /**..**/)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3768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72" y="146326"/>
            <a:ext cx="4484174" cy="438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5863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491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Context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this application for?</a:t>
            </a:r>
          </a:p>
          <a:p>
            <a:r>
              <a:rPr lang="en-US" dirty="0" smtClean="0"/>
              <a:t>What does it do?</a:t>
            </a:r>
          </a:p>
          <a:p>
            <a:r>
              <a:rPr lang="en-US" dirty="0" smtClean="0"/>
              <a:t>What kind of input is needed?</a:t>
            </a:r>
          </a:p>
          <a:p>
            <a:r>
              <a:rPr lang="en-US" dirty="0" smtClean="0"/>
              <a:t>What kind of output is produced?</a:t>
            </a:r>
          </a:p>
          <a:p>
            <a:r>
              <a:rPr lang="en-US" dirty="0" smtClean="0"/>
              <a:t>What benefit does it bring?</a:t>
            </a:r>
          </a:p>
        </p:txBody>
      </p:sp>
    </p:spTree>
    <p:extLst>
      <p:ext uri="{BB962C8B-B14F-4D97-AF65-F5344CB8AC3E}">
        <p14:creationId xmlns:p14="http://schemas.microsoft.com/office/powerpoint/2010/main" val="19330379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Collaborators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615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Collaborators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at all possible, ask a collaborator to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r>
              <a:rPr lang="en-US" dirty="0"/>
              <a:t>F</a:t>
            </a:r>
            <a:r>
              <a:rPr lang="en-US" dirty="0" smtClean="0"/>
              <a:t>ix a bug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dd a feature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rite some documentation</a:t>
            </a:r>
          </a:p>
          <a:p>
            <a:pPr lvl="1"/>
            <a:r>
              <a:rPr lang="en-US" dirty="0" smtClean="0"/>
              <a:t>Create or respond to an issue</a:t>
            </a:r>
          </a:p>
          <a:p>
            <a:pPr lvl="1"/>
            <a:r>
              <a:rPr lang="en-US" dirty="0" smtClean="0"/>
              <a:t>Merge a pull request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github</a:t>
            </a:r>
            <a:r>
              <a:rPr lang="en-US" dirty="0" smtClean="0"/>
              <a:t> or other versioning system</a:t>
            </a:r>
          </a:p>
        </p:txBody>
      </p:sp>
    </p:spTree>
    <p:extLst>
      <p:ext uri="{BB962C8B-B14F-4D97-AF65-F5344CB8AC3E}">
        <p14:creationId xmlns:p14="http://schemas.microsoft.com/office/powerpoint/2010/main" val="10501633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“Le </a:t>
            </a:r>
            <a:r>
              <a:rPr lang="en-US" dirty="0" err="1"/>
              <a:t>mieux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l'ennemi</a:t>
            </a:r>
            <a:r>
              <a:rPr lang="en-US" dirty="0"/>
              <a:t> du </a:t>
            </a:r>
            <a:r>
              <a:rPr lang="en-US" dirty="0" err="1"/>
              <a:t>bien</a:t>
            </a:r>
            <a:r>
              <a:rPr lang="en-US" dirty="0"/>
              <a:t>. (The perfect is the enemy of the good.)”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mtClean="0"/>
              <a:t>- Voltaire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Tech support analyst, UC Davis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7167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practices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If you do these things, you’ll be alright.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3585" y="1030638"/>
            <a:ext cx="8143763" cy="3302824"/>
          </a:xfrm>
        </p:spPr>
        <p:txBody>
          <a:bodyPr/>
          <a:lstStyle/>
          <a:p>
            <a:r>
              <a:rPr lang="en-US" dirty="0" smtClean="0"/>
              <a:t>Find and identify an the official code of record</a:t>
            </a:r>
          </a:p>
          <a:p>
            <a:r>
              <a:rPr lang="en-US" dirty="0" smtClean="0"/>
              <a:t>Create a repository with versioning</a:t>
            </a:r>
          </a:p>
          <a:p>
            <a:r>
              <a:rPr lang="en-US" dirty="0" smtClean="0"/>
              <a:t>Write simple build instructions</a:t>
            </a:r>
            <a:endParaRPr lang="en-US" dirty="0"/>
          </a:p>
          <a:p>
            <a:r>
              <a:rPr lang="en-US" dirty="0" smtClean="0"/>
              <a:t>Provide a sample input </a:t>
            </a:r>
            <a:r>
              <a:rPr lang="en-US" dirty="0" smtClean="0"/>
              <a:t>file</a:t>
            </a:r>
          </a:p>
          <a:p>
            <a:r>
              <a:rPr lang="en-US" dirty="0" smtClean="0"/>
              <a:t>Write tests</a:t>
            </a:r>
            <a:endParaRPr lang="en-US" dirty="0"/>
          </a:p>
          <a:p>
            <a:r>
              <a:rPr lang="en-US" dirty="0" smtClean="0"/>
              <a:t>Retain and archive data creation files</a:t>
            </a:r>
            <a:endParaRPr lang="en-US" dirty="0"/>
          </a:p>
          <a:p>
            <a:r>
              <a:rPr lang="en-US" dirty="0" smtClean="0"/>
              <a:t>Write a brief overview of purpose and context</a:t>
            </a:r>
            <a:endParaRPr lang="en-US" dirty="0"/>
          </a:p>
          <a:p>
            <a:r>
              <a:rPr lang="en-US" dirty="0" smtClean="0"/>
              <a:t>Find and engage with collaborators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8402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1235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researchers ask about?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questions</a:t>
            </a:r>
          </a:p>
          <a:p>
            <a:pPr lvl="1"/>
            <a:r>
              <a:rPr lang="en-US" dirty="0" smtClean="0"/>
              <a:t>Data processing</a:t>
            </a:r>
          </a:p>
          <a:p>
            <a:pPr lvl="1"/>
            <a:r>
              <a:rPr lang="en-US" dirty="0" smtClean="0"/>
              <a:t>Getting software to compile and run</a:t>
            </a:r>
          </a:p>
          <a:p>
            <a:pPr lvl="1"/>
            <a:r>
              <a:rPr lang="en-US" b="1" dirty="0" smtClean="0"/>
              <a:t>Taking ownership of a new code base</a:t>
            </a:r>
          </a:p>
          <a:p>
            <a:pPr lvl="1"/>
            <a:r>
              <a:rPr lang="en-US" b="1" dirty="0" smtClean="0"/>
              <a:t>Archiving and versioning</a:t>
            </a:r>
            <a:endParaRPr lang="en-US" dirty="0"/>
          </a:p>
          <a:p>
            <a:r>
              <a:rPr lang="en-US" dirty="0" smtClean="0"/>
              <a:t>Less common questions</a:t>
            </a:r>
          </a:p>
          <a:p>
            <a:pPr lvl="1"/>
            <a:r>
              <a:rPr lang="en-US" dirty="0" smtClean="0"/>
              <a:t>Math, science, stats, machine learning, algorithms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324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code transfers difficult?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UC grad students, postdocs, and researchers are conscientious, motivated, and busy.</a:t>
            </a:r>
          </a:p>
          <a:p>
            <a:r>
              <a:rPr lang="en-US" dirty="0" smtClean="0"/>
              <a:t>Technical skills are varied and uneven</a:t>
            </a:r>
          </a:p>
          <a:p>
            <a:r>
              <a:rPr lang="en-US" dirty="0" smtClean="0"/>
              <a:t>The code used by UC labs is often essential to continuity of research. </a:t>
            </a:r>
          </a:p>
          <a:p>
            <a:r>
              <a:rPr lang="en-US" dirty="0" smtClean="0"/>
              <a:t>When things go wrong, it’s </a:t>
            </a:r>
            <a:r>
              <a:rPr lang="en-US" strike="sngStrike" dirty="0" smtClean="0"/>
              <a:t>frustrating</a:t>
            </a:r>
            <a:r>
              <a:rPr lang="en-US" dirty="0" smtClean="0"/>
              <a:t> interesting.</a:t>
            </a:r>
          </a:p>
          <a:p>
            <a:r>
              <a:rPr lang="en-US" dirty="0"/>
              <a:t>H</a:t>
            </a:r>
            <a:r>
              <a:rPr lang="en-US" dirty="0" smtClean="0"/>
              <a:t>ow and why do code transfers become difficult to manage?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5756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setup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graduate student applies for a postdoc, and lists “Python” just high enough on the CV to meet the requirements, but just low enough on the CV to </a:t>
            </a:r>
            <a:r>
              <a:rPr lang="en-US" smtClean="0"/>
              <a:t>avoid becoming </a:t>
            </a:r>
            <a:r>
              <a:rPr lang="en-US" dirty="0" smtClean="0"/>
              <a:t>a programmer.</a:t>
            </a:r>
          </a:p>
          <a:p>
            <a:r>
              <a:rPr lang="en-US" dirty="0" smtClean="0"/>
              <a:t>The PI looks at the CV and says “Python? Excellent!”</a:t>
            </a:r>
          </a:p>
          <a:p>
            <a:r>
              <a:rPr lang="en-US" dirty="0" smtClean="0"/>
              <a:t>“Hey could you take over this Python code base?”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553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Taking ownership of a new code base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Common problems, in the order they are typically encountered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Code</a:t>
            </a:r>
          </a:p>
          <a:p>
            <a:r>
              <a:rPr lang="en-US" dirty="0" smtClean="0"/>
              <a:t>No Repository</a:t>
            </a:r>
          </a:p>
          <a:p>
            <a:r>
              <a:rPr lang="en-US" dirty="0" smtClean="0"/>
              <a:t>No Build</a:t>
            </a:r>
          </a:p>
          <a:p>
            <a:r>
              <a:rPr lang="en-US" dirty="0" smtClean="0"/>
              <a:t>No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No Tests</a:t>
            </a:r>
            <a:endParaRPr lang="en-US" dirty="0" smtClean="0"/>
          </a:p>
          <a:p>
            <a:r>
              <a:rPr lang="en-US" dirty="0" smtClean="0"/>
              <a:t>No </a:t>
            </a:r>
            <a:r>
              <a:rPr lang="en-US" dirty="0" smtClean="0"/>
              <a:t>Documentation</a:t>
            </a:r>
          </a:p>
          <a:p>
            <a:r>
              <a:rPr lang="en-US" dirty="0" smtClean="0"/>
              <a:t>No </a:t>
            </a:r>
            <a:r>
              <a:rPr lang="en-US" dirty="0" smtClean="0"/>
              <a:t>Collaborators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3597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Code Handoff Pitfalls and Good Practices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3585" y="1919438"/>
            <a:ext cx="6212391" cy="1116369"/>
          </a:xfrm>
        </p:spPr>
        <p:txBody>
          <a:bodyPr/>
          <a:lstStyle/>
          <a:p>
            <a:r>
              <a:rPr lang="en-US" dirty="0" smtClean="0"/>
              <a:t>No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8007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SF Classic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noAutofit/>
      </a:bodyPr>
      <a:lstStyle>
        <a:defPPr marL="342900" indent="-342900">
          <a:buClr>
            <a:schemeClr val="accent1"/>
          </a:buClr>
          <a:buSzPct val="80000"/>
          <a:buFont typeface="Wingdings" charset="2"/>
          <a:buChar char="§"/>
          <a:defRPr sz="200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3_UCSF-16x9-FontA_test2" id="{24DA3907-1B0C-0B4F-8531-D21433304D1E}" vid="{D9C2AF2E-EB53-994D-B007-E3AEEE4B0E8B}"/>
    </a:ext>
  </a:extLst>
</a:theme>
</file>

<file path=ppt/theme/theme2.xml><?xml version="1.0" encoding="utf-8"?>
<a:theme xmlns:a="http://schemas.openxmlformats.org/drawingml/2006/main" name="UCSF Contemporary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3_UCSF-16x9-FontA_test2" id="{24DA3907-1B0C-0B4F-8531-D21433304D1E}" vid="{5AF78529-A89B-1E41-BE10-0E2BEF66F84E}"/>
    </a:ext>
  </a:extLst>
</a:theme>
</file>

<file path=ppt/theme/theme3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B48DB2A-A2BB-49B9-B517-04CB45F2482A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e3_UCSF-16x9-FontA_Draft4 (1)</Template>
  <TotalTime>4959</TotalTime>
  <Words>1189</Words>
  <Application>Microsoft Macintosh PowerPoint</Application>
  <PresentationFormat>On-screen Show (16:9)</PresentationFormat>
  <Paragraphs>256</Paragraphs>
  <Slides>46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.AppleSystemUIFont</vt:lpstr>
      <vt:lpstr>Calibri</vt:lpstr>
      <vt:lpstr>Garamond</vt:lpstr>
      <vt:lpstr>Wingdings</vt:lpstr>
      <vt:lpstr>Arial</vt:lpstr>
      <vt:lpstr>UCSF Classic</vt:lpstr>
      <vt:lpstr>UCSF Contemporary</vt:lpstr>
      <vt:lpstr>PowerPoint Presentation</vt:lpstr>
      <vt:lpstr>The Code Handoff</vt:lpstr>
      <vt:lpstr>Today’s Offerings</vt:lpstr>
      <vt:lpstr>PowerPoint Presentation</vt:lpstr>
      <vt:lpstr>What do researchers ask about?</vt:lpstr>
      <vt:lpstr>Why are code transfers difficult?</vt:lpstr>
      <vt:lpstr>The setup</vt:lpstr>
      <vt:lpstr>Taking ownership of a new code base</vt:lpstr>
      <vt:lpstr>No Code</vt:lpstr>
      <vt:lpstr>PowerPoint Presentation</vt:lpstr>
      <vt:lpstr>No Code</vt:lpstr>
      <vt:lpstr>Executable Files Only – No Source</vt:lpstr>
      <vt:lpstr>Encoded Files Only</vt:lpstr>
      <vt:lpstr>What to do?</vt:lpstr>
      <vt:lpstr>No Repository or Versioning</vt:lpstr>
      <vt:lpstr>PowerPoint Presentation</vt:lpstr>
      <vt:lpstr>No Repository or Versioning</vt:lpstr>
      <vt:lpstr>PowerPoint Presentation</vt:lpstr>
      <vt:lpstr>PowerPoint Presentation</vt:lpstr>
      <vt:lpstr>What to do? </vt:lpstr>
      <vt:lpstr>No Build Instructions</vt:lpstr>
      <vt:lpstr>PowerPoint Presentation</vt:lpstr>
      <vt:lpstr>No Build Instructions</vt:lpstr>
      <vt:lpstr>No Data</vt:lpstr>
      <vt:lpstr>PowerPoint Presentation</vt:lpstr>
      <vt:lpstr>Missing Data Files </vt:lpstr>
      <vt:lpstr>No Data Preparation Information</vt:lpstr>
      <vt:lpstr>No Data Preparation Information</vt:lpstr>
      <vt:lpstr>No Data Preparation Information</vt:lpstr>
      <vt:lpstr>PowerPoint Presentation</vt:lpstr>
      <vt:lpstr>PowerPoint Presentation</vt:lpstr>
      <vt:lpstr>No Data Preparation Information</vt:lpstr>
      <vt:lpstr>No Tests</vt:lpstr>
      <vt:lpstr>Did it run the way it was supposed to?</vt:lpstr>
      <vt:lpstr>No Code Documentation</vt:lpstr>
      <vt:lpstr>No Code Documentation</vt:lpstr>
      <vt:lpstr>PowerPoint Presentation</vt:lpstr>
      <vt:lpstr>PowerPoint Presentation</vt:lpstr>
      <vt:lpstr>No Code Documentation</vt:lpstr>
      <vt:lpstr>No Overview</vt:lpstr>
      <vt:lpstr>No Context</vt:lpstr>
      <vt:lpstr>No Collaborators</vt:lpstr>
      <vt:lpstr>No Collaborators</vt:lpstr>
      <vt:lpstr>PowerPoint Presentation</vt:lpstr>
      <vt:lpstr>Good practices</vt:lpstr>
      <vt:lpstr>PowerPoint Presentation</vt:lpstr>
    </vt:vector>
  </TitlesOfParts>
  <LinksUpToDate>false</LinksUpToDate>
  <SharedDoc>false</SharedDoc>
  <HyperlinkBase/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your template!</dc:title>
  <dc:subject>Presentation Template</dc:subject>
  <dc:creator>Microsoft Office User</dc:creator>
  <dc:description>Derek MacDavid | derek@bigpicdesign.com</dc:description>
  <cp:lastModifiedBy>Microsoft Office User</cp:lastModifiedBy>
  <cp:revision>125</cp:revision>
  <dcterms:created xsi:type="dcterms:W3CDTF">2017-04-18T17:07:44Z</dcterms:created>
  <dcterms:modified xsi:type="dcterms:W3CDTF">2018-08-15T15:34:00Z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