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53"/>
  </p:notesMasterIdLst>
  <p:sldIdLst>
    <p:sldId id="256" r:id="rId2"/>
    <p:sldId id="318" r:id="rId3"/>
    <p:sldId id="315" r:id="rId4"/>
    <p:sldId id="316" r:id="rId5"/>
    <p:sldId id="317" r:id="rId6"/>
    <p:sldId id="266" r:id="rId7"/>
    <p:sldId id="259" r:id="rId8"/>
    <p:sldId id="260" r:id="rId9"/>
    <p:sldId id="267" r:id="rId10"/>
    <p:sldId id="320" r:id="rId11"/>
    <p:sldId id="258" r:id="rId12"/>
    <p:sldId id="285" r:id="rId13"/>
    <p:sldId id="286" r:id="rId14"/>
    <p:sldId id="287" r:id="rId15"/>
    <p:sldId id="288" r:id="rId16"/>
    <p:sldId id="306" r:id="rId17"/>
    <p:sldId id="307" r:id="rId18"/>
    <p:sldId id="308" r:id="rId19"/>
    <p:sldId id="261" r:id="rId20"/>
    <p:sldId id="262" r:id="rId21"/>
    <p:sldId id="263" r:id="rId22"/>
    <p:sldId id="269" r:id="rId23"/>
    <p:sldId id="270" r:id="rId24"/>
    <p:sldId id="268" r:id="rId25"/>
    <p:sldId id="265" r:id="rId26"/>
    <p:sldId id="271" r:id="rId27"/>
    <p:sldId id="283" r:id="rId28"/>
    <p:sldId id="272" r:id="rId29"/>
    <p:sldId id="273" r:id="rId30"/>
    <p:sldId id="274" r:id="rId31"/>
    <p:sldId id="275" r:id="rId32"/>
    <p:sldId id="303" r:id="rId33"/>
    <p:sldId id="276" r:id="rId34"/>
    <p:sldId id="302" r:id="rId35"/>
    <p:sldId id="301" r:id="rId36"/>
    <p:sldId id="304" r:id="rId37"/>
    <p:sldId id="305" r:id="rId38"/>
    <p:sldId id="284" r:id="rId39"/>
    <p:sldId id="292" r:id="rId40"/>
    <p:sldId id="298" r:id="rId41"/>
    <p:sldId id="299" r:id="rId42"/>
    <p:sldId id="295" r:id="rId43"/>
    <p:sldId id="297" r:id="rId44"/>
    <p:sldId id="296" r:id="rId45"/>
    <p:sldId id="313" r:id="rId46"/>
    <p:sldId id="294" r:id="rId47"/>
    <p:sldId id="314" r:id="rId48"/>
    <p:sldId id="309" r:id="rId49"/>
    <p:sldId id="311" r:id="rId50"/>
    <p:sldId id="312" r:id="rId51"/>
    <p:sldId id="310" r:id="rId52"/>
  </p:sldIdLst>
  <p:sldSz cx="11887200" cy="7480300"/>
  <p:notesSz cx="7010400" cy="9296400"/>
  <p:defaultTextStyle>
    <a:defPPr>
      <a:defRPr lang="en-US"/>
    </a:defPPr>
    <a:lvl1pPr marL="0" algn="l" defTabSz="110669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3349" algn="l" defTabSz="110669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6698" algn="l" defTabSz="110669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60047" algn="l" defTabSz="110669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13397" algn="l" defTabSz="110669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66746" algn="l" defTabSz="110669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20095" algn="l" defTabSz="110669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73444" algn="l" defTabSz="110669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26793" algn="l" defTabSz="110669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81883" autoAdjust="0"/>
  </p:normalViewPr>
  <p:slideViewPr>
    <p:cSldViewPr>
      <p:cViewPr>
        <p:scale>
          <a:sx n="71" d="100"/>
          <a:sy n="71" d="100"/>
        </p:scale>
        <p:origin x="-648" y="204"/>
      </p:cViewPr>
      <p:guideLst>
        <p:guide orient="horz" pos="2356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39234-FD53-4ADC-8FC8-5565884DF25B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696913"/>
            <a:ext cx="5537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F2D1F-147A-48ED-B495-A3172C71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669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53349" algn="l" defTabSz="110669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06698" algn="l" defTabSz="110669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60047" algn="l" defTabSz="110669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13397" algn="l" defTabSz="110669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66746" algn="l" defTabSz="110669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20095" algn="l" defTabSz="110669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873444" algn="l" defTabSz="110669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26793" algn="l" defTabSz="110669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696913"/>
            <a:ext cx="5537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2D1F-147A-48ED-B495-A3172C71F5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06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696913"/>
            <a:ext cx="5537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Accelerate developer productivity with a single graphical environment for integration with SaaS and on-premises systems, data integration, API implementation, and testing. </a:t>
            </a:r>
            <a:r>
              <a:rPr lang="en-US" smtClean="0"/>
              <a:t>Then deploy your applications on-premises or in the cloud with the Mule runtime.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2D1F-147A-48ED-B495-A3172C71F5E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7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696913"/>
            <a:ext cx="5537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Accelerate developer productivity with a single graphical environment for integration with SaaS and on-premises systems, data integration, API implementation, and testing. </a:t>
            </a:r>
            <a:r>
              <a:rPr lang="en-US" smtClean="0"/>
              <a:t>Then deploy your applications on-premises or in the cloud with the Mule runtime.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2D1F-147A-48ED-B495-A3172C71F5E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7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2D1F-147A-48ED-B495-A3172C71F5E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01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2D1F-147A-48ED-B495-A3172C71F5E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01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696913"/>
            <a:ext cx="5537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2D1F-147A-48ED-B495-A3172C71F5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06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696913"/>
            <a:ext cx="5537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2D1F-147A-48ED-B495-A3172C71F5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06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696913"/>
            <a:ext cx="5537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2D1F-147A-48ED-B495-A3172C71F5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5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696913"/>
            <a:ext cx="5537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Accelerate developer productivity with a single graphical environment for integration with SaaS and on-premises systems, data integration, API implementation, and testing. </a:t>
            </a:r>
            <a:r>
              <a:rPr lang="en-US" smtClean="0"/>
              <a:t>Then deploy your applications on-premises or in the cloud with the Mule runtime.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2D1F-147A-48ED-B495-A3172C71F5E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7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696913"/>
            <a:ext cx="5537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Accelerate developer productivity with a single graphical environment for integration with SaaS and on-premises systems, data integration, API implementation, and testing. </a:t>
            </a:r>
            <a:r>
              <a:rPr lang="en-US" smtClean="0"/>
              <a:t>Then deploy your applications on-premises or in the cloud with the Mule runtime.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2D1F-147A-48ED-B495-A3172C71F5E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7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696913"/>
            <a:ext cx="5537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Accelerate developer productivity with a single graphical environment for integration with SaaS and on-premises systems, data integration, API implementation, and testing. Then deploy your applications on-premises or in the cloud with the Mule runtime.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2D1F-147A-48ED-B495-A3172C71F5E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7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696913"/>
            <a:ext cx="5537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Accelerate developer productivity with a single graphical environment for integration with SaaS and on-premises systems, data integration, API implementation, and testing. </a:t>
            </a:r>
            <a:r>
              <a:rPr lang="en-US" smtClean="0"/>
              <a:t>Then deploy your applications on-premises or in the cloud with the Mule runtime.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2D1F-147A-48ED-B495-A3172C71F5E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7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696913"/>
            <a:ext cx="5537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Accelerate developer productivity with a single graphical environment for integration with SaaS and on-premises systems, data integration, API implementation, and testing. </a:t>
            </a:r>
            <a:r>
              <a:rPr lang="en-US" smtClean="0"/>
              <a:t>Then deploy your applications on-premises or in the cloud with the Mule runtime.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2D1F-147A-48ED-B495-A3172C71F5E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077862"/>
            <a:ext cx="9806940" cy="2829354"/>
          </a:xfrm>
        </p:spPr>
        <p:txBody>
          <a:bodyPr anchor="b"/>
          <a:lstStyle>
            <a:lvl1pPr>
              <a:defRPr sz="80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1540" y="4986867"/>
            <a:ext cx="8400288" cy="116360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3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6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0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13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66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2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73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26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99560"/>
            <a:ext cx="2278380" cy="6382497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99560"/>
            <a:ext cx="7825740" cy="63824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10" y="5984241"/>
            <a:ext cx="9957593" cy="1274421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10" y="4202475"/>
            <a:ext cx="7976393" cy="1781766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33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66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00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1339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667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200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734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267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75587"/>
            <a:ext cx="4754880" cy="500681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5480" y="1675587"/>
            <a:ext cx="4754880" cy="500681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74412"/>
            <a:ext cx="4754880" cy="69781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553349" indent="0">
              <a:buNone/>
              <a:defRPr sz="2400" b="1"/>
            </a:lvl2pPr>
            <a:lvl3pPr marL="1106698" indent="0">
              <a:buNone/>
              <a:defRPr sz="2200" b="1"/>
            </a:lvl3pPr>
            <a:lvl4pPr marL="1660047" indent="0">
              <a:buNone/>
              <a:defRPr sz="1900" b="1"/>
            </a:lvl4pPr>
            <a:lvl5pPr marL="2213397" indent="0">
              <a:buNone/>
              <a:defRPr sz="1900" b="1"/>
            </a:lvl5pPr>
            <a:lvl6pPr marL="2766746" indent="0">
              <a:buNone/>
              <a:defRPr sz="1900" b="1"/>
            </a:lvl6pPr>
            <a:lvl7pPr marL="3320095" indent="0">
              <a:buNone/>
              <a:defRPr sz="1900" b="1"/>
            </a:lvl7pPr>
            <a:lvl8pPr marL="3873444" indent="0">
              <a:buNone/>
              <a:defRPr sz="1900" b="1"/>
            </a:lvl8pPr>
            <a:lvl9pPr marL="4426793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372225"/>
            <a:ext cx="4754880" cy="430983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45480" y="1674412"/>
            <a:ext cx="4754880" cy="69781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553349" indent="0">
              <a:buNone/>
              <a:defRPr sz="2400" b="1"/>
            </a:lvl2pPr>
            <a:lvl3pPr marL="1106698" indent="0">
              <a:buNone/>
              <a:defRPr sz="2200" b="1"/>
            </a:lvl3pPr>
            <a:lvl4pPr marL="1660047" indent="0">
              <a:buNone/>
              <a:defRPr sz="1900" b="1"/>
            </a:lvl4pPr>
            <a:lvl5pPr marL="2213397" indent="0">
              <a:buNone/>
              <a:defRPr sz="1900" b="1"/>
            </a:lvl5pPr>
            <a:lvl6pPr marL="2766746" indent="0">
              <a:buNone/>
              <a:defRPr sz="1900" b="1"/>
            </a:lvl6pPr>
            <a:lvl7pPr marL="3320095" indent="0">
              <a:buNone/>
              <a:defRPr sz="1900" b="1"/>
            </a:lvl7pPr>
            <a:lvl8pPr marL="3873444" indent="0">
              <a:buNone/>
              <a:defRPr sz="1900" b="1"/>
            </a:lvl8pPr>
            <a:lvl9pPr marL="4426793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45480" y="2372225"/>
            <a:ext cx="4754880" cy="430983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8/15/2018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8/15/2018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8/15/2018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1" y="5994214"/>
            <a:ext cx="10104120" cy="648293"/>
          </a:xfrm>
        </p:spPr>
        <p:txBody>
          <a:bodyPr anchor="b"/>
          <a:lstStyle>
            <a:lvl1pPr algn="ctr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241" y="6649155"/>
            <a:ext cx="10104121" cy="664916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553349" indent="0">
              <a:buNone/>
              <a:defRPr sz="1500"/>
            </a:lvl2pPr>
            <a:lvl3pPr marL="1106698" indent="0">
              <a:buNone/>
              <a:defRPr sz="1200"/>
            </a:lvl3pPr>
            <a:lvl4pPr marL="1660047" indent="0">
              <a:buNone/>
              <a:defRPr sz="1100"/>
            </a:lvl4pPr>
            <a:lvl5pPr marL="2213397" indent="0">
              <a:buNone/>
              <a:defRPr sz="1100"/>
            </a:lvl5pPr>
            <a:lvl6pPr marL="2766746" indent="0">
              <a:buNone/>
              <a:defRPr sz="1100"/>
            </a:lvl6pPr>
            <a:lvl7pPr marL="3320095" indent="0">
              <a:buNone/>
              <a:defRPr sz="1100"/>
            </a:lvl7pPr>
            <a:lvl8pPr marL="3873444" indent="0">
              <a:buNone/>
              <a:defRPr sz="1100"/>
            </a:lvl8pPr>
            <a:lvl9pPr marL="442679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" y="415572"/>
            <a:ext cx="10104120" cy="53913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278" y="5993923"/>
            <a:ext cx="10104120" cy="648583"/>
          </a:xfrm>
        </p:spPr>
        <p:txBody>
          <a:bodyPr anchor="b"/>
          <a:lstStyle>
            <a:lvl1pPr algn="ctr">
              <a:defRPr sz="27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0995660" cy="5984240"/>
          </a:xfrm>
        </p:spPr>
        <p:txBody>
          <a:bodyPr/>
          <a:lstStyle>
            <a:lvl1pPr marL="0" indent="0">
              <a:buNone/>
              <a:defRPr sz="3900"/>
            </a:lvl1pPr>
            <a:lvl2pPr marL="553349" indent="0">
              <a:buNone/>
              <a:defRPr sz="3400"/>
            </a:lvl2pPr>
            <a:lvl3pPr marL="1106698" indent="0">
              <a:buNone/>
              <a:defRPr sz="2900"/>
            </a:lvl3pPr>
            <a:lvl4pPr marL="1660047" indent="0">
              <a:buNone/>
              <a:defRPr sz="2400"/>
            </a:lvl4pPr>
            <a:lvl5pPr marL="2213397" indent="0">
              <a:buNone/>
              <a:defRPr sz="2400"/>
            </a:lvl5pPr>
            <a:lvl6pPr marL="2766746" indent="0">
              <a:buNone/>
              <a:defRPr sz="2400"/>
            </a:lvl6pPr>
            <a:lvl7pPr marL="3320095" indent="0">
              <a:buNone/>
              <a:defRPr sz="2400"/>
            </a:lvl7pPr>
            <a:lvl8pPr marL="3873444" indent="0">
              <a:buNone/>
              <a:defRPr sz="2400"/>
            </a:lvl8pPr>
            <a:lvl9pPr marL="4426793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2278" y="6649156"/>
            <a:ext cx="10104120" cy="668240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553349" indent="0">
              <a:buNone/>
              <a:defRPr sz="1500"/>
            </a:lvl2pPr>
            <a:lvl3pPr marL="1106698" indent="0">
              <a:buNone/>
              <a:defRPr sz="1200"/>
            </a:lvl3pPr>
            <a:lvl4pPr marL="1660047" indent="0">
              <a:buNone/>
              <a:defRPr sz="1100"/>
            </a:lvl4pPr>
            <a:lvl5pPr marL="2213397" indent="0">
              <a:buNone/>
              <a:defRPr sz="1100"/>
            </a:lvl5pPr>
            <a:lvl6pPr marL="2766746" indent="0">
              <a:buNone/>
              <a:defRPr sz="1100"/>
            </a:lvl6pPr>
            <a:lvl7pPr marL="3320095" indent="0">
              <a:buNone/>
              <a:defRPr sz="1100"/>
            </a:lvl7pPr>
            <a:lvl8pPr marL="3873444" indent="0">
              <a:buNone/>
              <a:defRPr sz="1100"/>
            </a:lvl8pPr>
            <a:lvl9pPr marL="442679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99559"/>
            <a:ext cx="9906000" cy="1246717"/>
          </a:xfrm>
          <a:prstGeom prst="rect">
            <a:avLst/>
          </a:prstGeom>
        </p:spPr>
        <p:txBody>
          <a:bodyPr vert="horz" lIns="110670" tIns="55335" rIns="110670" bIns="55335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745403"/>
            <a:ext cx="9906000" cy="5236210"/>
          </a:xfrm>
          <a:prstGeom prst="rect">
            <a:avLst/>
          </a:prstGeom>
        </p:spPr>
        <p:txBody>
          <a:bodyPr vert="horz" lIns="110670" tIns="55335" rIns="110670" bIns="553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995660" y="0"/>
            <a:ext cx="891540" cy="7480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670" tIns="55335" rIns="110670" bIns="5533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995660" y="5984240"/>
            <a:ext cx="891540" cy="7480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670" tIns="55335" rIns="110670" bIns="55335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91324" y="6161551"/>
            <a:ext cx="713232" cy="43219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110673" y="4377878"/>
            <a:ext cx="2582090" cy="475488"/>
          </a:xfrm>
          <a:prstGeom prst="rect">
            <a:avLst/>
          </a:prstGeom>
        </p:spPr>
        <p:txBody>
          <a:bodyPr vert="horz" lIns="110670" tIns="55335" rIns="110670" bIns="55335" rtlCol="0" anchor="ctr"/>
          <a:lstStyle>
            <a:lvl1pPr algn="r">
              <a:defRPr sz="15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071888" y="1757003"/>
            <a:ext cx="2659661" cy="475488"/>
          </a:xfrm>
          <a:prstGeom prst="rect">
            <a:avLst/>
          </a:prstGeom>
        </p:spPr>
        <p:txBody>
          <a:bodyPr vert="horz" lIns="110670" tIns="55335" rIns="110670" bIns="55335" rtlCol="0" anchor="ctr"/>
          <a:lstStyle>
            <a:lvl1pPr algn="l">
              <a:defRPr sz="15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8/15/2018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1106698" rtl="0" eaLnBrk="1" latinLnBrk="0" hangingPunct="1">
        <a:spcBef>
          <a:spcPct val="0"/>
        </a:spcBef>
        <a:buNone/>
        <a:defRPr sz="5600" kern="1200" cap="none" spc="-121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15012" indent="-276675" algn="l" defTabSz="110669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774689" indent="-276675" algn="l" defTabSz="1106698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368" indent="-276675" algn="l" defTabSz="1106698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9378" indent="-276675" algn="l" defTabSz="1106698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1387" indent="-276675" algn="l" defTabSz="1106698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102727" indent="-221340" algn="l" defTabSz="110669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24066" indent="-221340" algn="l" defTabSz="1106698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545406" indent="-221340" algn="l" defTabSz="1106698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766746" indent="-221340" algn="l" defTabSz="1106698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66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3349" algn="l" defTabSz="11066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698" algn="l" defTabSz="11066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0047" algn="l" defTabSz="11066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13397" algn="l" defTabSz="11066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746" algn="l" defTabSz="11066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0095" algn="l" defTabSz="11066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73444" algn="l" defTabSz="11066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26793" algn="l" defTabSz="11066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openxmlformats.org/officeDocument/2006/relationships/image" Target="../media/image38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ining.mulesoft.com/" TargetMode="External"/><Relationship Id="rId2" Type="http://schemas.openxmlformats.org/officeDocument/2006/relationships/hyperlink" Target="https://training.mulesoft.com/instructor-led-training/apdev-advanced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krishna.mohan@ucop.edu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UCPath On </a:t>
            </a:r>
            <a:r>
              <a:rPr lang="en-US" dirty="0" err="1" smtClean="0"/>
              <a:t>MuleSoft</a:t>
            </a:r>
            <a:r>
              <a:rPr lang="en-US" dirty="0"/>
              <a:t> </a:t>
            </a:r>
            <a:r>
              <a:rPr lang="en-US" dirty="0" err="1" smtClean="0"/>
              <a:t>Anypoint</a:t>
            </a:r>
            <a:r>
              <a:rPr lang="en-US" dirty="0" smtClean="0"/>
              <a:t> Platform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  <a:endParaRPr lang="en-US" dirty="0"/>
          </a:p>
          <a:p>
            <a:r>
              <a:rPr lang="en-US" dirty="0" smtClean="0"/>
              <a:t>UCOP - TDS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5660" y="116360"/>
            <a:ext cx="891540" cy="7314071"/>
          </a:xfrm>
        </p:spPr>
        <p:txBody>
          <a:bodyPr/>
          <a:lstStyle/>
          <a:p>
            <a:endParaRPr lang="en-US" sz="17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to modernize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Decided to replace the integration platform so we can simplify and automate</a:t>
            </a:r>
          </a:p>
          <a:p>
            <a:endParaRPr lang="en-US" dirty="0"/>
          </a:p>
          <a:p>
            <a:r>
              <a:rPr lang="en-US" dirty="0" smtClean="0"/>
              <a:t>Selected </a:t>
            </a:r>
            <a:r>
              <a:rPr lang="en-US" dirty="0" err="1" smtClean="0"/>
              <a:t>IPaaS</a:t>
            </a:r>
            <a:r>
              <a:rPr lang="en-US" dirty="0" smtClean="0"/>
              <a:t> (Integration Platform as a Service) </a:t>
            </a:r>
          </a:p>
          <a:p>
            <a:pPr lvl="1"/>
            <a:r>
              <a:rPr lang="en-US" dirty="0" err="1" smtClean="0"/>
              <a:t>IPaaS</a:t>
            </a:r>
            <a:r>
              <a:rPr lang="en-US" dirty="0" smtClean="0"/>
              <a:t> vendors are investing heavily in their platforms </a:t>
            </a:r>
          </a:p>
          <a:p>
            <a:pPr lvl="1"/>
            <a:r>
              <a:rPr lang="en-US" dirty="0" smtClean="0"/>
              <a:t>Most applications are, or will be, cloud-hosted</a:t>
            </a:r>
          </a:p>
          <a:p>
            <a:pPr lvl="1"/>
            <a:r>
              <a:rPr lang="en-US" dirty="0" err="1" smtClean="0"/>
              <a:t>IPaaS</a:t>
            </a:r>
            <a:r>
              <a:rPr lang="en-US" dirty="0" smtClean="0"/>
              <a:t> lets us focus on the </a:t>
            </a:r>
            <a:r>
              <a:rPr lang="en-US" dirty="0" err="1" smtClean="0"/>
              <a:t>webServices</a:t>
            </a:r>
            <a:r>
              <a:rPr lang="en-US" dirty="0" smtClean="0"/>
              <a:t>, not environments, infrastructure </a:t>
            </a:r>
          </a:p>
          <a:p>
            <a:endParaRPr lang="en-US" dirty="0"/>
          </a:p>
          <a:p>
            <a:r>
              <a:rPr lang="en-US" dirty="0" smtClean="0"/>
              <a:t>Platform we choose was robust enough to work for system wide projects like </a:t>
            </a:r>
            <a:r>
              <a:rPr lang="en-US" dirty="0" err="1" smtClean="0"/>
              <a:t>UCPath</a:t>
            </a:r>
            <a:r>
              <a:rPr lang="en-US" dirty="0"/>
              <a:t> </a:t>
            </a:r>
            <a:r>
              <a:rPr lang="en-US" dirty="0" smtClean="0"/>
              <a:t>and for multiple campuses use too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7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1700" b="1" dirty="0" smtClean="0">
                <a:solidFill>
                  <a:srgbClr val="FFFF00"/>
                </a:solidFill>
              </a:rPr>
              <a:t>R</a:t>
            </a:r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0038"/>
            <a:ext cx="9906000" cy="1246187"/>
          </a:xfrm>
        </p:spPr>
        <p:txBody>
          <a:bodyPr/>
          <a:lstStyle/>
          <a:p>
            <a:r>
              <a:rPr lang="en-US" sz="3400" dirty="0" err="1" smtClean="0"/>
              <a:t>Mulesoft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7950"/>
            <a:ext cx="10115236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16045"/>
            <a:ext cx="3465378" cy="560658"/>
          </a:xfrm>
        </p:spPr>
        <p:txBody>
          <a:bodyPr>
            <a:noAutofit/>
          </a:bodyPr>
          <a:lstStyle/>
          <a:p>
            <a:r>
              <a:rPr lang="en-US" sz="3400" dirty="0" err="1"/>
              <a:t>Anypoint</a:t>
            </a:r>
            <a:r>
              <a:rPr lang="en-US" sz="3400" dirty="0"/>
              <a:t> </a:t>
            </a:r>
            <a:r>
              <a:rPr lang="en-US" sz="3400" dirty="0" smtClean="0"/>
              <a:t>platform</a:t>
            </a:r>
            <a:endParaRPr lang="en-US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073150"/>
            <a:ext cx="8610600" cy="3534262"/>
          </a:xfrm>
          <a:prstGeom prst="rect">
            <a:avLst/>
          </a:prstGeom>
          <a:noFill/>
        </p:spPr>
        <p:txBody>
          <a:bodyPr wrap="square" lIns="86319" tIns="43161" rIns="86319" bIns="43161" rtlCol="0">
            <a:spAutoFit/>
          </a:bodyPr>
          <a:lstStyle/>
          <a:p>
            <a:pPr defTabSz="863190"/>
            <a:r>
              <a:rPr lang="en-US" sz="3200" dirty="0" smtClean="0">
                <a:solidFill>
                  <a:prstClr val="black"/>
                </a:solidFill>
              </a:rPr>
              <a:t>Features of </a:t>
            </a:r>
            <a:r>
              <a:rPr lang="en-US" sz="3200" dirty="0" err="1">
                <a:solidFill>
                  <a:prstClr val="black"/>
                </a:solidFill>
              </a:rPr>
              <a:t>A</a:t>
            </a:r>
            <a:r>
              <a:rPr lang="en-US" sz="3200" dirty="0" err="1" smtClean="0">
                <a:solidFill>
                  <a:prstClr val="black"/>
                </a:solidFill>
              </a:rPr>
              <a:t>nypoint</a:t>
            </a:r>
            <a:r>
              <a:rPr lang="en-US" sz="3200" dirty="0" smtClean="0">
                <a:solidFill>
                  <a:prstClr val="black"/>
                </a:solidFill>
              </a:rPr>
              <a:t> platform</a:t>
            </a:r>
          </a:p>
          <a:p>
            <a:pPr marL="269747" indent="-269747" defTabSz="86319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Design Center</a:t>
            </a:r>
          </a:p>
          <a:p>
            <a:pPr marL="269747" indent="-269747" defTabSz="86319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Exchange</a:t>
            </a:r>
          </a:p>
          <a:p>
            <a:pPr marL="269747" indent="-269747" defTabSz="86319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Management Center</a:t>
            </a:r>
          </a:p>
          <a:p>
            <a:pPr marL="701342" lvl="1" indent="-269747" defTabSz="86319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Access Management</a:t>
            </a:r>
          </a:p>
          <a:p>
            <a:pPr marL="701342" lvl="1" indent="-269747" defTabSz="86319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API Manager</a:t>
            </a:r>
          </a:p>
          <a:p>
            <a:pPr marL="701342" lvl="1" indent="-269747" defTabSz="86319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Runtime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1700" y="0"/>
            <a:ext cx="792480" cy="7480300"/>
          </a:xfrm>
        </p:spPr>
        <p:txBody>
          <a:bodyPr/>
          <a:lstStyle/>
          <a:p>
            <a:r>
              <a:rPr lang="en-US" sz="17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C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H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Y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I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F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R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174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01750"/>
            <a:ext cx="6139983" cy="4519147"/>
          </a:xfrm>
          <a:prstGeom prst="rect">
            <a:avLst/>
          </a:prstGeom>
          <a:noFill/>
        </p:spPr>
        <p:txBody>
          <a:bodyPr wrap="square" lIns="86319" tIns="43161" rIns="86319" bIns="43161" rtlCol="0">
            <a:spAutoFit/>
          </a:bodyPr>
          <a:lstStyle/>
          <a:p>
            <a:pPr defTabSz="863190"/>
            <a:r>
              <a:rPr lang="en-US" sz="3200" dirty="0" smtClean="0">
                <a:solidFill>
                  <a:prstClr val="black"/>
                </a:solidFill>
              </a:rPr>
              <a:t>Design Center</a:t>
            </a:r>
          </a:p>
          <a:p>
            <a:pPr marL="269747" indent="-269747" defTabSz="86319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Mule Application</a:t>
            </a:r>
          </a:p>
          <a:p>
            <a:pPr marL="701342" lvl="1" indent="-269747" defTabSz="86319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Hosted environment where we can create Mule apps and test the functionality</a:t>
            </a:r>
          </a:p>
          <a:p>
            <a:pPr marL="269747" indent="-269747" defTabSz="86319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API Specification</a:t>
            </a:r>
          </a:p>
          <a:p>
            <a:pPr marL="701342" lvl="1" indent="-269747" defTabSz="86319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RAML specification</a:t>
            </a:r>
          </a:p>
          <a:p>
            <a:pPr marL="269747" indent="-269747" defTabSz="86319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API fragment</a:t>
            </a:r>
          </a:p>
          <a:p>
            <a:pPr marL="701342" lvl="1" indent="-269747" defTabSz="86319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Use/reuse in API spec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3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" b="4207"/>
          <a:stretch>
            <a:fillRect/>
          </a:stretch>
        </p:blipFill>
        <p:spPr>
          <a:xfrm>
            <a:off x="6459714" y="615950"/>
            <a:ext cx="4330881" cy="3629374"/>
          </a:xfrm>
          <a:prstGeom prst="rect">
            <a:avLst/>
          </a:prstGeom>
        </p:spPr>
      </p:pic>
      <p:pic>
        <p:nvPicPr>
          <p:cNvPr id="4" name="Picture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197802"/>
            <a:ext cx="4267200" cy="2897519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1700" y="0"/>
            <a:ext cx="792480" cy="7480300"/>
          </a:xfrm>
        </p:spPr>
        <p:txBody>
          <a:bodyPr/>
          <a:lstStyle/>
          <a:p>
            <a:r>
              <a:rPr lang="en-US" sz="17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C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H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Y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I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F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R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" y="16045"/>
            <a:ext cx="3465378" cy="5606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1106698" rtl="0" eaLnBrk="1" latinLnBrk="0" hangingPunct="1">
              <a:spcBef>
                <a:spcPct val="0"/>
              </a:spcBef>
              <a:buNone/>
              <a:defRPr sz="5600" kern="1200" cap="none" spc="-121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err="1" smtClean="0"/>
              <a:t>Anypoint</a:t>
            </a:r>
            <a:r>
              <a:rPr lang="en-US" sz="3400" dirty="0" smtClean="0"/>
              <a:t> platform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2963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58750"/>
            <a:ext cx="3094395" cy="1730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11150"/>
            <a:ext cx="8574059" cy="3041820"/>
          </a:xfrm>
          <a:prstGeom prst="rect">
            <a:avLst/>
          </a:prstGeom>
          <a:noFill/>
        </p:spPr>
        <p:txBody>
          <a:bodyPr wrap="none" lIns="86319" tIns="43161" rIns="86319" bIns="43161" rtlCol="0">
            <a:spAutoFit/>
          </a:bodyPr>
          <a:lstStyle/>
          <a:p>
            <a:pPr defTabSz="863190"/>
            <a:r>
              <a:rPr lang="en-US" sz="3200" dirty="0" smtClean="0">
                <a:solidFill>
                  <a:prstClr val="black"/>
                </a:solidFill>
              </a:rPr>
              <a:t>Exchange</a:t>
            </a:r>
          </a:p>
          <a:p>
            <a:pPr marL="269747" indent="-269747" defTabSz="86319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Share reusable API’s which can used </a:t>
            </a:r>
          </a:p>
          <a:p>
            <a:pPr defTabSz="863190"/>
            <a:r>
              <a:rPr lang="en-US" sz="3200" dirty="0">
                <a:solidFill>
                  <a:prstClr val="black"/>
                </a:solidFill>
              </a:rPr>
              <a:t>a</a:t>
            </a:r>
            <a:r>
              <a:rPr lang="en-US" sz="3200" dirty="0" smtClean="0">
                <a:solidFill>
                  <a:prstClr val="black"/>
                </a:solidFill>
              </a:rPr>
              <a:t>cross enterprise</a:t>
            </a:r>
          </a:p>
          <a:p>
            <a:pPr marL="269747" indent="-269747" defTabSz="86319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Discover API’s shared by other users and request</a:t>
            </a:r>
          </a:p>
          <a:p>
            <a:pPr defTabSz="863190"/>
            <a:r>
              <a:rPr lang="en-US" sz="3200" dirty="0" smtClean="0">
                <a:solidFill>
                  <a:prstClr val="black"/>
                </a:solidFill>
              </a:rPr>
              <a:t>access to the API.</a:t>
            </a:r>
          </a:p>
          <a:p>
            <a:pPr marL="269747" indent="-269747" defTabSz="86319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200416"/>
            <a:ext cx="10126221" cy="3886293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1700" y="0"/>
            <a:ext cx="792480" cy="7480300"/>
          </a:xfrm>
        </p:spPr>
        <p:txBody>
          <a:bodyPr/>
          <a:lstStyle/>
          <a:p>
            <a:r>
              <a:rPr lang="en-US" sz="17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C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H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Y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I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F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R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2481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30350"/>
            <a:ext cx="5234939" cy="2872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185" y="602712"/>
            <a:ext cx="7594825" cy="425719"/>
          </a:xfrm>
          <a:prstGeom prst="rect">
            <a:avLst/>
          </a:prstGeom>
          <a:noFill/>
        </p:spPr>
        <p:txBody>
          <a:bodyPr wrap="square" lIns="86319" tIns="43161" rIns="86319" bIns="43161" rtlCol="0">
            <a:spAutoFit/>
          </a:bodyPr>
          <a:lstStyle/>
          <a:p>
            <a:pPr defTabSz="863190"/>
            <a:r>
              <a:rPr lang="en-US" dirty="0" smtClean="0">
                <a:solidFill>
                  <a:prstClr val="black"/>
                </a:solidFill>
              </a:rPr>
              <a:t>Management Center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689" y="4349750"/>
            <a:ext cx="5226075" cy="2926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758" y="2063750"/>
            <a:ext cx="1244442" cy="16934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9289" y="1530350"/>
            <a:ext cx="1645111" cy="425719"/>
          </a:xfrm>
          <a:prstGeom prst="rect">
            <a:avLst/>
          </a:prstGeom>
          <a:noFill/>
        </p:spPr>
        <p:txBody>
          <a:bodyPr wrap="none" lIns="86319" tIns="43161" rIns="86319" bIns="43161" rtlCol="0">
            <a:spAutoFit/>
          </a:bodyPr>
          <a:lstStyle/>
          <a:p>
            <a:pPr defTabSz="863190"/>
            <a:r>
              <a:rPr lang="en-US" dirty="0" smtClean="0">
                <a:solidFill>
                  <a:prstClr val="black"/>
                </a:solidFill>
              </a:rPr>
              <a:t>API Manager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6227" y="4123790"/>
            <a:ext cx="2055373" cy="33645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0" y="3740150"/>
            <a:ext cx="2237196" cy="425719"/>
          </a:xfrm>
          <a:prstGeom prst="rect">
            <a:avLst/>
          </a:prstGeom>
          <a:noFill/>
        </p:spPr>
        <p:txBody>
          <a:bodyPr wrap="none" lIns="86319" tIns="43161" rIns="86319" bIns="43161" rtlCol="0">
            <a:spAutoFit/>
          </a:bodyPr>
          <a:lstStyle/>
          <a:p>
            <a:pPr defTabSz="863190"/>
            <a:r>
              <a:rPr lang="en-US" dirty="0" smtClean="0">
                <a:solidFill>
                  <a:prstClr val="black"/>
                </a:solidFill>
              </a:rPr>
              <a:t>Runtime Manager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1700" y="0"/>
            <a:ext cx="792480" cy="7480300"/>
          </a:xfrm>
        </p:spPr>
        <p:txBody>
          <a:bodyPr/>
          <a:lstStyle/>
          <a:p>
            <a:r>
              <a:rPr lang="en-US" sz="17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C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H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Y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I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F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R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30350"/>
            <a:ext cx="19812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8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1700" y="0"/>
            <a:ext cx="792480" cy="7480300"/>
          </a:xfrm>
        </p:spPr>
        <p:txBody>
          <a:bodyPr/>
          <a:lstStyle/>
          <a:p>
            <a:r>
              <a:rPr lang="en-US" sz="17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C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H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Y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I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F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R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844550"/>
            <a:ext cx="1043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292B2C"/>
                </a:solidFill>
                <a:latin typeface="lato"/>
              </a:rPr>
              <a:t>Jenkins </a:t>
            </a:r>
            <a:r>
              <a:rPr lang="en-US" sz="3200" dirty="0">
                <a:solidFill>
                  <a:srgbClr val="292B2C"/>
                </a:solidFill>
                <a:latin typeface="lato"/>
              </a:rPr>
              <a:t>is a self-contained, open source </a:t>
            </a:r>
            <a:r>
              <a:rPr lang="en-US" sz="3200" dirty="0" smtClean="0">
                <a:solidFill>
                  <a:srgbClr val="292B2C"/>
                </a:solidFill>
                <a:latin typeface="lato"/>
              </a:rPr>
              <a:t>automation server </a:t>
            </a:r>
            <a:r>
              <a:rPr lang="en-US" sz="3200" dirty="0">
                <a:solidFill>
                  <a:srgbClr val="292B2C"/>
                </a:solidFill>
                <a:latin typeface="lato"/>
              </a:rPr>
              <a:t>which can be used to automate all </a:t>
            </a:r>
            <a:r>
              <a:rPr lang="en-US" sz="3200" dirty="0" smtClean="0">
                <a:solidFill>
                  <a:srgbClr val="292B2C"/>
                </a:solidFill>
                <a:latin typeface="lato"/>
              </a:rPr>
              <a:t>sorts of </a:t>
            </a:r>
            <a:r>
              <a:rPr lang="en-US" sz="3200" dirty="0">
                <a:solidFill>
                  <a:srgbClr val="292B2C"/>
                </a:solidFill>
                <a:latin typeface="lato"/>
              </a:rPr>
              <a:t>tasks related to building, testing, and delivering </a:t>
            </a:r>
            <a:r>
              <a:rPr lang="en-US" sz="3200" dirty="0" smtClean="0">
                <a:solidFill>
                  <a:srgbClr val="292B2C"/>
                </a:solidFill>
                <a:latin typeface="lato"/>
              </a:rPr>
              <a:t>or deploying </a:t>
            </a:r>
            <a:r>
              <a:rPr lang="en-US" sz="3200" dirty="0">
                <a:solidFill>
                  <a:srgbClr val="292B2C"/>
                </a:solidFill>
                <a:latin typeface="lato"/>
              </a:rPr>
              <a:t>software</a:t>
            </a:r>
            <a:endParaRPr lang="en-US" sz="3200" dirty="0"/>
          </a:p>
        </p:txBody>
      </p:sp>
      <p:pic>
        <p:nvPicPr>
          <p:cNvPr id="14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01950"/>
            <a:ext cx="9904044" cy="408335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48"/>
            <a:ext cx="9753600" cy="448471"/>
          </a:xfrm>
          <a:prstGeom prst="rect">
            <a:avLst/>
          </a:prstGeom>
        </p:spPr>
        <p:txBody>
          <a:bodyPr/>
          <a:lstStyle>
            <a:lvl1pPr algn="l" defTabSz="1106698" rtl="0" eaLnBrk="1" latinLnBrk="0" hangingPunct="1">
              <a:spcBef>
                <a:spcPct val="0"/>
              </a:spcBef>
              <a:buNone/>
              <a:defRPr sz="5600" kern="1200" cap="none" spc="-121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Continuous Integration /Continuous Development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80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1700" y="0"/>
            <a:ext cx="792480" cy="7480300"/>
          </a:xfrm>
        </p:spPr>
        <p:txBody>
          <a:bodyPr/>
          <a:lstStyle/>
          <a:p>
            <a:r>
              <a:rPr lang="en-US" sz="17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C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H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Y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I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F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R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717253"/>
            <a:ext cx="1043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GIT is the source code repository we are using for mule app’s. Repository URL of GIT and the branch it build’s on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96" y="1987550"/>
            <a:ext cx="10377404" cy="50292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348"/>
            <a:ext cx="9753600" cy="448471"/>
          </a:xfrm>
          <a:prstGeom prst="rect">
            <a:avLst/>
          </a:prstGeom>
        </p:spPr>
        <p:txBody>
          <a:bodyPr/>
          <a:lstStyle>
            <a:lvl1pPr algn="l" defTabSz="1106698" rtl="0" eaLnBrk="1" latinLnBrk="0" hangingPunct="1">
              <a:spcBef>
                <a:spcPct val="0"/>
              </a:spcBef>
              <a:buNone/>
              <a:defRPr sz="5600" kern="1200" cap="none" spc="-121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GIT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14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1700" y="0"/>
            <a:ext cx="792480" cy="7480300"/>
          </a:xfrm>
        </p:spPr>
        <p:txBody>
          <a:bodyPr/>
          <a:lstStyle/>
          <a:p>
            <a:r>
              <a:rPr lang="en-US" sz="17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C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H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Y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I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F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R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7950"/>
            <a:ext cx="10591800" cy="2596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688630"/>
            <a:ext cx="10604285" cy="2480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55" y="768350"/>
            <a:ext cx="30385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Polling interval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044950"/>
            <a:ext cx="20445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Build script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40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537960" cy="585264"/>
          </a:xfrm>
        </p:spPr>
        <p:txBody>
          <a:bodyPr/>
          <a:lstStyle/>
          <a:p>
            <a:r>
              <a:rPr lang="en-US" sz="3400" dirty="0"/>
              <a:t>High-level Architectural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149350"/>
            <a:ext cx="7239000" cy="604193"/>
          </a:xfrm>
          <a:prstGeom prst="rect">
            <a:avLst/>
          </a:prstGeom>
          <a:noFill/>
        </p:spPr>
        <p:txBody>
          <a:bodyPr wrap="square" lIns="110670" tIns="55335" rIns="110670" bIns="55335" rtlCol="0">
            <a:spAutoFit/>
          </a:bodyPr>
          <a:lstStyle/>
          <a:p>
            <a:r>
              <a:rPr lang="en-US" sz="3200" dirty="0" smtClean="0"/>
              <a:t>Integration Architectural Patterns</a:t>
            </a:r>
            <a:endParaRPr lang="en-US" sz="32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5660" y="0"/>
            <a:ext cx="891540" cy="5901126"/>
          </a:xfrm>
        </p:spPr>
        <p:txBody>
          <a:bodyPr/>
          <a:lstStyle/>
          <a:p>
            <a:r>
              <a:rPr lang="en-US" sz="15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C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h</a:t>
            </a:r>
          </a:p>
          <a:p>
            <a:endParaRPr lang="en-US" sz="1500" b="1" dirty="0">
              <a:solidFill>
                <a:srgbClr val="FFFF00"/>
              </a:solidFill>
            </a:endParaRPr>
          </a:p>
          <a:p>
            <a:r>
              <a:rPr lang="en-US" sz="15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N</a:t>
            </a:r>
          </a:p>
          <a:p>
            <a:endParaRPr lang="en-US" sz="1500" b="1" dirty="0">
              <a:solidFill>
                <a:srgbClr val="FFFF00"/>
              </a:solidFill>
            </a:endParaRPr>
          </a:p>
          <a:p>
            <a:r>
              <a:rPr lang="en-US" sz="15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Y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I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T</a:t>
            </a:r>
          </a:p>
          <a:p>
            <a:endParaRPr lang="en-US" sz="1500" b="1" dirty="0">
              <a:solidFill>
                <a:srgbClr val="FFFF00"/>
              </a:solidFill>
            </a:endParaRPr>
          </a:p>
          <a:p>
            <a:r>
              <a:rPr lang="en-US" sz="15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F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R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2139950"/>
            <a:ext cx="4754880" cy="2081521"/>
          </a:xfrm>
          <a:prstGeom prst="rect">
            <a:avLst/>
          </a:prstGeom>
          <a:noFill/>
        </p:spPr>
        <p:txBody>
          <a:bodyPr wrap="square" lIns="110670" tIns="55335" rIns="110670" bIns="55335" rtlCol="0">
            <a:spAutoFit/>
          </a:bodyPr>
          <a:lstStyle/>
          <a:p>
            <a:pPr marL="345843" indent="-345843">
              <a:buFont typeface="Arial" panose="020B0604020202020204" pitchFamily="34" charset="0"/>
              <a:buChar char="•"/>
            </a:pPr>
            <a:r>
              <a:rPr lang="en-US" sz="3200" dirty="0" smtClean="0"/>
              <a:t>API Led Connectivity</a:t>
            </a:r>
          </a:p>
          <a:p>
            <a:pPr marL="345843" indent="-345843">
              <a:buFont typeface="Arial" panose="020B0604020202020204" pitchFamily="34" charset="0"/>
              <a:buChar char="•"/>
            </a:pPr>
            <a:r>
              <a:rPr lang="en-US" sz="3200" dirty="0" smtClean="0"/>
              <a:t>Reliability Pattern</a:t>
            </a:r>
          </a:p>
          <a:p>
            <a:pPr marL="345843" indent="-345843">
              <a:buFont typeface="Arial" panose="020B0604020202020204" pitchFamily="34" charset="0"/>
              <a:buChar char="•"/>
            </a:pPr>
            <a:r>
              <a:rPr lang="en-US" sz="3200" dirty="0" smtClean="0"/>
              <a:t>High Availability Pattern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00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UCPath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quick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and consolidate multiple PPS instances</a:t>
            </a:r>
          </a:p>
          <a:p>
            <a:endParaRPr lang="en-US" dirty="0"/>
          </a:p>
          <a:p>
            <a:r>
              <a:rPr lang="en-US" dirty="0" smtClean="0"/>
              <a:t>Harmonize HR and payroll processes </a:t>
            </a:r>
          </a:p>
          <a:p>
            <a:endParaRPr lang="en-US" dirty="0"/>
          </a:p>
          <a:p>
            <a:r>
              <a:rPr lang="en-US" dirty="0" smtClean="0"/>
              <a:t>PeopleSoft HCM </a:t>
            </a:r>
          </a:p>
          <a:p>
            <a:endParaRPr lang="en-US" dirty="0"/>
          </a:p>
          <a:p>
            <a:r>
              <a:rPr lang="en-US" dirty="0" smtClean="0"/>
              <a:t>Hosted at OMCS (Oracle Managed Cloud Services) </a:t>
            </a:r>
          </a:p>
          <a:p>
            <a:endParaRPr lang="en-US" dirty="0"/>
          </a:p>
          <a:p>
            <a:r>
              <a:rPr lang="en-US" dirty="0" smtClean="0"/>
              <a:t>Multiple integration points, files and </a:t>
            </a:r>
            <a:r>
              <a:rPr lang="en-US" dirty="0" err="1" smtClean="0"/>
              <a:t>webServices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4259580" cy="585264"/>
          </a:xfrm>
        </p:spPr>
        <p:txBody>
          <a:bodyPr/>
          <a:lstStyle/>
          <a:p>
            <a:r>
              <a:rPr lang="en-US" sz="3400" dirty="0"/>
              <a:t>API Led Connectivity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5660" y="0"/>
            <a:ext cx="891540" cy="5901126"/>
          </a:xfrm>
        </p:spPr>
        <p:txBody>
          <a:bodyPr/>
          <a:lstStyle/>
          <a:p>
            <a:r>
              <a:rPr lang="en-US" sz="15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C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h</a:t>
            </a:r>
          </a:p>
          <a:p>
            <a:endParaRPr lang="en-US" sz="1500" b="1" dirty="0">
              <a:solidFill>
                <a:srgbClr val="FFFF00"/>
              </a:solidFill>
            </a:endParaRPr>
          </a:p>
          <a:p>
            <a:r>
              <a:rPr lang="en-US" sz="15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N</a:t>
            </a:r>
          </a:p>
          <a:p>
            <a:endParaRPr lang="en-US" sz="1500" b="1" dirty="0">
              <a:solidFill>
                <a:srgbClr val="FFFF00"/>
              </a:solidFill>
            </a:endParaRPr>
          </a:p>
          <a:p>
            <a:r>
              <a:rPr lang="en-US" sz="15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Y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I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T</a:t>
            </a:r>
          </a:p>
          <a:p>
            <a:endParaRPr lang="en-US" sz="1500" b="1" dirty="0">
              <a:solidFill>
                <a:srgbClr val="FFFF00"/>
              </a:solidFill>
            </a:endParaRPr>
          </a:p>
          <a:p>
            <a:r>
              <a:rPr lang="en-US" sz="15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F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R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7150"/>
            <a:ext cx="10215453" cy="464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68350"/>
            <a:ext cx="5844538" cy="2081521"/>
          </a:xfrm>
          <a:prstGeom prst="rect">
            <a:avLst/>
          </a:prstGeom>
          <a:noFill/>
        </p:spPr>
        <p:txBody>
          <a:bodyPr wrap="square" lIns="110670" tIns="55335" rIns="110670" bIns="55335" rtlCol="0">
            <a:spAutoFit/>
          </a:bodyPr>
          <a:lstStyle/>
          <a:p>
            <a:r>
              <a:rPr lang="en-US" sz="3200" i="1" u="sng" dirty="0" smtClean="0"/>
              <a:t>Layers</a:t>
            </a:r>
          </a:p>
          <a:p>
            <a:pPr marL="345843" indent="-345843">
              <a:buFont typeface="Arial" panose="020B0604020202020204" pitchFamily="34" charset="0"/>
              <a:buChar char="•"/>
            </a:pPr>
            <a:r>
              <a:rPr lang="en-US" sz="3200" dirty="0" smtClean="0"/>
              <a:t>System APIs</a:t>
            </a:r>
          </a:p>
          <a:p>
            <a:pPr marL="345843" indent="-345843">
              <a:buFont typeface="Arial" panose="020B0604020202020204" pitchFamily="34" charset="0"/>
              <a:buChar char="•"/>
            </a:pPr>
            <a:r>
              <a:rPr lang="en-US" sz="3200" dirty="0" smtClean="0"/>
              <a:t>Process APIs</a:t>
            </a:r>
          </a:p>
          <a:p>
            <a:pPr marL="345843" indent="-345843">
              <a:buFont typeface="Arial" panose="020B0604020202020204" pitchFamily="34" charset="0"/>
              <a:buChar char="•"/>
            </a:pPr>
            <a:r>
              <a:rPr lang="en-US" sz="3200" dirty="0" smtClean="0"/>
              <a:t>Experience APIs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62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" y="83115"/>
            <a:ext cx="6537960" cy="585264"/>
          </a:xfrm>
        </p:spPr>
        <p:txBody>
          <a:bodyPr/>
          <a:lstStyle/>
          <a:p>
            <a:r>
              <a:rPr lang="en-US" sz="3400" dirty="0"/>
              <a:t>Reliability Pattern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5660" y="0"/>
            <a:ext cx="891540" cy="5901126"/>
          </a:xfrm>
        </p:spPr>
        <p:txBody>
          <a:bodyPr/>
          <a:lstStyle/>
          <a:p>
            <a:r>
              <a:rPr lang="en-US" sz="15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C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h</a:t>
            </a:r>
          </a:p>
          <a:p>
            <a:endParaRPr lang="en-US" sz="1500" b="1" dirty="0">
              <a:solidFill>
                <a:srgbClr val="FFFF00"/>
              </a:solidFill>
            </a:endParaRPr>
          </a:p>
          <a:p>
            <a:r>
              <a:rPr lang="en-US" sz="15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N</a:t>
            </a:r>
          </a:p>
          <a:p>
            <a:endParaRPr lang="en-US" sz="1500" b="1" dirty="0">
              <a:solidFill>
                <a:srgbClr val="FFFF00"/>
              </a:solidFill>
            </a:endParaRPr>
          </a:p>
          <a:p>
            <a:r>
              <a:rPr lang="en-US" sz="15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Y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I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T</a:t>
            </a:r>
          </a:p>
          <a:p>
            <a:endParaRPr lang="en-US" sz="1500" b="1" dirty="0">
              <a:solidFill>
                <a:srgbClr val="FFFF00"/>
              </a:solidFill>
            </a:endParaRPr>
          </a:p>
          <a:p>
            <a:r>
              <a:rPr lang="en-US" sz="15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F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R</a:t>
            </a:r>
          </a:p>
          <a:p>
            <a:r>
              <a:rPr lang="en-US" sz="1500" b="1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33260" y="7064731"/>
            <a:ext cx="4259580" cy="410610"/>
          </a:xfrm>
          <a:prstGeom prst="rect">
            <a:avLst/>
          </a:prstGeom>
        </p:spPr>
        <p:txBody>
          <a:bodyPr vert="horz" lIns="110670" tIns="55335" rIns="110670" bIns="55335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High-level Architectural Design …</a:t>
            </a:r>
          </a:p>
        </p:txBody>
      </p:sp>
      <p:pic>
        <p:nvPicPr>
          <p:cNvPr id="1026" name="Picture 2" descr="https://docs.mulesoft.com/mule-user-guide/v/3.7/_images/Reliability_Patte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3" y="2519407"/>
            <a:ext cx="10042208" cy="194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83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33260" y="7064731"/>
            <a:ext cx="4259580" cy="410610"/>
          </a:xfrm>
          <a:prstGeom prst="rect">
            <a:avLst/>
          </a:prstGeom>
        </p:spPr>
        <p:txBody>
          <a:bodyPr vert="horz" lIns="110670" tIns="55335" rIns="110670" bIns="55335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High-level Architectural Design …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" y="249344"/>
            <a:ext cx="4259580" cy="498687"/>
          </a:xfrm>
          <a:prstGeom prst="rect">
            <a:avLst/>
          </a:prstGeom>
        </p:spPr>
        <p:txBody>
          <a:bodyPr vert="horz" lIns="110670" tIns="55335" rIns="110670" bIns="55335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/>
              <a:t>Service Topology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1522034"/>
            <a:ext cx="10599420" cy="443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1700" y="0"/>
            <a:ext cx="792480" cy="7480300"/>
          </a:xfrm>
        </p:spPr>
        <p:txBody>
          <a:bodyPr/>
          <a:lstStyle/>
          <a:p>
            <a:r>
              <a:rPr lang="en-US" sz="17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C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H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Y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I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F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R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88858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33260" y="7064731"/>
            <a:ext cx="4259580" cy="410610"/>
          </a:xfrm>
          <a:prstGeom prst="rect">
            <a:avLst/>
          </a:prstGeom>
        </p:spPr>
        <p:txBody>
          <a:bodyPr vert="horz" lIns="110670" tIns="55335" rIns="110670" bIns="55335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High-level Architectural Design 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97"/>
            <a:ext cx="10995660" cy="572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" y="6147"/>
            <a:ext cx="7487028" cy="634971"/>
          </a:xfrm>
          <a:prstGeom prst="rect">
            <a:avLst/>
          </a:prstGeom>
          <a:noFill/>
        </p:spPr>
        <p:txBody>
          <a:bodyPr wrap="none" lIns="110670" tIns="55335" rIns="110670" bIns="55335" rtlCol="0">
            <a:spAutoFit/>
          </a:bodyPr>
          <a:lstStyle/>
          <a:p>
            <a:r>
              <a:rPr lang="en-US" sz="3400" dirty="0">
                <a:latin typeface="+mj-lt"/>
              </a:rPr>
              <a:t>Internal Mule API/Service Architecture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1700" y="0"/>
            <a:ext cx="792480" cy="7480300"/>
          </a:xfrm>
        </p:spPr>
        <p:txBody>
          <a:bodyPr/>
          <a:lstStyle/>
          <a:p>
            <a:r>
              <a:rPr lang="en-US" sz="17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C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H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Y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I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F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R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33202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0" y="7064731"/>
            <a:ext cx="3863340" cy="410610"/>
          </a:xfrm>
        </p:spPr>
        <p:txBody>
          <a:bodyPr/>
          <a:lstStyle/>
          <a:p>
            <a:r>
              <a:rPr lang="en-US" sz="2200" i="1" dirty="0"/>
              <a:t>Current Integration Platform…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0323"/>
            <a:ext cx="7231380" cy="634971"/>
          </a:xfrm>
          <a:prstGeom prst="rect">
            <a:avLst/>
          </a:prstGeom>
          <a:noFill/>
        </p:spPr>
        <p:txBody>
          <a:bodyPr wrap="square" lIns="110670" tIns="55335" rIns="110670" bIns="55335" rtlCol="0">
            <a:spAutoFit/>
          </a:bodyPr>
          <a:lstStyle/>
          <a:p>
            <a:r>
              <a:rPr lang="en-US" sz="3400" dirty="0" smtClean="0">
                <a:latin typeface="+mj-lt"/>
              </a:rPr>
              <a:t>Few environments, more automation</a:t>
            </a:r>
            <a:endParaRPr lang="en-US" sz="34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54150"/>
            <a:ext cx="9982245" cy="4994206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1700" y="0"/>
            <a:ext cx="792480" cy="7480300"/>
          </a:xfrm>
        </p:spPr>
        <p:txBody>
          <a:bodyPr/>
          <a:lstStyle/>
          <a:p>
            <a:r>
              <a:rPr lang="en-US" sz="17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C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H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Y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I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F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R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8642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33260" y="7064731"/>
            <a:ext cx="4259580" cy="410610"/>
          </a:xfrm>
          <a:prstGeom prst="rect">
            <a:avLst/>
          </a:prstGeom>
        </p:spPr>
        <p:txBody>
          <a:bodyPr vert="horz" lIns="110670" tIns="55335" rIns="110670" bIns="55335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High-level Architectural Design …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6029" y="20381"/>
            <a:ext cx="4259580" cy="498687"/>
          </a:xfrm>
          <a:prstGeom prst="rect">
            <a:avLst/>
          </a:prstGeom>
        </p:spPr>
        <p:txBody>
          <a:bodyPr vert="horz" lIns="110670" tIns="55335" rIns="110670" bIns="55335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err="1"/>
              <a:t>Anypoint</a:t>
            </a:r>
            <a:r>
              <a:rPr lang="en-US" sz="3400" dirty="0"/>
              <a:t> Studio - IDE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125" y="1109658"/>
            <a:ext cx="10104120" cy="5020787"/>
          </a:xfrm>
          <a:prstGeom prst="rect">
            <a:avLst/>
          </a:prstGeom>
          <a:noFill/>
        </p:spPr>
        <p:txBody>
          <a:bodyPr wrap="square" lIns="110670" tIns="55335" rIns="110670" bIns="55335" rtlCol="0">
            <a:spAutoFit/>
          </a:bodyPr>
          <a:lstStyle/>
          <a:p>
            <a:pPr marL="345843" indent="-345843">
              <a:buFont typeface="Arial" panose="020B0604020202020204" pitchFamily="34" charset="0"/>
              <a:buChar char="•"/>
            </a:pPr>
            <a:r>
              <a:rPr lang="en-US" sz="2900" dirty="0"/>
              <a:t>Eclipse based IDE, open source &amp; free</a:t>
            </a:r>
          </a:p>
          <a:p>
            <a:pPr marL="345843" indent="-345843">
              <a:buFont typeface="Arial" panose="020B0604020202020204" pitchFamily="34" charset="0"/>
              <a:buChar char="•"/>
            </a:pPr>
            <a:r>
              <a:rPr lang="en-US" sz="2900" dirty="0"/>
              <a:t>Build integrations graphically or in XML</a:t>
            </a:r>
          </a:p>
          <a:p>
            <a:pPr marL="345843" indent="-345843">
              <a:buFont typeface="Arial" panose="020B0604020202020204" pitchFamily="34" charset="0"/>
              <a:buChar char="•"/>
            </a:pPr>
            <a:r>
              <a:rPr lang="en-US" sz="2900" dirty="0"/>
              <a:t>Jumpstart your integrations with pre-built connectors, templates, and examples</a:t>
            </a:r>
          </a:p>
          <a:p>
            <a:pPr marL="345843" indent="-345843">
              <a:buFont typeface="Arial" panose="020B0604020202020204" pitchFamily="34" charset="0"/>
              <a:buChar char="•"/>
            </a:pPr>
            <a:r>
              <a:rPr lang="en-US" sz="2900" dirty="0"/>
              <a:t>Debug with design-time error-handling or Java and XML exception handling</a:t>
            </a:r>
          </a:p>
          <a:p>
            <a:pPr marL="345843" indent="-345843">
              <a:buFont typeface="Arial" panose="020B0604020202020204" pitchFamily="34" charset="0"/>
              <a:buChar char="•"/>
            </a:pPr>
            <a:r>
              <a:rPr lang="en-US" sz="2900" dirty="0"/>
              <a:t>Map and transform data easily - </a:t>
            </a:r>
            <a:r>
              <a:rPr lang="en-US" sz="2900" dirty="0" err="1"/>
              <a:t>Dataweave</a:t>
            </a:r>
            <a:endParaRPr lang="en-US" sz="2900" dirty="0"/>
          </a:p>
          <a:p>
            <a:pPr marL="345843" indent="-345843">
              <a:buFont typeface="Arial" panose="020B0604020202020204" pitchFamily="34" charset="0"/>
              <a:buChar char="•"/>
            </a:pPr>
            <a:r>
              <a:rPr lang="en-US" sz="2900" dirty="0"/>
              <a:t>Integrate testing into your existing CI/CD process using </a:t>
            </a:r>
            <a:r>
              <a:rPr lang="en-US" sz="2900" dirty="0" err="1"/>
              <a:t>MUnit</a:t>
            </a:r>
            <a:endParaRPr lang="en-US" sz="2900" dirty="0"/>
          </a:p>
          <a:p>
            <a:pPr marL="345843" indent="-345843">
              <a:buFont typeface="Arial" panose="020B0604020202020204" pitchFamily="34" charset="0"/>
              <a:buChar char="•"/>
            </a:pPr>
            <a:r>
              <a:rPr lang="en-US" sz="2900" dirty="0"/>
              <a:t>Easily deploy APIs and integrations built in Studio to the cloud or on-premises</a:t>
            </a:r>
          </a:p>
          <a:p>
            <a:pPr marL="345843" indent="-345843">
              <a:buFont typeface="Arial" panose="020B0604020202020204" pitchFamily="34" charset="0"/>
              <a:buChar char="•"/>
            </a:pPr>
            <a:r>
              <a:rPr lang="en-US" sz="2900" dirty="0"/>
              <a:t>Built-in Maven support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1700" y="0"/>
            <a:ext cx="792480" cy="7480300"/>
          </a:xfrm>
        </p:spPr>
        <p:txBody>
          <a:bodyPr/>
          <a:lstStyle/>
          <a:p>
            <a:r>
              <a:rPr lang="en-US" sz="17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C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H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Y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I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F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R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5095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" y="0"/>
            <a:ext cx="3144366" cy="634971"/>
          </a:xfrm>
          <a:prstGeom prst="rect">
            <a:avLst/>
          </a:prstGeom>
          <a:noFill/>
        </p:spPr>
        <p:txBody>
          <a:bodyPr wrap="none" lIns="110670" tIns="55335" rIns="110670" bIns="55335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400" spc="-12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Mule Application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149350"/>
            <a:ext cx="6152808" cy="5036175"/>
          </a:xfrm>
          <a:prstGeom prst="rect">
            <a:avLst/>
          </a:prstGeom>
          <a:noFill/>
        </p:spPr>
        <p:txBody>
          <a:bodyPr wrap="square" lIns="110670" tIns="55335" rIns="110670" bIns="55335" rtlCol="0">
            <a:spAutoFit/>
          </a:bodyPr>
          <a:lstStyle/>
          <a:p>
            <a:r>
              <a:rPr lang="en-US" sz="3200" dirty="0"/>
              <a:t>Flow</a:t>
            </a:r>
          </a:p>
          <a:p>
            <a:pPr marL="968361" lvl="1" indent="-415012">
              <a:buFont typeface="Arial" panose="020B0604020202020204" pitchFamily="34" charset="0"/>
              <a:buChar char="•"/>
            </a:pPr>
            <a:r>
              <a:rPr lang="en-US" sz="3200" dirty="0"/>
              <a:t>Message Source</a:t>
            </a:r>
          </a:p>
          <a:p>
            <a:pPr marL="968361" lvl="1" indent="-415012">
              <a:buFont typeface="Arial" panose="020B0604020202020204" pitchFamily="34" charset="0"/>
              <a:buChar char="•"/>
            </a:pPr>
            <a:r>
              <a:rPr lang="en-US" sz="3200" dirty="0"/>
              <a:t>Message Processors</a:t>
            </a:r>
          </a:p>
          <a:p>
            <a:pPr marL="1521710" lvl="2" indent="-415012">
              <a:buFont typeface="Arial" panose="020B0604020202020204" pitchFamily="34" charset="0"/>
              <a:buChar char="•"/>
            </a:pPr>
            <a:r>
              <a:rPr lang="en-US" sz="3200" dirty="0"/>
              <a:t>Connectors</a:t>
            </a:r>
          </a:p>
          <a:p>
            <a:pPr marL="1521710" lvl="2" indent="-415012">
              <a:buFont typeface="Arial" panose="020B0604020202020204" pitchFamily="34" charset="0"/>
              <a:buChar char="•"/>
            </a:pPr>
            <a:r>
              <a:rPr lang="en-US" sz="3200" dirty="0"/>
              <a:t>Transformers</a:t>
            </a:r>
          </a:p>
          <a:p>
            <a:pPr marL="1521710" lvl="2" indent="-415012">
              <a:buFont typeface="Arial" panose="020B0604020202020204" pitchFamily="34" charset="0"/>
              <a:buChar char="•"/>
            </a:pPr>
            <a:r>
              <a:rPr lang="en-US" sz="3200" dirty="0"/>
              <a:t>Filters</a:t>
            </a:r>
          </a:p>
          <a:p>
            <a:pPr marL="1521710" lvl="2" indent="-415012">
              <a:buFont typeface="Arial" panose="020B0604020202020204" pitchFamily="34" charset="0"/>
              <a:buChar char="•"/>
            </a:pPr>
            <a:r>
              <a:rPr lang="en-US" sz="3200" dirty="0"/>
              <a:t>Flow Controls</a:t>
            </a:r>
          </a:p>
          <a:p>
            <a:pPr marL="1521710" lvl="2" indent="-415012">
              <a:buFont typeface="Arial" panose="020B0604020202020204" pitchFamily="34" charset="0"/>
              <a:buChar char="•"/>
            </a:pPr>
            <a:r>
              <a:rPr lang="en-US" sz="3200" dirty="0"/>
              <a:t>Scopes</a:t>
            </a:r>
          </a:p>
          <a:p>
            <a:pPr marL="1521710" lvl="2" indent="-415012">
              <a:buFont typeface="Arial" panose="020B0604020202020204" pitchFamily="34" charset="0"/>
              <a:buChar char="•"/>
            </a:pPr>
            <a:r>
              <a:rPr lang="en-US" sz="3200" dirty="0"/>
              <a:t>Error Handlers</a:t>
            </a:r>
          </a:p>
          <a:p>
            <a:r>
              <a:rPr lang="en-US" sz="3200" dirty="0"/>
              <a:t>Sub-flow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1700" y="0"/>
            <a:ext cx="792480" cy="7480300"/>
          </a:xfrm>
        </p:spPr>
        <p:txBody>
          <a:bodyPr/>
          <a:lstStyle/>
          <a:p>
            <a:r>
              <a:rPr lang="en-US" sz="17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C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H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Y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I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F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R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2103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519162" y="7069691"/>
            <a:ext cx="2439353" cy="410610"/>
          </a:xfrm>
          <a:prstGeom prst="rect">
            <a:avLst/>
          </a:prstGeom>
        </p:spPr>
        <p:txBody>
          <a:bodyPr vert="horz" lIns="110670" tIns="55335" rIns="110670" bIns="55335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Mule Application …</a:t>
            </a:r>
          </a:p>
        </p:txBody>
      </p:sp>
      <p:pic>
        <p:nvPicPr>
          <p:cNvPr id="1026" name="Picture 2" descr="https://docs.mulesoft.com/mule-user-guide/v/3.7/_images/sync_exam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2" y="1047244"/>
            <a:ext cx="6277928" cy="533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1700" y="0"/>
            <a:ext cx="792480" cy="7480300"/>
          </a:xfrm>
        </p:spPr>
        <p:txBody>
          <a:bodyPr/>
          <a:lstStyle/>
          <a:p>
            <a:r>
              <a:rPr lang="en-US" sz="17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C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H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Y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I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F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R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5760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717280" y="7064731"/>
            <a:ext cx="2575560" cy="410610"/>
          </a:xfrm>
          <a:prstGeom prst="rect">
            <a:avLst/>
          </a:prstGeom>
        </p:spPr>
        <p:txBody>
          <a:bodyPr vert="horz" lIns="110670" tIns="55335" rIns="110670" bIns="55335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Mule Application 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5367538" cy="634971"/>
          </a:xfrm>
          <a:prstGeom prst="rect">
            <a:avLst/>
          </a:prstGeom>
          <a:noFill/>
        </p:spPr>
        <p:txBody>
          <a:bodyPr wrap="none" lIns="110670" tIns="55335" rIns="110670" bIns="55335" rtlCol="0">
            <a:spAutoFit/>
          </a:bodyPr>
          <a:lstStyle/>
          <a:p>
            <a:r>
              <a:rPr lang="en-US" sz="3400" dirty="0">
                <a:latin typeface="+mj-lt"/>
              </a:rPr>
              <a:t>Building a Mule Application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530350"/>
            <a:ext cx="5108481" cy="3558848"/>
          </a:xfrm>
          <a:prstGeom prst="rect">
            <a:avLst/>
          </a:prstGeom>
          <a:noFill/>
        </p:spPr>
        <p:txBody>
          <a:bodyPr wrap="square" lIns="110670" tIns="55335" rIns="110670" bIns="55335" rtlCol="0">
            <a:spAutoFit/>
          </a:bodyPr>
          <a:lstStyle/>
          <a:p>
            <a:pPr marL="415012" indent="-415012">
              <a:buAutoNum type="arabicPeriod"/>
            </a:pPr>
            <a:r>
              <a:rPr lang="en-US" sz="3200" dirty="0"/>
              <a:t>Define API spec in Design Center</a:t>
            </a:r>
          </a:p>
          <a:p>
            <a:pPr marL="415012" indent="-415012">
              <a:buAutoNum type="arabicPeriod"/>
            </a:pPr>
            <a:r>
              <a:rPr lang="en-US" sz="3200" dirty="0"/>
              <a:t>Import project into Studio</a:t>
            </a:r>
          </a:p>
          <a:p>
            <a:pPr marL="415012" indent="-415012">
              <a:buAutoNum type="arabicPeriod"/>
            </a:pPr>
            <a:r>
              <a:rPr lang="en-US" sz="3200" dirty="0"/>
              <a:t>Generate Flows</a:t>
            </a:r>
          </a:p>
          <a:p>
            <a:pPr marL="415012" indent="-415012">
              <a:buAutoNum type="arabicPeriod"/>
            </a:pPr>
            <a:r>
              <a:rPr lang="en-US" sz="3200" dirty="0"/>
              <a:t>Generate </a:t>
            </a:r>
            <a:r>
              <a:rPr lang="en-US" sz="3200" dirty="0" err="1"/>
              <a:t>Munit</a:t>
            </a:r>
            <a:endParaRPr lang="en-US" sz="3200" dirty="0"/>
          </a:p>
          <a:p>
            <a:pPr marL="415012" indent="-415012">
              <a:buAutoNum type="arabicPeriod"/>
            </a:pPr>
            <a:r>
              <a:rPr lang="en-US" sz="3200" dirty="0"/>
              <a:t>Commit &amp; Deploy</a:t>
            </a:r>
          </a:p>
          <a:p>
            <a:pPr marL="415012" indent="-415012">
              <a:buAutoNum type="arabicPeriod"/>
            </a:pPr>
            <a:r>
              <a:rPr lang="en-US" sz="3200" dirty="0"/>
              <a:t>Test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1700" y="0"/>
            <a:ext cx="792480" cy="7480300"/>
          </a:xfrm>
        </p:spPr>
        <p:txBody>
          <a:bodyPr/>
          <a:lstStyle/>
          <a:p>
            <a:r>
              <a:rPr lang="en-US" sz="17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C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H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Y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I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F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R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161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33260" y="7064731"/>
            <a:ext cx="4259580" cy="410610"/>
          </a:xfrm>
          <a:prstGeom prst="rect">
            <a:avLst/>
          </a:prstGeom>
        </p:spPr>
        <p:txBody>
          <a:bodyPr vert="horz" lIns="110670" tIns="55335" rIns="110670" bIns="55335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High-level Architectural Design 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8499" y="184517"/>
            <a:ext cx="6513365" cy="788859"/>
          </a:xfrm>
          <a:prstGeom prst="rect">
            <a:avLst/>
          </a:prstGeom>
          <a:noFill/>
        </p:spPr>
        <p:txBody>
          <a:bodyPr wrap="none" lIns="110670" tIns="55335" rIns="110670" bIns="55335" rtlCol="0">
            <a:spAutoFit/>
          </a:bodyPr>
          <a:lstStyle/>
          <a:p>
            <a:r>
              <a:rPr lang="en-US" sz="4400" dirty="0"/>
              <a:t>Building a Mule Application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" y="3657035"/>
            <a:ext cx="10896600" cy="371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053" y="902458"/>
            <a:ext cx="4123373" cy="30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1700" y="0"/>
            <a:ext cx="792480" cy="7480300"/>
          </a:xfrm>
        </p:spPr>
        <p:txBody>
          <a:bodyPr/>
          <a:lstStyle/>
          <a:p>
            <a:r>
              <a:rPr lang="en-US" sz="17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C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H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Y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I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F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R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2384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1700" y="0"/>
            <a:ext cx="792480" cy="7480300"/>
          </a:xfrm>
        </p:spPr>
        <p:txBody>
          <a:bodyPr/>
          <a:lstStyle/>
          <a:p>
            <a:r>
              <a:rPr lang="en-US" sz="17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C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H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Y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I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F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R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-1" y="48529"/>
            <a:ext cx="10055781" cy="7253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12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799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Organizations served 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457200" y="964574"/>
            <a:ext cx="3321019" cy="643317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Production</a:t>
            </a: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UCOP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UCLA (UCPath IDM interfaces)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UCR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UCM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ASLA</a:t>
            </a:r>
          </a:p>
          <a:p>
            <a:r>
              <a:rPr lang="en-US" sz="2000" b="1" dirty="0" smtClean="0"/>
              <a:t>External Vendors</a:t>
            </a:r>
            <a:endParaRPr lang="en-US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Salesforce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Glacier</a:t>
            </a:r>
          </a:p>
          <a:p>
            <a:pPr marL="0" indent="0">
              <a:buNone/>
            </a:pPr>
            <a:r>
              <a:rPr lang="en-US" sz="2000" b="1" dirty="0" smtClean="0"/>
              <a:t>Data Center Apps(SD)</a:t>
            </a:r>
            <a:endParaRPr lang="en-US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FileNet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AYSO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TCS</a:t>
            </a:r>
          </a:p>
          <a:p>
            <a:r>
              <a:rPr lang="en-US" sz="2000" dirty="0" smtClean="0"/>
              <a:t>UCRS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8" name="Content Placeholder 3"/>
          <p:cNvSpPr>
            <a:spLocks noGrp="1"/>
          </p:cNvSpPr>
          <p:nvPr/>
        </p:nvSpPr>
        <p:spPr>
          <a:xfrm>
            <a:off x="4267200" y="996950"/>
            <a:ext cx="5791200" cy="6019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Pre-</a:t>
            </a:r>
            <a:r>
              <a:rPr lang="en-US" sz="2400" b="1" dirty="0"/>
              <a:t>Production </a:t>
            </a:r>
            <a:r>
              <a:rPr lang="en-US" sz="2400" b="1" dirty="0" smtClean="0"/>
              <a:t>                     In-progress                                   </a:t>
            </a: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UCLA                                                  Tracker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UCSB                                                   Universal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UCSF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UCSD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UCSC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UCBLAB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UCD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UCB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ANR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UCI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76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73150"/>
            <a:ext cx="10183892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11061700" y="0"/>
            <a:ext cx="792480" cy="748030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>
                <a:solidFill>
                  <a:srgbClr val="FFFF00"/>
                </a:solidFill>
              </a:rPr>
              <a:t>U</a:t>
            </a:r>
          </a:p>
          <a:p>
            <a:r>
              <a:rPr lang="en-US" sz="1700" b="1">
                <a:solidFill>
                  <a:srgbClr val="FFFF00"/>
                </a:solidFill>
              </a:rPr>
              <a:t>C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H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Y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I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L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F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R</a:t>
            </a:r>
          </a:p>
          <a:p>
            <a:r>
              <a:rPr lang="en-US" sz="1700" b="1">
                <a:solidFill>
                  <a:srgbClr val="FFFF00"/>
                </a:solidFill>
              </a:rPr>
              <a:t>M</a:t>
            </a:r>
            <a:endParaRPr lang="en-US" sz="1700" b="1" dirty="0">
              <a:solidFill>
                <a:srgbClr val="FFFF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717280" y="7064731"/>
            <a:ext cx="2575560" cy="410610"/>
          </a:xfrm>
          <a:prstGeom prst="rect">
            <a:avLst/>
          </a:prstGeom>
        </p:spPr>
        <p:txBody>
          <a:bodyPr vert="horz" lIns="110670" tIns="55335" rIns="110670" bIns="55335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Mule Application …</a:t>
            </a:r>
          </a:p>
        </p:txBody>
      </p:sp>
    </p:spTree>
    <p:extLst>
      <p:ext uri="{BB962C8B-B14F-4D97-AF65-F5344CB8AC3E}">
        <p14:creationId xmlns:p14="http://schemas.microsoft.com/office/powerpoint/2010/main" val="5207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555"/>
            <a:ext cx="10896600" cy="4607193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20" y="166231"/>
            <a:ext cx="4110990" cy="208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" y="332458"/>
            <a:ext cx="2937450" cy="450305"/>
          </a:xfrm>
          <a:prstGeom prst="rect">
            <a:avLst/>
          </a:prstGeom>
          <a:noFill/>
        </p:spPr>
        <p:txBody>
          <a:bodyPr wrap="none" lIns="110670" tIns="55335" rIns="110670" bIns="55335" rtlCol="0">
            <a:spAutoFit/>
          </a:bodyPr>
          <a:lstStyle/>
          <a:p>
            <a:r>
              <a:rPr lang="en-US" dirty="0" smtClean="0"/>
              <a:t>Create API Specification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061700" y="0"/>
            <a:ext cx="792480" cy="748030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>
                <a:solidFill>
                  <a:srgbClr val="FFFF00"/>
                </a:solidFill>
              </a:rPr>
              <a:t>U</a:t>
            </a:r>
          </a:p>
          <a:p>
            <a:r>
              <a:rPr lang="en-US" sz="1700" b="1">
                <a:solidFill>
                  <a:srgbClr val="FFFF00"/>
                </a:solidFill>
              </a:rPr>
              <a:t>C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H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Y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I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L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F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R</a:t>
            </a:r>
          </a:p>
          <a:p>
            <a:r>
              <a:rPr lang="en-US" sz="1700" b="1">
                <a:solidFill>
                  <a:srgbClr val="FFFF00"/>
                </a:solidFill>
              </a:rPr>
              <a:t>M</a:t>
            </a:r>
            <a:endParaRPr lang="en-US" sz="1700" b="1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717280" y="7064731"/>
            <a:ext cx="2575560" cy="410610"/>
          </a:xfrm>
          <a:prstGeom prst="rect">
            <a:avLst/>
          </a:prstGeom>
        </p:spPr>
        <p:txBody>
          <a:bodyPr vert="horz" lIns="110670" tIns="55335" rIns="110670" bIns="55335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Mule Application …</a:t>
            </a:r>
          </a:p>
        </p:txBody>
      </p:sp>
    </p:spTree>
    <p:extLst>
      <p:ext uri="{BB962C8B-B14F-4D97-AF65-F5344CB8AC3E}">
        <p14:creationId xmlns:p14="http://schemas.microsoft.com/office/powerpoint/2010/main" val="21531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061700" y="0"/>
            <a:ext cx="792480" cy="748030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>
                <a:solidFill>
                  <a:srgbClr val="FFFF00"/>
                </a:solidFill>
              </a:rPr>
              <a:t>U</a:t>
            </a:r>
          </a:p>
          <a:p>
            <a:r>
              <a:rPr lang="en-US" sz="1700" b="1">
                <a:solidFill>
                  <a:srgbClr val="FFFF00"/>
                </a:solidFill>
              </a:rPr>
              <a:t>C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H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Y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I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L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F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R</a:t>
            </a:r>
          </a:p>
          <a:p>
            <a:r>
              <a:rPr lang="en-US" sz="1700" b="1">
                <a:solidFill>
                  <a:srgbClr val="FFFF00"/>
                </a:solidFill>
              </a:rPr>
              <a:t>M</a:t>
            </a:r>
            <a:endParaRPr lang="en-US" sz="1700" b="1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717280" y="7064731"/>
            <a:ext cx="2575560" cy="410610"/>
          </a:xfrm>
          <a:prstGeom prst="rect">
            <a:avLst/>
          </a:prstGeom>
        </p:spPr>
        <p:txBody>
          <a:bodyPr vert="horz" lIns="110670" tIns="55335" rIns="110670" bIns="55335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Mule Application 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1" y="768351"/>
            <a:ext cx="10634980" cy="598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0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" y="249345"/>
            <a:ext cx="9617868" cy="788859"/>
          </a:xfrm>
          <a:prstGeom prst="rect">
            <a:avLst/>
          </a:prstGeom>
          <a:noFill/>
        </p:spPr>
        <p:txBody>
          <a:bodyPr wrap="none" lIns="110670" tIns="55335" rIns="110670" bIns="55335" rtlCol="0">
            <a:spAutoFit/>
          </a:bodyPr>
          <a:lstStyle/>
          <a:p>
            <a:r>
              <a:rPr lang="en-US" dirty="0" smtClean="0"/>
              <a:t>Import project from Design Center to </a:t>
            </a:r>
            <a:r>
              <a:rPr lang="en-US" dirty="0" err="1" smtClean="0"/>
              <a:t>AnypointStudio</a:t>
            </a:r>
            <a:r>
              <a:rPr lang="en-US" dirty="0" smtClean="0"/>
              <a:t> and generate flows from the</a:t>
            </a:r>
          </a:p>
          <a:p>
            <a:r>
              <a:rPr lang="en-US" dirty="0" smtClean="0"/>
              <a:t>RAML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3" y="810367"/>
            <a:ext cx="8504713" cy="658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11061700" y="0"/>
            <a:ext cx="792480" cy="748030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>
                <a:solidFill>
                  <a:srgbClr val="FFFF00"/>
                </a:solidFill>
              </a:rPr>
              <a:t>U</a:t>
            </a:r>
          </a:p>
          <a:p>
            <a:r>
              <a:rPr lang="en-US" sz="1700" b="1">
                <a:solidFill>
                  <a:srgbClr val="FFFF00"/>
                </a:solidFill>
              </a:rPr>
              <a:t>C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H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Y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I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L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F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R</a:t>
            </a:r>
          </a:p>
          <a:p>
            <a:r>
              <a:rPr lang="en-US" sz="1700" b="1">
                <a:solidFill>
                  <a:srgbClr val="FFFF00"/>
                </a:solidFill>
              </a:rPr>
              <a:t>M</a:t>
            </a:r>
            <a:endParaRPr lang="en-US" sz="17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2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061700" y="0"/>
            <a:ext cx="792480" cy="748030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>
                <a:solidFill>
                  <a:srgbClr val="FFFF00"/>
                </a:solidFill>
              </a:rPr>
              <a:t>U</a:t>
            </a:r>
          </a:p>
          <a:p>
            <a:r>
              <a:rPr lang="en-US" sz="1700" b="1">
                <a:solidFill>
                  <a:srgbClr val="FFFF00"/>
                </a:solidFill>
              </a:rPr>
              <a:t>C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H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Y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I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L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F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R</a:t>
            </a:r>
          </a:p>
          <a:p>
            <a:r>
              <a:rPr lang="en-US" sz="1700" b="1">
                <a:solidFill>
                  <a:srgbClr val="FFFF00"/>
                </a:solidFill>
              </a:rPr>
              <a:t>M</a:t>
            </a:r>
            <a:endParaRPr lang="en-US" sz="1700" b="1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20" y="286745"/>
            <a:ext cx="8739982" cy="690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8" y="3556778"/>
            <a:ext cx="10616404" cy="338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>
            <a:endCxn id="2052" idx="0"/>
          </p:cNvCxnSpPr>
          <p:nvPr/>
        </p:nvCxnSpPr>
        <p:spPr>
          <a:xfrm flipH="1">
            <a:off x="5588400" y="1377950"/>
            <a:ext cx="2565000" cy="2178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26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061700" y="0"/>
            <a:ext cx="792480" cy="748030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>
                <a:solidFill>
                  <a:srgbClr val="FFFF00"/>
                </a:solidFill>
              </a:rPr>
              <a:t>U</a:t>
            </a:r>
          </a:p>
          <a:p>
            <a:r>
              <a:rPr lang="en-US" sz="1700" b="1">
                <a:solidFill>
                  <a:srgbClr val="FFFF00"/>
                </a:solidFill>
              </a:rPr>
              <a:t>C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H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Y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I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L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F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R</a:t>
            </a:r>
          </a:p>
          <a:p>
            <a:r>
              <a:rPr lang="en-US" sz="1700" b="1">
                <a:solidFill>
                  <a:srgbClr val="FFFF00"/>
                </a:solidFill>
              </a:rPr>
              <a:t>M</a:t>
            </a:r>
            <a:endParaRPr lang="en-US" sz="1700" b="1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40" y="6506"/>
            <a:ext cx="11880021" cy="356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2901950"/>
            <a:ext cx="1181948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82" y="3232419"/>
            <a:ext cx="10016776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4419600" y="2063750"/>
            <a:ext cx="762000" cy="108125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62" y="2924541"/>
            <a:ext cx="1001167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7315200" y="2216150"/>
            <a:ext cx="152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9"/>
          <p:cNvSpPr/>
          <p:nvPr/>
        </p:nvSpPr>
        <p:spPr>
          <a:xfrm>
            <a:off x="10535270" y="3895421"/>
            <a:ext cx="208930" cy="3942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9809"/>
            <a:ext cx="6858000" cy="740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30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061700" y="0"/>
            <a:ext cx="792480" cy="748030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C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H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Y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I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F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R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M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507"/>
            <a:ext cx="11885429" cy="641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70620"/>
            <a:ext cx="10634980" cy="316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>
            <a:endCxn id="4106" idx="1"/>
          </p:cNvCxnSpPr>
          <p:nvPr/>
        </p:nvCxnSpPr>
        <p:spPr>
          <a:xfrm flipV="1">
            <a:off x="685800" y="4452289"/>
            <a:ext cx="609600" cy="59107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Arrow 18"/>
          <p:cNvSpPr/>
          <p:nvPr/>
        </p:nvSpPr>
        <p:spPr>
          <a:xfrm>
            <a:off x="6324600" y="3740150"/>
            <a:ext cx="457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11553159" y="4130415"/>
            <a:ext cx="13843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617" y="330200"/>
            <a:ext cx="6207965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8" y="4587615"/>
            <a:ext cx="7096118" cy="289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H="1">
            <a:off x="4267200" y="3740150"/>
            <a:ext cx="533400" cy="84746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50" y="330200"/>
            <a:ext cx="1102836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H="1" flipV="1">
            <a:off x="5855431" y="2978150"/>
            <a:ext cx="469169" cy="304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0742613" y="3740150"/>
            <a:ext cx="627000" cy="84746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50" y="1149350"/>
            <a:ext cx="10401363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07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6551"/>
            <a:ext cx="11887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02" y="4578350"/>
            <a:ext cx="61245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30902" y="4083050"/>
            <a:ext cx="840698" cy="4953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897443" y="5035550"/>
            <a:ext cx="6096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07043" y="1225550"/>
            <a:ext cx="0" cy="533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49550"/>
            <a:ext cx="1188720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3" y="1982787"/>
            <a:ext cx="11504613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4343400" y="3130550"/>
            <a:ext cx="990600" cy="9525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601200" y="3133538"/>
            <a:ext cx="990600" cy="9525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92350"/>
            <a:ext cx="944673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>
            <a:off x="10529341" y="3073399"/>
            <a:ext cx="0" cy="533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5144"/>
            <a:ext cx="6767513" cy="680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7" y="2082800"/>
            <a:ext cx="1168687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11885429" cy="701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10287000" y="2901951"/>
            <a:ext cx="990600" cy="43814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8" y="1344613"/>
            <a:ext cx="10127172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95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34" grpId="0" animBg="1"/>
      <p:bldP spid="34" grpId="1" animBg="1"/>
      <p:bldP spid="34" grpId="2" animBg="1"/>
      <p:bldP spid="34" grpId="3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8750"/>
            <a:ext cx="6568440" cy="697391"/>
          </a:xfrm>
        </p:spPr>
        <p:txBody>
          <a:bodyPr/>
          <a:lstStyle/>
          <a:p>
            <a:r>
              <a:rPr lang="en-US" sz="3200" dirty="0" smtClean="0"/>
              <a:t>UCPath APIs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44550"/>
            <a:ext cx="9906000" cy="6400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System Layer (8)</a:t>
            </a:r>
          </a:p>
          <a:p>
            <a:pPr lvl="1"/>
            <a:r>
              <a:rPr lang="en-US" sz="2800" dirty="0" err="1"/>
              <a:t>u</a:t>
            </a:r>
            <a:r>
              <a:rPr lang="en-US" sz="2800" dirty="0" err="1" smtClean="0"/>
              <a:t>cpath</a:t>
            </a:r>
            <a:r>
              <a:rPr lang="en-US" sz="2800" dirty="0" smtClean="0"/>
              <a:t>-campus-sys-</a:t>
            </a:r>
            <a:r>
              <a:rPr lang="en-US" sz="2800" dirty="0" err="1" smtClean="0"/>
              <a:t>api</a:t>
            </a:r>
            <a:endParaRPr lang="en-US" sz="2800" dirty="0" smtClean="0"/>
          </a:p>
          <a:p>
            <a:pPr lvl="1"/>
            <a:r>
              <a:rPr lang="en-US" sz="2800" dirty="0" err="1"/>
              <a:t>u</a:t>
            </a:r>
            <a:r>
              <a:rPr lang="en-US" sz="2800" dirty="0" err="1" smtClean="0"/>
              <a:t>cpath</a:t>
            </a:r>
            <a:r>
              <a:rPr lang="en-US" sz="2800" dirty="0" smtClean="0"/>
              <a:t>-glacier-sys-</a:t>
            </a:r>
            <a:r>
              <a:rPr lang="en-US" sz="2800" dirty="0" err="1" smtClean="0"/>
              <a:t>api</a:t>
            </a:r>
            <a:endParaRPr lang="en-US" sz="2800" dirty="0" smtClean="0"/>
          </a:p>
          <a:p>
            <a:pPr lvl="1"/>
            <a:r>
              <a:rPr lang="en-US" sz="2800" dirty="0" err="1"/>
              <a:t>u</a:t>
            </a:r>
            <a:r>
              <a:rPr lang="en-US" sz="2800" dirty="0" err="1" smtClean="0"/>
              <a:t>cpath</a:t>
            </a:r>
            <a:r>
              <a:rPr lang="en-US" sz="2800" dirty="0" smtClean="0"/>
              <a:t>-</a:t>
            </a:r>
            <a:r>
              <a:rPr lang="en-US" sz="2800" dirty="0" err="1" smtClean="0"/>
              <a:t>peoplesoft</a:t>
            </a:r>
            <a:r>
              <a:rPr lang="en-US" sz="2800" dirty="0" smtClean="0"/>
              <a:t>-sys-</a:t>
            </a:r>
            <a:r>
              <a:rPr lang="en-US" sz="2800" dirty="0" err="1" smtClean="0"/>
              <a:t>api</a:t>
            </a:r>
            <a:endParaRPr lang="en-US" sz="2800" dirty="0" smtClean="0"/>
          </a:p>
          <a:p>
            <a:pPr lvl="1"/>
            <a:r>
              <a:rPr lang="en-US" sz="2800" dirty="0" err="1"/>
              <a:t>u</a:t>
            </a:r>
            <a:r>
              <a:rPr lang="en-US" sz="2800" dirty="0" err="1" smtClean="0"/>
              <a:t>cpath</a:t>
            </a:r>
            <a:r>
              <a:rPr lang="en-US" sz="2800" dirty="0" smtClean="0"/>
              <a:t>-redwood-sys-</a:t>
            </a:r>
            <a:r>
              <a:rPr lang="en-US" sz="2800" dirty="0" err="1" smtClean="0"/>
              <a:t>api</a:t>
            </a:r>
            <a:endParaRPr lang="en-US" sz="2800" dirty="0" smtClean="0"/>
          </a:p>
          <a:p>
            <a:pPr lvl="1"/>
            <a:r>
              <a:rPr lang="en-US" sz="2800" dirty="0" err="1"/>
              <a:t>u</a:t>
            </a:r>
            <a:r>
              <a:rPr lang="en-US" sz="2800" dirty="0" err="1" smtClean="0"/>
              <a:t>cpath</a:t>
            </a:r>
            <a:r>
              <a:rPr lang="en-US" sz="2800" dirty="0" smtClean="0"/>
              <a:t>-routing-sys-</a:t>
            </a:r>
            <a:r>
              <a:rPr lang="en-US" sz="2800" dirty="0" err="1" smtClean="0"/>
              <a:t>api</a:t>
            </a:r>
            <a:endParaRPr lang="en-US" sz="2800" dirty="0" smtClean="0"/>
          </a:p>
          <a:p>
            <a:pPr lvl="1"/>
            <a:r>
              <a:rPr lang="en-US" sz="2800" dirty="0" err="1"/>
              <a:t>u</a:t>
            </a:r>
            <a:r>
              <a:rPr lang="en-US" sz="2800" dirty="0" err="1" smtClean="0"/>
              <a:t>cpath</a:t>
            </a:r>
            <a:r>
              <a:rPr lang="en-US" sz="2800" dirty="0" smtClean="0"/>
              <a:t>-</a:t>
            </a:r>
            <a:r>
              <a:rPr lang="en-US" sz="2800" dirty="0" err="1" smtClean="0"/>
              <a:t>sfdc</a:t>
            </a:r>
            <a:r>
              <a:rPr lang="en-US" sz="2800" dirty="0" smtClean="0"/>
              <a:t>-sys-</a:t>
            </a:r>
            <a:r>
              <a:rPr lang="en-US" sz="2800" dirty="0" err="1" smtClean="0"/>
              <a:t>api</a:t>
            </a:r>
            <a:endParaRPr lang="en-US" sz="2800" dirty="0" smtClean="0"/>
          </a:p>
          <a:p>
            <a:pPr lvl="1"/>
            <a:r>
              <a:rPr lang="en-US" sz="2800" dirty="0" err="1"/>
              <a:t>u</a:t>
            </a:r>
            <a:r>
              <a:rPr lang="en-US" sz="2800" dirty="0" err="1" smtClean="0"/>
              <a:t>cpath</a:t>
            </a:r>
            <a:r>
              <a:rPr lang="en-US" sz="2800" dirty="0" smtClean="0"/>
              <a:t>-</a:t>
            </a:r>
            <a:r>
              <a:rPr lang="en-US" sz="2800" dirty="0" err="1" smtClean="0"/>
              <a:t>ucidm</a:t>
            </a:r>
            <a:r>
              <a:rPr lang="en-US" sz="2800" dirty="0" smtClean="0"/>
              <a:t>-sys-</a:t>
            </a:r>
            <a:r>
              <a:rPr lang="en-US" sz="2800" dirty="0" err="1" smtClean="0"/>
              <a:t>api</a:t>
            </a:r>
            <a:endParaRPr lang="en-US" sz="2800" dirty="0" smtClean="0"/>
          </a:p>
          <a:p>
            <a:pPr lvl="1"/>
            <a:r>
              <a:rPr lang="en-US" sz="2800" dirty="0" err="1"/>
              <a:t>u</a:t>
            </a:r>
            <a:r>
              <a:rPr lang="en-US" sz="2800" dirty="0" err="1" smtClean="0"/>
              <a:t>cpath</a:t>
            </a:r>
            <a:r>
              <a:rPr lang="en-US" sz="2800" dirty="0" smtClean="0"/>
              <a:t>-notification-sys-</a:t>
            </a:r>
            <a:r>
              <a:rPr lang="en-US" sz="2800" dirty="0" err="1" smtClean="0"/>
              <a:t>api</a:t>
            </a:r>
            <a:endParaRPr lang="en-US" sz="2800" dirty="0" smtClean="0"/>
          </a:p>
          <a:p>
            <a:r>
              <a:rPr lang="en-US" sz="2800" dirty="0" smtClean="0"/>
              <a:t>Process Layer (1)</a:t>
            </a:r>
          </a:p>
          <a:p>
            <a:pPr lvl="1"/>
            <a:r>
              <a:rPr lang="en-US" sz="2800" dirty="0" err="1"/>
              <a:t>u</a:t>
            </a:r>
            <a:r>
              <a:rPr lang="en-US" sz="2800" dirty="0" err="1" smtClean="0"/>
              <a:t>cpath</a:t>
            </a:r>
            <a:r>
              <a:rPr lang="en-US" sz="2800" dirty="0" smtClean="0"/>
              <a:t>-common-orchestration-</a:t>
            </a:r>
            <a:r>
              <a:rPr lang="en-US" sz="2800" dirty="0" err="1" smtClean="0"/>
              <a:t>prc</a:t>
            </a:r>
            <a:r>
              <a:rPr lang="en-US" sz="2800" dirty="0" smtClean="0"/>
              <a:t>-</a:t>
            </a:r>
            <a:r>
              <a:rPr lang="en-US" sz="2800" dirty="0" err="1" smtClean="0"/>
              <a:t>api</a:t>
            </a:r>
            <a:endParaRPr lang="en-US" sz="2800" dirty="0" smtClean="0"/>
          </a:p>
          <a:p>
            <a:r>
              <a:rPr lang="en-US" sz="2800" dirty="0" smtClean="0"/>
              <a:t>Experience Layer (1)</a:t>
            </a:r>
          </a:p>
          <a:p>
            <a:pPr lvl="1"/>
            <a:r>
              <a:rPr lang="en-US" sz="2800" dirty="0" err="1"/>
              <a:t>u</a:t>
            </a:r>
            <a:r>
              <a:rPr lang="en-US" sz="2800" dirty="0" err="1" smtClean="0"/>
              <a:t>cpath</a:t>
            </a:r>
            <a:r>
              <a:rPr lang="en-US" sz="2800" dirty="0" smtClean="0"/>
              <a:t>-soap-</a:t>
            </a:r>
            <a:r>
              <a:rPr lang="en-US" sz="2800" dirty="0" err="1" smtClean="0"/>
              <a:t>exp</a:t>
            </a:r>
            <a:r>
              <a:rPr lang="en-US" sz="2800" dirty="0" smtClean="0"/>
              <a:t>-</a:t>
            </a:r>
            <a:r>
              <a:rPr lang="en-US" sz="2800" dirty="0" err="1" smtClean="0"/>
              <a:t>ap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061700" y="0"/>
            <a:ext cx="792480" cy="748030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>
                <a:solidFill>
                  <a:srgbClr val="FFFF00"/>
                </a:solidFill>
              </a:rPr>
              <a:t>U</a:t>
            </a:r>
          </a:p>
          <a:p>
            <a:r>
              <a:rPr lang="en-US" sz="1700" b="1">
                <a:solidFill>
                  <a:srgbClr val="FFFF00"/>
                </a:solidFill>
              </a:rPr>
              <a:t>C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H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Y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I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L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F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R</a:t>
            </a:r>
          </a:p>
          <a:p>
            <a:r>
              <a:rPr lang="en-US" sz="1700" b="1">
                <a:solidFill>
                  <a:srgbClr val="FFFF00"/>
                </a:solidFill>
              </a:rPr>
              <a:t>M</a:t>
            </a:r>
            <a:endParaRPr lang="en-US" sz="17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9560"/>
            <a:ext cx="7254240" cy="448471"/>
          </a:xfrm>
        </p:spPr>
        <p:txBody>
          <a:bodyPr/>
          <a:lstStyle/>
          <a:p>
            <a:r>
              <a:rPr lang="en-US" sz="3200" b="1" dirty="0" err="1"/>
              <a:t>Anypoint</a:t>
            </a:r>
            <a:r>
              <a:rPr lang="en-US" sz="3200" b="1" dirty="0"/>
              <a:t> Platform – Experience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10302240" cy="5943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Faster development – Migrated 17 SOA services to 10 APIs in 3 months</a:t>
            </a:r>
          </a:p>
          <a:p>
            <a:r>
              <a:rPr lang="en-US" sz="3200" dirty="0" smtClean="0"/>
              <a:t>One IDE - design, develop, unit test, deploy</a:t>
            </a:r>
          </a:p>
          <a:p>
            <a:r>
              <a:rPr lang="en-US" sz="3200" dirty="0" smtClean="0"/>
              <a:t>Less custom code – Out of the box connectors, components</a:t>
            </a:r>
          </a:p>
          <a:p>
            <a:r>
              <a:rPr lang="en-US" sz="3200" dirty="0" smtClean="0"/>
              <a:t>Transformations made easy - </a:t>
            </a:r>
            <a:r>
              <a:rPr lang="en-US" sz="3200" dirty="0" err="1" smtClean="0"/>
              <a:t>Dataweave</a:t>
            </a:r>
            <a:endParaRPr lang="en-US" sz="3200" dirty="0" smtClean="0"/>
          </a:p>
          <a:p>
            <a:r>
              <a:rPr lang="en-US" sz="3200" dirty="0" smtClean="0"/>
              <a:t>2-way SSL, </a:t>
            </a:r>
            <a:r>
              <a:rPr lang="en-US" sz="3200" dirty="0" err="1" smtClean="0"/>
              <a:t>Msg</a:t>
            </a:r>
            <a:r>
              <a:rPr lang="en-US" sz="3200" dirty="0" smtClean="0"/>
              <a:t> </a:t>
            </a:r>
            <a:r>
              <a:rPr lang="en-US" sz="3200" dirty="0" err="1" smtClean="0"/>
              <a:t>Encr</a:t>
            </a:r>
            <a:r>
              <a:rPr lang="en-US" sz="3200" dirty="0" smtClean="0"/>
              <a:t> –CXF vs WSC</a:t>
            </a:r>
          </a:p>
          <a:p>
            <a:r>
              <a:rPr lang="en-US" sz="3200" dirty="0" smtClean="0"/>
              <a:t>One log file</a:t>
            </a:r>
          </a:p>
          <a:p>
            <a:r>
              <a:rPr lang="en-US" sz="3200" dirty="0" smtClean="0"/>
              <a:t>Very responsive customer support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061700" y="0"/>
            <a:ext cx="792480" cy="748030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>
                <a:solidFill>
                  <a:srgbClr val="FFFF00"/>
                </a:solidFill>
              </a:rPr>
              <a:t>U</a:t>
            </a:r>
          </a:p>
          <a:p>
            <a:r>
              <a:rPr lang="en-US" sz="1700" b="1">
                <a:solidFill>
                  <a:srgbClr val="FFFF00"/>
                </a:solidFill>
              </a:rPr>
              <a:t>C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H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Y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I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L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F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R</a:t>
            </a:r>
          </a:p>
          <a:p>
            <a:r>
              <a:rPr lang="en-US" sz="1700" b="1">
                <a:solidFill>
                  <a:srgbClr val="FFFF00"/>
                </a:solidFill>
              </a:rPr>
              <a:t>M</a:t>
            </a:r>
            <a:endParaRPr lang="en-US" sz="17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1700" y="0"/>
            <a:ext cx="792480" cy="7480300"/>
          </a:xfrm>
        </p:spPr>
        <p:txBody>
          <a:bodyPr/>
          <a:lstStyle/>
          <a:p>
            <a:r>
              <a:rPr lang="en-US" sz="17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C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H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Y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I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F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R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-1" y="48529"/>
            <a:ext cx="10055781" cy="7253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12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799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Current UCPath Web Service Interfaces</a:t>
            </a:r>
            <a:endParaRPr lang="en-US" sz="4400" dirty="0"/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386271"/>
              </p:ext>
            </p:extLst>
          </p:nvPr>
        </p:nvGraphicFramePr>
        <p:xfrm>
          <a:off x="304800" y="918026"/>
          <a:ext cx="10287000" cy="6434004"/>
        </p:xfrm>
        <a:graphic>
          <a:graphicData uri="http://schemas.openxmlformats.org/drawingml/2006/table">
            <a:tbl>
              <a:tblPr firstRow="1" bandRow="1"/>
              <a:tblGrid>
                <a:gridCol w="2732483">
                  <a:extLst>
                    <a:ext uri="{9D8B030D-6E8A-4147-A177-3AD203B41FA5}">
                      <a16:colId xmlns="" xmlns:a16="http://schemas.microsoft.com/office/drawing/2014/main" val="1660137267"/>
                    </a:ext>
                  </a:extLst>
                </a:gridCol>
                <a:gridCol w="2411017">
                  <a:extLst>
                    <a:ext uri="{9D8B030D-6E8A-4147-A177-3AD203B41FA5}">
                      <a16:colId xmlns="" xmlns:a16="http://schemas.microsoft.com/office/drawing/2014/main" val="1425193521"/>
                    </a:ext>
                  </a:extLst>
                </a:gridCol>
                <a:gridCol w="2250280">
                  <a:extLst>
                    <a:ext uri="{9D8B030D-6E8A-4147-A177-3AD203B41FA5}">
                      <a16:colId xmlns="" xmlns:a16="http://schemas.microsoft.com/office/drawing/2014/main" val="2729864166"/>
                    </a:ext>
                  </a:extLst>
                </a:gridCol>
                <a:gridCol w="2893220">
                  <a:extLst>
                    <a:ext uri="{9D8B030D-6E8A-4147-A177-3AD203B41FA5}">
                      <a16:colId xmlns="" xmlns:a16="http://schemas.microsoft.com/office/drawing/2014/main" val="12077671"/>
                    </a:ext>
                  </a:extLst>
                </a:gridCol>
              </a:tblGrid>
              <a:tr h="496662"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Interfaces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48312"/>
                      </a:solidFill>
                    </a:lnT>
                    <a:lnB w="12700" cmpd="sng">
                      <a:solidFill>
                        <a:srgbClr val="E483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Type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Vendor</a:t>
                      </a:r>
                      <a:r>
                        <a:rPr lang="en-US" sz="1800" b="1" baseline="0" dirty="0"/>
                        <a:t> 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E48312"/>
                      </a:solidFill>
                    </a:lnT>
                    <a:lnB w="12700" cmpd="sng">
                      <a:solidFill>
                        <a:srgbClr val="E483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Campuses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48312"/>
                      </a:solidFill>
                    </a:lnT>
                    <a:lnB w="12700" cmpd="sng">
                      <a:solidFill>
                        <a:srgbClr val="E483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11477466"/>
                  </a:ext>
                </a:extLst>
              </a:tr>
              <a:tr h="521519"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baseline="0" dirty="0"/>
                        <a:t>E-017 </a:t>
                      </a:r>
                      <a:r>
                        <a:rPr lang="en-US" sz="1800" b="1" baseline="0" dirty="0" smtClean="0"/>
                        <a:t>-</a:t>
                      </a:r>
                      <a:r>
                        <a:rPr lang="en-US" sz="1800" b="1" baseline="0" dirty="0" err="1" smtClean="0"/>
                        <a:t>FileMonitoring</a:t>
                      </a:r>
                      <a:endParaRPr lang="en-US" sz="1800" b="1" baseline="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48312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Inbound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E48312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UCPC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48312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3622155"/>
                  </a:ext>
                </a:extLst>
              </a:tr>
              <a:tr h="660943"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 smtClean="0"/>
                        <a:t>I-107</a:t>
                      </a:r>
                    </a:p>
                    <a:p>
                      <a:r>
                        <a:rPr lang="en-US" sz="1800" b="1" dirty="0" err="1" smtClean="0"/>
                        <a:t>Seperated</a:t>
                      </a:r>
                      <a:r>
                        <a:rPr lang="en-US" sz="1800" b="1" baseline="0" dirty="0" smtClean="0"/>
                        <a:t> Employees</a:t>
                      </a:r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Inbound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UCOP</a:t>
                      </a:r>
                      <a:r>
                        <a:rPr lang="en-US" sz="1800" b="1" baseline="0" dirty="0"/>
                        <a:t> IDM</a:t>
                      </a:r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91637507"/>
                  </a:ext>
                </a:extLst>
              </a:tr>
              <a:tr h="521519"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I-165</a:t>
                      </a:r>
                    </a:p>
                    <a:p>
                      <a:r>
                        <a:rPr lang="en-US" sz="1800" b="1" dirty="0" smtClean="0"/>
                        <a:t>Employee Security</a:t>
                      </a:r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Inbound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All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3864427"/>
                  </a:ext>
                </a:extLst>
              </a:tr>
              <a:tr h="521519"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I-186</a:t>
                      </a:r>
                    </a:p>
                    <a:p>
                      <a:r>
                        <a:rPr lang="en-US" sz="1800" b="1" dirty="0" smtClean="0"/>
                        <a:t>Employee Security</a:t>
                      </a:r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Inbound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All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8374829"/>
                  </a:ext>
                </a:extLst>
              </a:tr>
              <a:tr h="724332"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I-262</a:t>
                      </a:r>
                    </a:p>
                    <a:p>
                      <a:r>
                        <a:rPr lang="en-US" sz="1800" b="1" dirty="0" smtClean="0"/>
                        <a:t>Custom UCID/Email/Phone</a:t>
                      </a:r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Inbound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All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6454107"/>
                  </a:ext>
                </a:extLst>
              </a:tr>
              <a:tr h="521519"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I-371</a:t>
                      </a:r>
                    </a:p>
                    <a:p>
                      <a:r>
                        <a:rPr lang="en-US" sz="1800" b="1" dirty="0" smtClean="0"/>
                        <a:t>Trigger I280</a:t>
                      </a:r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Inbound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All</a:t>
                      </a:r>
                      <a:r>
                        <a:rPr lang="en-US" sz="1800" b="1" baseline="0" dirty="0"/>
                        <a:t> Campuses</a:t>
                      </a:r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5525700"/>
                  </a:ext>
                </a:extLst>
              </a:tr>
              <a:tr h="521519"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 smtClean="0"/>
                        <a:t>I-606C</a:t>
                      </a:r>
                      <a:endParaRPr lang="en-US" sz="1800" b="1" dirty="0"/>
                    </a:p>
                    <a:p>
                      <a:r>
                        <a:rPr lang="en-US" sz="1800" b="1" dirty="0" smtClean="0"/>
                        <a:t>FileNet</a:t>
                      </a:r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Inbound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FileNet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5886036"/>
                  </a:ext>
                </a:extLst>
              </a:tr>
              <a:tr h="521519"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E-044B</a:t>
                      </a:r>
                    </a:p>
                    <a:p>
                      <a:r>
                        <a:rPr lang="en-US" sz="1800" b="1" dirty="0" err="1" smtClean="0"/>
                        <a:t>JobTitle</a:t>
                      </a:r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Inbound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TCS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1860374"/>
                  </a:ext>
                </a:extLst>
              </a:tr>
              <a:tr h="470011"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 smtClean="0"/>
                        <a:t>I-619</a:t>
                      </a:r>
                    </a:p>
                    <a:p>
                      <a:r>
                        <a:rPr lang="en-US" sz="1800" b="1" dirty="0" smtClean="0"/>
                        <a:t>Taxation</a:t>
                      </a:r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483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Inbound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483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Glacier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483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483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1351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19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8"/>
            <a:ext cx="6141720" cy="448471"/>
          </a:xfrm>
        </p:spPr>
        <p:txBody>
          <a:bodyPr/>
          <a:lstStyle/>
          <a:p>
            <a:r>
              <a:rPr lang="en-US" sz="2900" dirty="0"/>
              <a:t>Organization and Business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92150"/>
            <a:ext cx="10668000" cy="6283452"/>
          </a:xfrm>
        </p:spPr>
        <p:txBody>
          <a:bodyPr>
            <a:noAutofit/>
          </a:bodyPr>
          <a:lstStyle/>
          <a:p>
            <a:pPr marL="345843" indent="-345843">
              <a:spcAft>
                <a:spcPts val="726"/>
              </a:spcAft>
              <a:buFont typeface="Wingdings" panose="05000000000000000000" pitchFamily="2" charset="2"/>
              <a:buChar char="§"/>
              <a:tabLst>
                <a:tab pos="3464197" algn="r"/>
                <a:tab pos="3667860" algn="l"/>
              </a:tabLst>
            </a:pPr>
            <a:r>
              <a:rPr lang="en-US" sz="2400" dirty="0"/>
              <a:t>Organization</a:t>
            </a:r>
          </a:p>
          <a:p>
            <a:pPr marL="830024" lvl="1">
              <a:spcAft>
                <a:spcPts val="726"/>
              </a:spcAft>
              <a:buFont typeface="Wingdings" panose="05000000000000000000" pitchFamily="2" charset="2"/>
              <a:buChar char="§"/>
              <a:tabLst>
                <a:tab pos="3464197" algn="r"/>
                <a:tab pos="3667860" algn="l"/>
              </a:tabLst>
            </a:pPr>
            <a:r>
              <a:rPr lang="en-US" dirty="0"/>
              <a:t>Our top level org is “UC Online”.</a:t>
            </a:r>
          </a:p>
          <a:p>
            <a:pPr marL="830024" lvl="1">
              <a:spcAft>
                <a:spcPts val="726"/>
              </a:spcAft>
              <a:buFont typeface="Wingdings" panose="05000000000000000000" pitchFamily="2" charset="2"/>
              <a:buChar char="§"/>
              <a:tabLst>
                <a:tab pos="3464197" algn="r"/>
                <a:tab pos="3667860" algn="l"/>
              </a:tabLst>
            </a:pPr>
            <a:r>
              <a:rPr lang="en-US" dirty="0"/>
              <a:t>This is the parent Entity and holds all the parent assets</a:t>
            </a:r>
          </a:p>
          <a:p>
            <a:pPr marL="830024" lvl="1">
              <a:spcAft>
                <a:spcPts val="726"/>
              </a:spcAft>
              <a:buFont typeface="Wingdings" panose="05000000000000000000" pitchFamily="2" charset="2"/>
              <a:buChar char="§"/>
              <a:tabLst>
                <a:tab pos="3464197" algn="r"/>
                <a:tab pos="3667860" algn="l"/>
              </a:tabLst>
            </a:pPr>
            <a:r>
              <a:rPr lang="en-US" dirty="0"/>
              <a:t>The administration of Business Groups is delegated to the Business group admins under the parent org </a:t>
            </a:r>
          </a:p>
          <a:p>
            <a:pPr marL="345843">
              <a:spcAft>
                <a:spcPts val="726"/>
              </a:spcAft>
              <a:buFont typeface="Wingdings" panose="05000000000000000000" pitchFamily="2" charset="2"/>
              <a:buChar char="§"/>
              <a:tabLst>
                <a:tab pos="3464197" algn="r"/>
                <a:tab pos="3667860" algn="l"/>
              </a:tabLst>
            </a:pPr>
            <a:r>
              <a:rPr lang="en-US" sz="2400" dirty="0"/>
              <a:t>Business Groups</a:t>
            </a:r>
            <a:endParaRPr lang="en-US" sz="2400" i="1" dirty="0"/>
          </a:p>
          <a:p>
            <a:pPr marL="830024" lvl="1">
              <a:spcAft>
                <a:spcPts val="726"/>
              </a:spcAft>
              <a:buFont typeface="Wingdings" panose="05000000000000000000" pitchFamily="2" charset="2"/>
              <a:buChar char="§"/>
              <a:tabLst>
                <a:tab pos="3464197" algn="r"/>
                <a:tab pos="3667860" algn="l"/>
              </a:tabLst>
            </a:pPr>
            <a:r>
              <a:rPr lang="en-US" dirty="0"/>
              <a:t>Business Groups are sub-entities created under the “UC Online” organization above</a:t>
            </a:r>
          </a:p>
          <a:p>
            <a:pPr marL="830024" lvl="1">
              <a:spcAft>
                <a:spcPts val="726"/>
              </a:spcAft>
              <a:buFont typeface="Wingdings" panose="05000000000000000000" pitchFamily="2" charset="2"/>
              <a:buChar char="§"/>
              <a:tabLst>
                <a:tab pos="3464197" algn="r"/>
                <a:tab pos="3667860" algn="l"/>
              </a:tabLst>
            </a:pPr>
            <a:r>
              <a:rPr lang="en-US" dirty="0"/>
              <a:t>This can be a system wide project e.g. UCPath, or a Campus e.g. </a:t>
            </a:r>
            <a:r>
              <a:rPr lang="en-US" dirty="0" err="1"/>
              <a:t>UCMerced</a:t>
            </a:r>
            <a:r>
              <a:rPr lang="en-US" dirty="0"/>
              <a:t>, UCOP</a:t>
            </a:r>
          </a:p>
          <a:p>
            <a:pPr marL="830024" lvl="1">
              <a:spcAft>
                <a:spcPts val="726"/>
              </a:spcAft>
              <a:buFont typeface="Wingdings" panose="05000000000000000000" pitchFamily="2" charset="2"/>
              <a:buChar char="§"/>
              <a:tabLst>
                <a:tab pos="3464197" algn="r"/>
                <a:tab pos="3667860" algn="l"/>
              </a:tabLst>
            </a:pPr>
            <a:r>
              <a:rPr lang="en-US" dirty="0"/>
              <a:t>Business group owner is the Business group admin</a:t>
            </a:r>
          </a:p>
          <a:p>
            <a:pPr marL="830024" lvl="1">
              <a:spcAft>
                <a:spcPts val="726"/>
              </a:spcAft>
              <a:buFont typeface="Wingdings" panose="05000000000000000000" pitchFamily="2" charset="2"/>
              <a:buChar char="§"/>
              <a:tabLst>
                <a:tab pos="3464197" algn="r"/>
                <a:tab pos="3667860" algn="l"/>
              </a:tabLst>
            </a:pPr>
            <a:r>
              <a:rPr lang="en-US" dirty="0"/>
              <a:t>There are multiple Business groups within the “UC Online” organization above</a:t>
            </a:r>
            <a:endParaRPr lang="en-US" i="1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061700" y="0"/>
            <a:ext cx="792480" cy="748030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>
                <a:solidFill>
                  <a:srgbClr val="FFFF00"/>
                </a:solidFill>
              </a:rPr>
              <a:t>U</a:t>
            </a:r>
          </a:p>
          <a:p>
            <a:r>
              <a:rPr lang="en-US" sz="1700" b="1">
                <a:solidFill>
                  <a:srgbClr val="FFFF00"/>
                </a:solidFill>
              </a:rPr>
              <a:t>C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H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Y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I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L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F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R</a:t>
            </a:r>
          </a:p>
          <a:p>
            <a:r>
              <a:rPr lang="en-US" sz="1700" b="1">
                <a:solidFill>
                  <a:srgbClr val="FFFF00"/>
                </a:solidFill>
              </a:rPr>
              <a:t>M</a:t>
            </a:r>
            <a:endParaRPr lang="en-US" sz="17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8"/>
            <a:ext cx="6141720" cy="448471"/>
          </a:xfrm>
        </p:spPr>
        <p:txBody>
          <a:bodyPr/>
          <a:lstStyle/>
          <a:p>
            <a:r>
              <a:rPr lang="en-US" sz="3200" dirty="0"/>
              <a:t>Asset Sharing – API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92150"/>
            <a:ext cx="10347960" cy="6297845"/>
          </a:xfrm>
        </p:spPr>
        <p:txBody>
          <a:bodyPr>
            <a:noAutofit/>
          </a:bodyPr>
          <a:lstStyle/>
          <a:p>
            <a:pPr marL="345843" indent="-345843">
              <a:spcAft>
                <a:spcPts val="726"/>
              </a:spcAft>
              <a:buFont typeface="Wingdings" panose="05000000000000000000" pitchFamily="2" charset="2"/>
              <a:buChar char="§"/>
              <a:tabLst>
                <a:tab pos="3464197" algn="r"/>
                <a:tab pos="3667860" algn="l"/>
              </a:tabLst>
            </a:pPr>
            <a:r>
              <a:rPr lang="en-US" sz="2400" dirty="0"/>
              <a:t>Exchange Private </a:t>
            </a:r>
          </a:p>
          <a:p>
            <a:pPr marL="830024" lvl="1">
              <a:spcAft>
                <a:spcPts val="726"/>
              </a:spcAft>
              <a:buFont typeface="Wingdings" panose="05000000000000000000" pitchFamily="2" charset="2"/>
              <a:buChar char="§"/>
              <a:tabLst>
                <a:tab pos="3464197" algn="r"/>
                <a:tab pos="3667860" algn="l"/>
              </a:tabLst>
            </a:pPr>
            <a:r>
              <a:rPr lang="en-US" dirty="0"/>
              <a:t>For internal developers (viewer, contributor, or administrator access)</a:t>
            </a:r>
          </a:p>
          <a:p>
            <a:pPr marL="830024" lvl="1">
              <a:spcAft>
                <a:spcPts val="726"/>
              </a:spcAft>
              <a:buFont typeface="Wingdings" panose="05000000000000000000" pitchFamily="2" charset="2"/>
              <a:buChar char="§"/>
              <a:tabLst>
                <a:tab pos="3464197" algn="r"/>
                <a:tab pos="3667860" algn="l"/>
              </a:tabLst>
            </a:pPr>
            <a:r>
              <a:rPr lang="en-US" dirty="0"/>
              <a:t>Assets could be limited to Business groups</a:t>
            </a:r>
          </a:p>
          <a:p>
            <a:pPr marL="345843" indent="-345843">
              <a:spcAft>
                <a:spcPts val="726"/>
              </a:spcAft>
              <a:buFont typeface="Wingdings" panose="05000000000000000000" pitchFamily="2" charset="2"/>
              <a:buChar char="§"/>
              <a:tabLst>
                <a:tab pos="3464197" algn="r"/>
                <a:tab pos="3667860" algn="l"/>
              </a:tabLst>
            </a:pPr>
            <a:r>
              <a:rPr lang="en-US" sz="2400" dirty="0"/>
              <a:t>Exchange Portal</a:t>
            </a:r>
          </a:p>
          <a:p>
            <a:pPr marL="830024" lvl="1">
              <a:spcAft>
                <a:spcPts val="726"/>
              </a:spcAft>
              <a:buFont typeface="Wingdings" panose="05000000000000000000" pitchFamily="2" charset="2"/>
              <a:buChar char="§"/>
              <a:tabLst>
                <a:tab pos="3464197" algn="r"/>
                <a:tab pos="3667860" algn="l"/>
              </a:tabLst>
            </a:pPr>
            <a:r>
              <a:rPr lang="en-US" dirty="0"/>
              <a:t>Exchange admins only can share assets </a:t>
            </a:r>
          </a:p>
          <a:p>
            <a:pPr marL="830024" lvl="1">
              <a:spcAft>
                <a:spcPts val="726"/>
              </a:spcAft>
              <a:buFont typeface="Wingdings" panose="05000000000000000000" pitchFamily="2" charset="2"/>
              <a:buChar char="§"/>
              <a:tabLst>
                <a:tab pos="3464197" algn="r"/>
                <a:tab pos="3667860" algn="l"/>
              </a:tabLst>
            </a:pPr>
            <a:r>
              <a:rPr lang="en-US" dirty="0"/>
              <a:t>Shared Externally with developers outside of their own organization</a:t>
            </a:r>
          </a:p>
          <a:p>
            <a:pPr marL="345843" indent="-345843">
              <a:spcAft>
                <a:spcPts val="726"/>
              </a:spcAft>
              <a:buFont typeface="Wingdings" panose="05000000000000000000" pitchFamily="2" charset="2"/>
              <a:buChar char="§"/>
              <a:tabLst>
                <a:tab pos="3464197" algn="r"/>
                <a:tab pos="3667860" algn="l"/>
              </a:tabLst>
            </a:pPr>
            <a:r>
              <a:rPr lang="en-US" sz="2400" dirty="0"/>
              <a:t>What can be shared ?</a:t>
            </a:r>
          </a:p>
          <a:p>
            <a:pPr marL="830024" lvl="1">
              <a:spcAft>
                <a:spcPts val="726"/>
              </a:spcAft>
              <a:buFont typeface="Wingdings" panose="05000000000000000000" pitchFamily="2" charset="2"/>
              <a:buChar char="§"/>
              <a:tabLst>
                <a:tab pos="3464197" algn="r"/>
                <a:tab pos="3667860" algn="l"/>
              </a:tabLst>
            </a:pPr>
            <a:r>
              <a:rPr lang="en-US" dirty="0"/>
              <a:t>Mule XML example </a:t>
            </a:r>
            <a:r>
              <a:rPr lang="en-US" dirty="0" smtClean="0"/>
              <a:t>code, Template, Connector, APIs</a:t>
            </a:r>
            <a:endParaRPr lang="en-US" dirty="0"/>
          </a:p>
          <a:p>
            <a:pPr marL="830024" lvl="1">
              <a:spcAft>
                <a:spcPts val="726"/>
              </a:spcAft>
              <a:buFont typeface="Wingdings" panose="05000000000000000000" pitchFamily="2" charset="2"/>
              <a:buChar char="§"/>
              <a:tabLst>
                <a:tab pos="3464197" algn="r"/>
                <a:tab pos="3667860" algn="l"/>
              </a:tabLst>
            </a:pPr>
            <a:r>
              <a:rPr lang="en-US" dirty="0"/>
              <a:t>Custom information assets.</a:t>
            </a:r>
          </a:p>
          <a:p>
            <a:pPr marL="345843">
              <a:spcAft>
                <a:spcPts val="726"/>
              </a:spcAft>
              <a:buFont typeface="Wingdings" panose="05000000000000000000" pitchFamily="2" charset="2"/>
              <a:buChar char="§"/>
              <a:tabLst>
                <a:tab pos="3464197" algn="r"/>
                <a:tab pos="3667860" algn="l"/>
              </a:tabLst>
            </a:pPr>
            <a:r>
              <a:rPr lang="en-US" sz="2400" dirty="0"/>
              <a:t>Advantages</a:t>
            </a:r>
          </a:p>
          <a:p>
            <a:pPr marL="830024" lvl="1">
              <a:spcAft>
                <a:spcPts val="726"/>
              </a:spcAft>
              <a:buFont typeface="Wingdings" panose="05000000000000000000" pitchFamily="2" charset="2"/>
              <a:buChar char="§"/>
              <a:tabLst>
                <a:tab pos="3464197" algn="r"/>
                <a:tab pos="3667860" algn="l"/>
              </a:tabLst>
            </a:pPr>
            <a:r>
              <a:rPr lang="en-US" dirty="0"/>
              <a:t>Model and reuse code and APIs </a:t>
            </a:r>
          </a:p>
          <a:p>
            <a:pPr marL="830024" lvl="1">
              <a:spcAft>
                <a:spcPts val="726"/>
              </a:spcAft>
              <a:buFont typeface="Wingdings" panose="05000000000000000000" pitchFamily="2" charset="2"/>
              <a:buChar char="§"/>
              <a:tabLst>
                <a:tab pos="3464197" algn="r"/>
                <a:tab pos="3667860" algn="l"/>
              </a:tabLst>
            </a:pPr>
            <a:r>
              <a:rPr lang="en-US" dirty="0"/>
              <a:t>Easy access </a:t>
            </a:r>
          </a:p>
          <a:p>
            <a:pPr marL="830024" lvl="1">
              <a:spcAft>
                <a:spcPts val="726"/>
              </a:spcAft>
              <a:buFont typeface="Wingdings" panose="05000000000000000000" pitchFamily="2" charset="2"/>
              <a:buChar char="§"/>
              <a:tabLst>
                <a:tab pos="3464197" algn="r"/>
                <a:tab pos="3667860" algn="l"/>
              </a:tabLst>
            </a:pPr>
            <a:r>
              <a:rPr lang="en-US" dirty="0"/>
              <a:t>Create a repository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061700" y="0"/>
            <a:ext cx="792480" cy="748030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>
                <a:solidFill>
                  <a:srgbClr val="FFFF00"/>
                </a:solidFill>
              </a:rPr>
              <a:t>U</a:t>
            </a:r>
          </a:p>
          <a:p>
            <a:r>
              <a:rPr lang="en-US" sz="1700" b="1">
                <a:solidFill>
                  <a:srgbClr val="FFFF00"/>
                </a:solidFill>
              </a:rPr>
              <a:t>C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H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Y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I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L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F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R</a:t>
            </a:r>
          </a:p>
          <a:p>
            <a:r>
              <a:rPr lang="en-US" sz="1700" b="1">
                <a:solidFill>
                  <a:srgbClr val="FFFF00"/>
                </a:solidFill>
              </a:rPr>
              <a:t>M</a:t>
            </a:r>
            <a:endParaRPr lang="en-US" sz="17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8"/>
            <a:ext cx="6835140" cy="448471"/>
          </a:xfrm>
        </p:spPr>
        <p:txBody>
          <a:bodyPr/>
          <a:lstStyle/>
          <a:p>
            <a:r>
              <a:rPr lang="en-US" sz="3400" dirty="0"/>
              <a:t>Organization and Business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061700" y="0"/>
            <a:ext cx="792480" cy="748030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>
                <a:solidFill>
                  <a:srgbClr val="FFFF00"/>
                </a:solidFill>
              </a:rPr>
              <a:t>U</a:t>
            </a:r>
          </a:p>
          <a:p>
            <a:r>
              <a:rPr lang="en-US" sz="1700" b="1">
                <a:solidFill>
                  <a:srgbClr val="FFFF00"/>
                </a:solidFill>
              </a:rPr>
              <a:t>C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H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Y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I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L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F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R</a:t>
            </a:r>
          </a:p>
          <a:p>
            <a:r>
              <a:rPr lang="en-US" sz="1700" b="1">
                <a:solidFill>
                  <a:srgbClr val="FFFF00"/>
                </a:solidFill>
              </a:rPr>
              <a:t>M</a:t>
            </a:r>
            <a:endParaRPr lang="en-US" sz="1700" b="1" dirty="0">
              <a:solidFill>
                <a:srgbClr val="FFFF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25550"/>
            <a:ext cx="10385127" cy="529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2" y="1"/>
            <a:ext cx="6141720" cy="448471"/>
          </a:xfrm>
        </p:spPr>
        <p:txBody>
          <a:bodyPr/>
          <a:lstStyle/>
          <a:p>
            <a:pPr marL="345843" indent="-345843">
              <a:spcAft>
                <a:spcPts val="726"/>
              </a:spcAft>
              <a:tabLst>
                <a:tab pos="3464197" algn="r"/>
                <a:tab pos="3667860" algn="l"/>
              </a:tabLst>
            </a:pPr>
            <a:r>
              <a:rPr lang="en-US" sz="3400" dirty="0"/>
              <a:t>UCOP - UCPath IDM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7092"/>
            <a:ext cx="10287000" cy="5671058"/>
          </a:xfrm>
        </p:spPr>
        <p:txBody>
          <a:bodyPr>
            <a:noAutofit/>
          </a:bodyPr>
          <a:lstStyle/>
          <a:p>
            <a:pPr marL="685800" lvl="1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62263" algn="r"/>
                <a:tab pos="3030538" algn="l"/>
              </a:tabLst>
            </a:pPr>
            <a:r>
              <a:rPr lang="en-US" dirty="0"/>
              <a:t>UCOP is Providing and Consuming Services to/from UCPath since past few years.</a:t>
            </a:r>
          </a:p>
          <a:p>
            <a:pPr marL="685800" lvl="1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62263" algn="r"/>
                <a:tab pos="3030538" algn="l"/>
              </a:tabLst>
            </a:pPr>
            <a:r>
              <a:rPr lang="en-US" dirty="0"/>
              <a:t>Current UCOP setup for services</a:t>
            </a:r>
          </a:p>
          <a:p>
            <a:pPr marL="1085850" lvl="2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62263" algn="r"/>
                <a:tab pos="3030538" algn="l"/>
              </a:tabLst>
            </a:pPr>
            <a:r>
              <a:rPr lang="en-US" sz="2000" dirty="0"/>
              <a:t>The current interfaces are deployed on </a:t>
            </a:r>
            <a:r>
              <a:rPr lang="en-US" sz="2000" dirty="0" err="1"/>
              <a:t>JBoss</a:t>
            </a:r>
            <a:r>
              <a:rPr lang="en-US" sz="2000" dirty="0"/>
              <a:t> Application server.</a:t>
            </a:r>
          </a:p>
          <a:p>
            <a:pPr marL="685800" lvl="1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62263" algn="r"/>
                <a:tab pos="3030538" algn="l"/>
              </a:tabLst>
            </a:pPr>
            <a:r>
              <a:rPr lang="en-US" dirty="0"/>
              <a:t>Where we spend our time</a:t>
            </a:r>
          </a:p>
          <a:p>
            <a:pPr marL="1085850" lvl="2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62263" algn="r"/>
                <a:tab pos="3030538" algn="l"/>
              </a:tabLst>
            </a:pPr>
            <a:r>
              <a:rPr lang="en-US" sz="2000" dirty="0"/>
              <a:t>Maintaining the Application server.</a:t>
            </a:r>
          </a:p>
          <a:p>
            <a:pPr marL="1085850" lvl="2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62263" algn="r"/>
                <a:tab pos="3030538" algn="l"/>
              </a:tabLst>
            </a:pPr>
            <a:r>
              <a:rPr lang="en-US" sz="2000" dirty="0"/>
              <a:t>Regenerating the class for any WSDL changes.</a:t>
            </a:r>
          </a:p>
          <a:p>
            <a:pPr marL="1085850" lvl="2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62263" algn="r"/>
                <a:tab pos="3030538" algn="l"/>
              </a:tabLst>
            </a:pPr>
            <a:r>
              <a:rPr lang="en-US" sz="2000" dirty="0"/>
              <a:t>This also involves deployment of new artifacts.</a:t>
            </a:r>
          </a:p>
          <a:p>
            <a:pPr marL="1085850" lvl="2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62263" algn="r"/>
                <a:tab pos="3030538" algn="l"/>
              </a:tabLst>
            </a:pPr>
            <a:r>
              <a:rPr lang="en-US" sz="2000" dirty="0"/>
              <a:t>Software upgrades for Application server.</a:t>
            </a:r>
          </a:p>
          <a:p>
            <a:pPr marL="1085850" lvl="2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62263" algn="r"/>
                <a:tab pos="3030538" algn="l"/>
              </a:tabLst>
            </a:pPr>
            <a:r>
              <a:rPr lang="en-US" sz="2000" dirty="0"/>
              <a:t>Maintaining Multiple environments(Dev, QA, UAT, Prod).</a:t>
            </a:r>
          </a:p>
          <a:p>
            <a:pPr marL="1085850" lvl="2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62263" algn="r"/>
                <a:tab pos="3030538" algn="l"/>
              </a:tabLst>
            </a:pPr>
            <a:r>
              <a:rPr lang="en-US" sz="2000" dirty="0"/>
              <a:t>Coordination with Multiple team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061700" y="0"/>
            <a:ext cx="792480" cy="748030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>
                <a:solidFill>
                  <a:srgbClr val="FFFF00"/>
                </a:solidFill>
              </a:rPr>
              <a:t>U</a:t>
            </a:r>
          </a:p>
          <a:p>
            <a:r>
              <a:rPr lang="en-US" sz="1700" b="1">
                <a:solidFill>
                  <a:srgbClr val="FFFF00"/>
                </a:solidFill>
              </a:rPr>
              <a:t>C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H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Y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I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L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F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R</a:t>
            </a:r>
          </a:p>
          <a:p>
            <a:r>
              <a:rPr lang="en-US" sz="1700" b="1">
                <a:solidFill>
                  <a:srgbClr val="FFFF00"/>
                </a:solidFill>
              </a:rPr>
              <a:t>M</a:t>
            </a:r>
            <a:endParaRPr lang="en-US" sz="17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982218"/>
            <a:ext cx="9906000" cy="5805932"/>
          </a:xfrm>
        </p:spPr>
        <p:txBody>
          <a:bodyPr>
            <a:noAutofit/>
          </a:bodyPr>
          <a:lstStyle/>
          <a:p>
            <a:pPr marL="285750" lvl="1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62263" algn="r"/>
                <a:tab pos="3030538" algn="l"/>
              </a:tabLst>
            </a:pPr>
            <a:r>
              <a:rPr lang="en-US" dirty="0"/>
              <a:t>Looking at the features </a:t>
            </a:r>
            <a:r>
              <a:rPr lang="en-US" dirty="0" err="1"/>
              <a:t>MuleSoft</a:t>
            </a:r>
            <a:r>
              <a:rPr lang="en-US" dirty="0"/>
              <a:t> is providing UCOP IAM has selected </a:t>
            </a:r>
            <a:r>
              <a:rPr lang="en-US" dirty="0" err="1"/>
              <a:t>MuleSoft</a:t>
            </a:r>
            <a:r>
              <a:rPr lang="en-US" dirty="0"/>
              <a:t> as the new integration platform. </a:t>
            </a:r>
          </a:p>
          <a:p>
            <a:pPr marL="685800" lvl="2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62263" algn="r"/>
                <a:tab pos="3030538" algn="l"/>
              </a:tabLst>
            </a:pPr>
            <a:r>
              <a:rPr lang="en-US" dirty="0"/>
              <a:t>Mule is the most </a:t>
            </a:r>
            <a:r>
              <a:rPr lang="en-US" b="1" dirty="0"/>
              <a:t>lightweight</a:t>
            </a:r>
            <a:r>
              <a:rPr lang="en-US" dirty="0"/>
              <a:t> integration platform available.</a:t>
            </a:r>
          </a:p>
          <a:p>
            <a:pPr marL="685800" lvl="2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62263" algn="r"/>
                <a:tab pos="3030538" algn="l"/>
              </a:tabLst>
            </a:pPr>
            <a:r>
              <a:rPr lang="en-US" dirty="0"/>
              <a:t>Mule integrates tightly with </a:t>
            </a:r>
            <a:r>
              <a:rPr lang="en-US" b="1" dirty="0"/>
              <a:t>Spring</a:t>
            </a:r>
            <a:r>
              <a:rPr lang="en-US" dirty="0"/>
              <a:t>.</a:t>
            </a:r>
          </a:p>
          <a:p>
            <a:pPr marL="685800" lvl="2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62263" algn="r"/>
                <a:tab pos="3030538" algn="l"/>
              </a:tabLst>
            </a:pPr>
            <a:r>
              <a:rPr lang="en-US" dirty="0"/>
              <a:t>Mule uses </a:t>
            </a:r>
            <a:r>
              <a:rPr lang="en-US" b="1" dirty="0"/>
              <a:t>common tools </a:t>
            </a:r>
            <a:r>
              <a:rPr lang="en-US" dirty="0"/>
              <a:t>that all Java developers are familiar with, like Maven, Eclipse, JUnit and Spring.</a:t>
            </a:r>
          </a:p>
          <a:p>
            <a:pPr marL="685800" lvl="2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62263" algn="r"/>
                <a:tab pos="3030538" algn="l"/>
              </a:tabLst>
            </a:pPr>
            <a:r>
              <a:rPr lang="en-US" dirty="0"/>
              <a:t>Mule IDE </a:t>
            </a:r>
            <a:r>
              <a:rPr lang="en-US" b="1" dirty="0" err="1"/>
              <a:t>Anypoint</a:t>
            </a:r>
            <a:r>
              <a:rPr lang="en-US" b="1" dirty="0"/>
              <a:t> Studio </a:t>
            </a:r>
            <a:r>
              <a:rPr lang="en-US" dirty="0"/>
              <a:t>helps new developers get up to speed quickly with a graphical development environment.</a:t>
            </a:r>
          </a:p>
          <a:p>
            <a:pPr marL="685800" lvl="2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62263" algn="r"/>
                <a:tab pos="3030538" algn="l"/>
              </a:tabLst>
            </a:pPr>
            <a:r>
              <a:rPr lang="en-US" dirty="0"/>
              <a:t>Process large </a:t>
            </a:r>
            <a:r>
              <a:rPr lang="en-US" b="1" dirty="0"/>
              <a:t>messages efficiently </a:t>
            </a:r>
            <a:r>
              <a:rPr lang="en-US" dirty="0"/>
              <a:t>XML, JSON, flat files, binary and file attachments, streams, and Java objects. </a:t>
            </a:r>
          </a:p>
          <a:p>
            <a:pPr marL="685800" lvl="2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62263" algn="r"/>
                <a:tab pos="3030538" algn="l"/>
              </a:tabLst>
            </a:pPr>
            <a:r>
              <a:rPr lang="en-US" dirty="0"/>
              <a:t>Provides flexibility to deploy apps on cloud or on premise.</a:t>
            </a:r>
          </a:p>
          <a:p>
            <a:pPr marL="685800" lvl="2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62263" algn="r"/>
                <a:tab pos="3030538" algn="l"/>
              </a:tabLst>
            </a:pPr>
            <a:r>
              <a:rPr lang="en-US" dirty="0"/>
              <a:t>Upgrades managed by </a:t>
            </a:r>
            <a:r>
              <a:rPr lang="en-US" dirty="0" err="1"/>
              <a:t>MuleSoft</a:t>
            </a:r>
            <a:endParaRPr lang="en-US" dirty="0"/>
          </a:p>
          <a:p>
            <a:pPr marL="345843" lvl="1">
              <a:spcAft>
                <a:spcPts val="726"/>
              </a:spcAft>
              <a:buFont typeface="Wingdings" panose="05000000000000000000" pitchFamily="2" charset="2"/>
              <a:buChar char="§"/>
              <a:tabLst>
                <a:tab pos="3464197" algn="r"/>
                <a:tab pos="3667860" algn="l"/>
              </a:tabLst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061700" y="0"/>
            <a:ext cx="792480" cy="748030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>
                <a:solidFill>
                  <a:srgbClr val="FFFF00"/>
                </a:solidFill>
              </a:rPr>
              <a:t>U</a:t>
            </a:r>
          </a:p>
          <a:p>
            <a:r>
              <a:rPr lang="en-US" sz="1700" b="1">
                <a:solidFill>
                  <a:srgbClr val="FFFF00"/>
                </a:solidFill>
              </a:rPr>
              <a:t>C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H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Y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I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L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F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R</a:t>
            </a:r>
          </a:p>
          <a:p>
            <a:r>
              <a:rPr lang="en-US" sz="1700" b="1">
                <a:solidFill>
                  <a:srgbClr val="FFFF00"/>
                </a:solidFill>
              </a:rPr>
              <a:t>M</a:t>
            </a:r>
            <a:endParaRPr lang="en-US" sz="17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201418"/>
            <a:ext cx="9906000" cy="3215132"/>
          </a:xfrm>
        </p:spPr>
        <p:txBody>
          <a:bodyPr>
            <a:noAutofit/>
          </a:bodyPr>
          <a:lstStyle/>
          <a:p>
            <a:pPr marL="685800" lvl="2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62263" algn="r"/>
                <a:tab pos="3030538" algn="l"/>
              </a:tabLst>
            </a:pPr>
            <a:r>
              <a:rPr lang="en-US" sz="2400" dirty="0" smtClean="0"/>
              <a:t>Maintaining and syncing the repository (i.e. WSDL, XSD and other changes) – Use of API </a:t>
            </a:r>
            <a:r>
              <a:rPr lang="en-US" sz="2400" dirty="0" err="1" smtClean="0"/>
              <a:t>Exchnage</a:t>
            </a:r>
            <a:endParaRPr lang="en-US" sz="2400" dirty="0"/>
          </a:p>
          <a:p>
            <a:pPr marL="685800" lvl="2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62263" algn="r"/>
                <a:tab pos="3030538" algn="l"/>
              </a:tabLst>
            </a:pPr>
            <a:r>
              <a:rPr lang="en-US" sz="2400" dirty="0"/>
              <a:t>To keep up with the market and technology evolution.</a:t>
            </a:r>
          </a:p>
          <a:p>
            <a:pPr marL="685800" lvl="2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62263" algn="r"/>
                <a:tab pos="3030538" algn="l"/>
              </a:tabLst>
            </a:pPr>
            <a:r>
              <a:rPr lang="en-US" sz="2400" dirty="0"/>
              <a:t>In Line with UCPath and other UC who are using </a:t>
            </a:r>
            <a:r>
              <a:rPr lang="en-US" sz="2400" dirty="0" err="1"/>
              <a:t>MuleSoft</a:t>
            </a:r>
            <a:r>
              <a:rPr lang="en-US" sz="2400" dirty="0"/>
              <a:t>.</a:t>
            </a:r>
          </a:p>
          <a:p>
            <a:pPr marL="685800" lvl="2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62263" algn="r"/>
                <a:tab pos="3030538" algn="l"/>
              </a:tabLst>
            </a:pPr>
            <a:r>
              <a:rPr lang="en-US" sz="2400" dirty="0"/>
              <a:t>Deploy same code base across multiple environments.</a:t>
            </a:r>
          </a:p>
          <a:p>
            <a:pPr marL="685800" lvl="2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62263" algn="r"/>
                <a:tab pos="3030538" algn="l"/>
              </a:tabLst>
            </a:pPr>
            <a:r>
              <a:rPr lang="en-US" sz="2400" dirty="0"/>
              <a:t>Reduces the dependency of Application servers plugins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061700" y="0"/>
            <a:ext cx="792480" cy="748030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>
                <a:solidFill>
                  <a:srgbClr val="FFFF00"/>
                </a:solidFill>
              </a:rPr>
              <a:t>U</a:t>
            </a:r>
          </a:p>
          <a:p>
            <a:r>
              <a:rPr lang="en-US" sz="1700" b="1">
                <a:solidFill>
                  <a:srgbClr val="FFFF00"/>
                </a:solidFill>
              </a:rPr>
              <a:t>C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H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Y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I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L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F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R</a:t>
            </a:r>
          </a:p>
          <a:p>
            <a:r>
              <a:rPr lang="en-US" sz="1700" b="1">
                <a:solidFill>
                  <a:srgbClr val="FFFF00"/>
                </a:solidFill>
              </a:rPr>
              <a:t>M</a:t>
            </a:r>
            <a:endParaRPr lang="en-US" sz="1700" b="1" dirty="0">
              <a:solidFill>
                <a:srgbClr val="FFFF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346"/>
            <a:ext cx="5715000" cy="604603"/>
          </a:xfrm>
        </p:spPr>
        <p:txBody>
          <a:bodyPr/>
          <a:lstStyle/>
          <a:p>
            <a:r>
              <a:rPr lang="en-US" sz="2800" dirty="0"/>
              <a:t>UCOP </a:t>
            </a:r>
            <a:r>
              <a:rPr lang="en-US" sz="2800" dirty="0" smtClean="0"/>
              <a:t>IDM </a:t>
            </a:r>
            <a:r>
              <a:rPr lang="en-US" sz="3200" dirty="0"/>
              <a:t>interface</a:t>
            </a:r>
            <a:r>
              <a:rPr lang="en-US" sz="2800" dirty="0"/>
              <a:t> to </a:t>
            </a:r>
            <a:r>
              <a:rPr lang="en-US" sz="2800" dirty="0" err="1"/>
              <a:t>CloudHub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49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673350"/>
            <a:ext cx="9067800" cy="2286000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In </a:t>
            </a:r>
            <a:r>
              <a:rPr lang="en-US" dirty="0" err="1"/>
              <a:t>Anypoint</a:t>
            </a:r>
            <a:r>
              <a:rPr lang="en-US" dirty="0"/>
              <a:t> Platform, has a future to configure External Identity. </a:t>
            </a:r>
          </a:p>
          <a:p>
            <a:pPr lvl="1"/>
            <a:r>
              <a:rPr lang="en-US" dirty="0" err="1"/>
              <a:t>Anypoint</a:t>
            </a:r>
            <a:r>
              <a:rPr lang="en-US" dirty="0"/>
              <a:t> Supports SAML2.0. </a:t>
            </a:r>
          </a:p>
          <a:p>
            <a:pPr lvl="1"/>
            <a:r>
              <a:rPr lang="en-US" dirty="0" err="1"/>
              <a:t>Anypoint</a:t>
            </a:r>
            <a:r>
              <a:rPr lang="en-US" dirty="0"/>
              <a:t> Platform was tested configuring using Shibboleth. </a:t>
            </a:r>
          </a:p>
          <a:p>
            <a:pPr lvl="1"/>
            <a:r>
              <a:rPr lang="en-US" dirty="0"/>
              <a:t>Login to </a:t>
            </a:r>
            <a:r>
              <a:rPr lang="en-US" dirty="0" err="1"/>
              <a:t>Anypoint</a:t>
            </a:r>
            <a:r>
              <a:rPr lang="en-US" dirty="0"/>
              <a:t> and click on external identity to configure the IDP.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"/>
            <a:ext cx="7132320" cy="611433"/>
          </a:xfrm>
        </p:spPr>
        <p:txBody>
          <a:bodyPr/>
          <a:lstStyle/>
          <a:p>
            <a:r>
              <a:rPr lang="en-US" sz="3400" dirty="0" err="1"/>
              <a:t>Anypoint</a:t>
            </a:r>
            <a:r>
              <a:rPr lang="en-US" sz="3400" dirty="0"/>
              <a:t> Platform Support for </a:t>
            </a:r>
            <a:r>
              <a:rPr lang="en-US" sz="3400" dirty="0" smtClean="0"/>
              <a:t>SSO</a:t>
            </a:r>
            <a:endParaRPr lang="en-US" sz="34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061700" y="0"/>
            <a:ext cx="792480" cy="748030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>
                <a:solidFill>
                  <a:srgbClr val="FFFF00"/>
                </a:solidFill>
              </a:rPr>
              <a:t>U</a:t>
            </a:r>
          </a:p>
          <a:p>
            <a:r>
              <a:rPr lang="en-US" sz="1700" b="1">
                <a:solidFill>
                  <a:srgbClr val="FFFF00"/>
                </a:solidFill>
              </a:rPr>
              <a:t>C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H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Y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I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L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F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R</a:t>
            </a:r>
          </a:p>
          <a:p>
            <a:r>
              <a:rPr lang="en-US" sz="1700" b="1">
                <a:solidFill>
                  <a:srgbClr val="FFFF00"/>
                </a:solidFill>
              </a:rPr>
              <a:t>M</a:t>
            </a:r>
            <a:endParaRPr lang="en-US" sz="1700" b="1" dirty="0">
              <a:solidFill>
                <a:srgbClr val="FFFF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30350"/>
            <a:ext cx="19812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04800" y="3435350"/>
            <a:ext cx="1524000" cy="5461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7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1466"/>
            <a:ext cx="8991600" cy="2932684"/>
          </a:xfrm>
        </p:spPr>
        <p:txBody>
          <a:bodyPr>
            <a:noAutofit/>
          </a:bodyPr>
          <a:lstStyle/>
          <a:p>
            <a:pPr marL="685800" lvl="2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62263" algn="r"/>
                <a:tab pos="3030538" algn="l"/>
              </a:tabLst>
            </a:pPr>
            <a:r>
              <a:rPr lang="en-US" sz="2400" dirty="0"/>
              <a:t>When did I start </a:t>
            </a:r>
            <a:r>
              <a:rPr lang="en-US" sz="2400" dirty="0" smtClean="0"/>
              <a:t>thinking </a:t>
            </a:r>
            <a:r>
              <a:rPr lang="en-US" sz="2400" dirty="0"/>
              <a:t>about </a:t>
            </a:r>
            <a:r>
              <a:rPr lang="en-US" sz="2400" dirty="0" err="1"/>
              <a:t>MuleSoft</a:t>
            </a:r>
            <a:r>
              <a:rPr lang="en-US" sz="2400" dirty="0"/>
              <a:t>.</a:t>
            </a:r>
          </a:p>
          <a:p>
            <a:pPr marL="685800" lvl="2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62263" algn="r"/>
                <a:tab pos="3030538" algn="l"/>
              </a:tabLst>
            </a:pPr>
            <a:r>
              <a:rPr lang="en-US" sz="2400" dirty="0"/>
              <a:t>How did I approach.</a:t>
            </a:r>
          </a:p>
          <a:p>
            <a:pPr marL="685800" lvl="2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62263" algn="r"/>
                <a:tab pos="3030538" algn="l"/>
              </a:tabLst>
            </a:pPr>
            <a:r>
              <a:rPr lang="en-US" sz="2400" dirty="0"/>
              <a:t>Training on </a:t>
            </a:r>
            <a:r>
              <a:rPr lang="en-US" sz="2400" dirty="0" err="1"/>
              <a:t>MuleSoft</a:t>
            </a:r>
            <a:r>
              <a:rPr lang="en-US" sz="2400" dirty="0"/>
              <a:t>.</a:t>
            </a:r>
          </a:p>
          <a:p>
            <a:pPr marL="685800" lvl="2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62263" algn="r"/>
                <a:tab pos="3030538" algn="l"/>
              </a:tabLst>
            </a:pPr>
            <a:r>
              <a:rPr lang="en-US" sz="2400" dirty="0"/>
              <a:t>Process/Plan to Migrate existing UCOP IDM interfaces.</a:t>
            </a:r>
          </a:p>
          <a:p>
            <a:pPr marL="685800" lvl="2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62263" algn="r"/>
                <a:tab pos="3030538" algn="l"/>
              </a:tabLst>
            </a:pPr>
            <a:r>
              <a:rPr lang="en-US" sz="2400" dirty="0"/>
              <a:t>Testing UCPath interfaces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"/>
            <a:ext cx="7132320" cy="611433"/>
          </a:xfrm>
        </p:spPr>
        <p:txBody>
          <a:bodyPr/>
          <a:lstStyle/>
          <a:p>
            <a:r>
              <a:rPr lang="en-US" sz="3600" dirty="0"/>
              <a:t>My Experience with </a:t>
            </a:r>
            <a:r>
              <a:rPr lang="en-US" sz="3600" dirty="0" err="1"/>
              <a:t>MuleSoft</a:t>
            </a:r>
            <a:endParaRPr lang="en-US" sz="34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061700" y="0"/>
            <a:ext cx="792480" cy="748030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>
                <a:solidFill>
                  <a:srgbClr val="FFFF00"/>
                </a:solidFill>
              </a:rPr>
              <a:t>U</a:t>
            </a:r>
          </a:p>
          <a:p>
            <a:r>
              <a:rPr lang="en-US" sz="1700" b="1">
                <a:solidFill>
                  <a:srgbClr val="FFFF00"/>
                </a:solidFill>
              </a:rPr>
              <a:t>C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H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Y</a:t>
            </a: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I</a:t>
            </a:r>
          </a:p>
          <a:p>
            <a:r>
              <a:rPr lang="en-US" sz="1700" b="1">
                <a:solidFill>
                  <a:srgbClr val="FFFF00"/>
                </a:solidFill>
              </a:rPr>
              <a:t>N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endParaRPr lang="en-US" sz="1700" b="1">
              <a:solidFill>
                <a:srgbClr val="FFFF00"/>
              </a:solidFill>
            </a:endParaRPr>
          </a:p>
          <a:p>
            <a:r>
              <a:rPr lang="en-US" sz="1700" b="1">
                <a:solidFill>
                  <a:srgbClr val="FFFF00"/>
                </a:solidFill>
              </a:rPr>
              <a:t>P</a:t>
            </a:r>
          </a:p>
          <a:p>
            <a:r>
              <a:rPr lang="en-US" sz="1700" b="1">
                <a:solidFill>
                  <a:srgbClr val="FFFF00"/>
                </a:solidFill>
              </a:rPr>
              <a:t>L</a:t>
            </a:r>
          </a:p>
          <a:p>
            <a:r>
              <a:rPr lang="en-US" sz="1700" b="1">
                <a:solidFill>
                  <a:srgbClr val="FFFF00"/>
                </a:solidFill>
              </a:rPr>
              <a:t>A</a:t>
            </a:r>
          </a:p>
          <a:p>
            <a:r>
              <a:rPr lang="en-US" sz="1700" b="1">
                <a:solidFill>
                  <a:srgbClr val="FFFF00"/>
                </a:solidFill>
              </a:rPr>
              <a:t>T</a:t>
            </a:r>
          </a:p>
          <a:p>
            <a:r>
              <a:rPr lang="en-US" sz="1700" b="1">
                <a:solidFill>
                  <a:srgbClr val="FFFF00"/>
                </a:solidFill>
              </a:rPr>
              <a:t>F</a:t>
            </a:r>
          </a:p>
          <a:p>
            <a:r>
              <a:rPr lang="en-US" sz="1700" b="1">
                <a:solidFill>
                  <a:srgbClr val="FFFF00"/>
                </a:solidFill>
              </a:rPr>
              <a:t>O</a:t>
            </a:r>
          </a:p>
          <a:p>
            <a:r>
              <a:rPr lang="en-US" sz="1700" b="1">
                <a:solidFill>
                  <a:srgbClr val="FFFF00"/>
                </a:solidFill>
              </a:rPr>
              <a:t>R</a:t>
            </a:r>
          </a:p>
          <a:p>
            <a:r>
              <a:rPr lang="en-US" sz="1700" b="1">
                <a:solidFill>
                  <a:srgbClr val="FFFF00"/>
                </a:solidFill>
              </a:rPr>
              <a:t>M</a:t>
            </a:r>
            <a:endParaRPr lang="en-US" sz="17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1700" y="0"/>
            <a:ext cx="792480" cy="7480300"/>
          </a:xfrm>
        </p:spPr>
        <p:txBody>
          <a:bodyPr/>
          <a:lstStyle/>
          <a:p>
            <a:r>
              <a:rPr lang="en-US" sz="17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C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H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Y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I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F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R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768350"/>
            <a:ext cx="989101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Easy to learn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Basic knowledge of XML, JSON, java/object oriented programming and integration technologies such as HTTP, JMS, JDBC, REST and SOAP.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err="1" smtClean="0"/>
              <a:t>Mulesoft</a:t>
            </a:r>
            <a:r>
              <a:rPr lang="en-US" sz="3200" dirty="0" smtClean="0"/>
              <a:t> provides free self study development fundamental course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Trainings we took: </a:t>
            </a:r>
          </a:p>
          <a:p>
            <a:pPr marL="1010549" lvl="1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Anypoint</a:t>
            </a:r>
            <a:r>
              <a:rPr lang="en-US" sz="3200" dirty="0" smtClean="0"/>
              <a:t> </a:t>
            </a:r>
            <a:r>
              <a:rPr lang="en-US" sz="3200" dirty="0"/>
              <a:t>Platform Development: Fundamentals (Mule 3) - </a:t>
            </a:r>
            <a:r>
              <a:rPr lang="en-US" sz="3200" dirty="0" smtClean="0"/>
              <a:t>Online instructor-led</a:t>
            </a:r>
          </a:p>
          <a:p>
            <a:pPr marL="1010549" lvl="1" indent="-457200">
              <a:buFont typeface="Arial" panose="020B0604020202020204" pitchFamily="34" charset="0"/>
              <a:buChar char="•"/>
            </a:pPr>
            <a:r>
              <a:rPr lang="en-US" sz="3200" smtClean="0">
                <a:hlinkClick r:id="rId2"/>
              </a:rPr>
              <a:t>API </a:t>
            </a:r>
            <a:r>
              <a:rPr lang="en-US" sz="3200" dirty="0" smtClean="0">
                <a:hlinkClick r:id="rId2"/>
              </a:rPr>
              <a:t>Dev Advanced Training</a:t>
            </a:r>
            <a:r>
              <a:rPr lang="en-US" sz="3200" dirty="0" smtClean="0"/>
              <a:t> – 3-4 days – Online instructor led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Please check </a:t>
            </a:r>
            <a:r>
              <a:rPr lang="en-US" sz="3200" dirty="0" smtClean="0">
                <a:hlinkClick r:id="rId3"/>
              </a:rPr>
              <a:t>https</a:t>
            </a:r>
            <a:r>
              <a:rPr lang="en-US" sz="3200" dirty="0">
                <a:hlinkClick r:id="rId3"/>
              </a:rPr>
              <a:t>://</a:t>
            </a:r>
            <a:r>
              <a:rPr lang="en-US" sz="3200" dirty="0" smtClean="0">
                <a:hlinkClick r:id="rId3"/>
              </a:rPr>
              <a:t>www.training.mulesoft.com</a:t>
            </a:r>
            <a:r>
              <a:rPr lang="en-US" sz="3200" dirty="0" smtClean="0"/>
              <a:t> for more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90" y="6351"/>
            <a:ext cx="6081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Training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07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429" y="4995"/>
            <a:ext cx="4404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+mj-lt"/>
              </a:rPr>
              <a:t>CoE</a:t>
            </a:r>
            <a:r>
              <a:rPr lang="en-US" sz="2800" dirty="0" smtClean="0">
                <a:latin typeface="+mj-lt"/>
              </a:rPr>
              <a:t> (Center of Excellence)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768350"/>
            <a:ext cx="100584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UCOP is going to form a new COE to provide consultation and professional services on the </a:t>
            </a:r>
            <a:r>
              <a:rPr lang="en-US" sz="3200" dirty="0" err="1" smtClean="0"/>
              <a:t>CloudHub</a:t>
            </a:r>
            <a:r>
              <a:rPr lang="en-US" sz="3200" dirty="0" smtClean="0"/>
              <a:t> platform. </a:t>
            </a:r>
          </a:p>
          <a:p>
            <a:endParaRPr lang="en-US" sz="3200" dirty="0"/>
          </a:p>
          <a:p>
            <a:r>
              <a:rPr lang="en-US" sz="3200" dirty="0" smtClean="0"/>
              <a:t>Members: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Jerome McEvoy (jerome.mcevoy@ucop.edu)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Mukund </a:t>
            </a:r>
            <a:r>
              <a:rPr lang="en-US" sz="3200" dirty="0" smtClean="0"/>
              <a:t>Gidadhubli (mukund.gidadhubli@ucop.edu)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Rahul </a:t>
            </a:r>
            <a:r>
              <a:rPr lang="en-US" sz="3200" dirty="0" smtClean="0"/>
              <a:t>Morthala (rahul.morthala@ucop.edu)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Sushant </a:t>
            </a:r>
            <a:r>
              <a:rPr lang="en-US" sz="3200" dirty="0" smtClean="0"/>
              <a:t>Prasad (sushant.prasad@ucop.edu)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Krishna </a:t>
            </a:r>
            <a:r>
              <a:rPr lang="en-US" sz="3200" dirty="0" smtClean="0"/>
              <a:t>Mohan (</a:t>
            </a:r>
            <a:r>
              <a:rPr lang="en-US" sz="3200" dirty="0" smtClean="0">
                <a:hlinkClick r:id="rId2"/>
              </a:rPr>
              <a:t>krishna.mohan@ucop.edu</a:t>
            </a:r>
            <a:r>
              <a:rPr lang="en-US" sz="32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dirty="0" smtClean="0"/>
              <a:t>Contact any member if your have questions 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13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1700" y="0"/>
            <a:ext cx="792480" cy="7480300"/>
          </a:xfrm>
        </p:spPr>
        <p:txBody>
          <a:bodyPr/>
          <a:lstStyle/>
          <a:p>
            <a:r>
              <a:rPr lang="en-US" sz="17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C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H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Y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I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F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R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-1" y="48529"/>
            <a:ext cx="10055781" cy="7253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12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799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Current UCPath Web Service Interfaces</a:t>
            </a:r>
            <a:endParaRPr lang="en-US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707496"/>
              </p:ext>
            </p:extLst>
          </p:nvPr>
        </p:nvGraphicFramePr>
        <p:xfrm>
          <a:off x="990601" y="918871"/>
          <a:ext cx="9065179" cy="5869279"/>
        </p:xfrm>
        <a:graphic>
          <a:graphicData uri="http://schemas.openxmlformats.org/drawingml/2006/table">
            <a:tbl>
              <a:tblPr firstRow="1" bandRow="1"/>
              <a:tblGrid>
                <a:gridCol w="2300120">
                  <a:extLst>
                    <a:ext uri="{9D8B030D-6E8A-4147-A177-3AD203B41FA5}">
                      <a16:colId xmlns="" xmlns:a16="http://schemas.microsoft.com/office/drawing/2014/main" val="2714337023"/>
                    </a:ext>
                  </a:extLst>
                </a:gridCol>
                <a:gridCol w="2435421">
                  <a:extLst>
                    <a:ext uri="{9D8B030D-6E8A-4147-A177-3AD203B41FA5}">
                      <a16:colId xmlns="" xmlns:a16="http://schemas.microsoft.com/office/drawing/2014/main" val="2912475720"/>
                    </a:ext>
                  </a:extLst>
                </a:gridCol>
                <a:gridCol w="1894217">
                  <a:extLst>
                    <a:ext uri="{9D8B030D-6E8A-4147-A177-3AD203B41FA5}">
                      <a16:colId xmlns="" xmlns:a16="http://schemas.microsoft.com/office/drawing/2014/main" val="129855222"/>
                    </a:ext>
                  </a:extLst>
                </a:gridCol>
                <a:gridCol w="2435421">
                  <a:extLst>
                    <a:ext uri="{9D8B030D-6E8A-4147-A177-3AD203B41FA5}">
                      <a16:colId xmlns="" xmlns:a16="http://schemas.microsoft.com/office/drawing/2014/main" val="2505932391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Interfaces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48312"/>
                      </a:solidFill>
                    </a:lnT>
                    <a:lnB w="12700" cmpd="sng">
                      <a:solidFill>
                        <a:srgbClr val="E483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Type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48312"/>
                      </a:solidFill>
                    </a:lnT>
                    <a:lnB w="12700" cmpd="sng">
                      <a:solidFill>
                        <a:srgbClr val="E483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Vendor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48312"/>
                      </a:solidFill>
                    </a:lnT>
                    <a:lnB w="12700" cmpd="sng">
                      <a:solidFill>
                        <a:srgbClr val="E483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Campuses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48312"/>
                      </a:solidFill>
                    </a:lnT>
                    <a:lnB w="12700" cmpd="sng">
                      <a:solidFill>
                        <a:srgbClr val="E483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52238484"/>
                  </a:ext>
                </a:extLst>
              </a:tr>
              <a:tr h="611797"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I-280</a:t>
                      </a:r>
                    </a:p>
                    <a:p>
                      <a:r>
                        <a:rPr lang="en-US" sz="1800" b="1" dirty="0" smtClean="0"/>
                        <a:t>Person Data change</a:t>
                      </a:r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48312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Outbound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48312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48312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All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48312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5371605"/>
                  </a:ext>
                </a:extLst>
              </a:tr>
              <a:tr h="1087640"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 smtClean="0"/>
                        <a:t>I-606A</a:t>
                      </a:r>
                      <a:endParaRPr lang="en-US" sz="1800" b="1" dirty="0"/>
                    </a:p>
                    <a:p>
                      <a:r>
                        <a:rPr lang="en-US" sz="1800" b="1" dirty="0" smtClean="0"/>
                        <a:t>Address/Benefits/Job/</a:t>
                      </a:r>
                      <a:r>
                        <a:rPr lang="en-US" sz="1800" b="1" dirty="0" err="1" smtClean="0"/>
                        <a:t>PersonData</a:t>
                      </a:r>
                      <a:r>
                        <a:rPr lang="en-US" sz="1800" b="1" dirty="0" smtClean="0"/>
                        <a:t> changes</a:t>
                      </a:r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Outbound</a:t>
                      </a:r>
                    </a:p>
                    <a:p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Salesforce</a:t>
                      </a:r>
                    </a:p>
                    <a:p>
                      <a:r>
                        <a:rPr lang="en-US" sz="1800" b="1" dirty="0"/>
                        <a:t>AYSO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72646098"/>
                  </a:ext>
                </a:extLst>
              </a:tr>
              <a:tr h="611797"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 smtClean="0"/>
                        <a:t>I606B</a:t>
                      </a:r>
                    </a:p>
                    <a:p>
                      <a:r>
                        <a:rPr lang="en-US" sz="1800" b="1" dirty="0" smtClean="0"/>
                        <a:t>Address Change</a:t>
                      </a:r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 smtClean="0"/>
                        <a:t>Outbound</a:t>
                      </a:r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 smtClean="0"/>
                        <a:t>AYSO</a:t>
                      </a:r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</a:tr>
              <a:tr h="849719"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I-370</a:t>
                      </a:r>
                    </a:p>
                    <a:p>
                      <a:r>
                        <a:rPr lang="en-US" sz="1800" b="1" dirty="0" smtClean="0"/>
                        <a:t>FS Combo Code Validation</a:t>
                      </a:r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Outbound</a:t>
                      </a:r>
                    </a:p>
                    <a:p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UCLA</a:t>
                      </a:r>
                    </a:p>
                    <a:p>
                      <a:r>
                        <a:rPr lang="en-US" sz="1800" b="1" dirty="0"/>
                        <a:t>UCR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38957669"/>
                  </a:ext>
                </a:extLst>
              </a:tr>
              <a:tr h="849719"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I-367</a:t>
                      </a:r>
                    </a:p>
                    <a:p>
                      <a:r>
                        <a:rPr lang="en-US" sz="1800" b="1" dirty="0" smtClean="0"/>
                        <a:t>Department Updates</a:t>
                      </a:r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Outbound</a:t>
                      </a:r>
                    </a:p>
                    <a:p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D2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5490859"/>
                  </a:ext>
                </a:extLst>
              </a:tr>
              <a:tr h="611797"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I-352</a:t>
                      </a:r>
                    </a:p>
                    <a:p>
                      <a:r>
                        <a:rPr lang="en-US" sz="1800" b="1" dirty="0" smtClean="0"/>
                        <a:t>Employee Delete</a:t>
                      </a:r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Outbound</a:t>
                      </a:r>
                    </a:p>
                    <a:p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All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82100870"/>
                  </a:ext>
                </a:extLst>
              </a:tr>
              <a:tr h="611797"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E-042</a:t>
                      </a:r>
                    </a:p>
                    <a:p>
                      <a:r>
                        <a:rPr lang="en-US" sz="1800" b="1" dirty="0" smtClean="0"/>
                        <a:t>Tier2016</a:t>
                      </a:r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483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Outbound</a:t>
                      </a:r>
                    </a:p>
                    <a:p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483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Retirement</a:t>
                      </a:r>
                      <a:r>
                        <a:rPr lang="en-US" sz="1800" b="1" baseline="0" dirty="0"/>
                        <a:t> Choice </a:t>
                      </a:r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483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53349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06698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6004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213397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66746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320095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73444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426793" algn="l" defTabSz="1106698" rtl="0" eaLnBrk="1" latinLnBrk="0" hangingPunct="1">
                        <a:defRPr sz="2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483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7834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9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3" name="Picture 2" descr="Next ses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25550"/>
            <a:ext cx="10668000" cy="5741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90" y="6351"/>
            <a:ext cx="9281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Learn more about accessing </a:t>
            </a:r>
            <a:r>
              <a:rPr lang="en-US" sz="2800" dirty="0" err="1" smtClean="0">
                <a:latin typeface="+mj-lt"/>
              </a:rPr>
              <a:t>CloudHub</a:t>
            </a:r>
            <a:r>
              <a:rPr lang="en-US" sz="2800" dirty="0" smtClean="0">
                <a:latin typeface="+mj-lt"/>
              </a:rPr>
              <a:t> (in 30 minutes)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027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1700" y="0"/>
            <a:ext cx="792480" cy="7480300"/>
          </a:xfrm>
        </p:spPr>
        <p:txBody>
          <a:bodyPr/>
          <a:lstStyle/>
          <a:p>
            <a:r>
              <a:rPr lang="en-US" sz="17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C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H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Y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I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F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R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7200" y="32067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7636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3029"/>
            <a:ext cx="7429500" cy="585264"/>
          </a:xfrm>
        </p:spPr>
        <p:txBody>
          <a:bodyPr/>
          <a:lstStyle/>
          <a:p>
            <a:r>
              <a:rPr lang="en-US" sz="3400" dirty="0" err="1"/>
              <a:t>UCPath’s</a:t>
            </a:r>
            <a:r>
              <a:rPr lang="en-US" sz="3400" dirty="0"/>
              <a:t> Current  Integration Platform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7718" y="1115545"/>
            <a:ext cx="9128964" cy="604193"/>
          </a:xfrm>
          <a:prstGeom prst="rect">
            <a:avLst/>
          </a:prstGeom>
          <a:noFill/>
        </p:spPr>
        <p:txBody>
          <a:bodyPr wrap="square" lIns="110670" tIns="55335" rIns="110670" bIns="55335" rtlCol="0">
            <a:spAutoFit/>
          </a:bodyPr>
          <a:lstStyle/>
          <a:p>
            <a:r>
              <a:rPr lang="en-US" sz="3200" b="1" dirty="0" smtClean="0"/>
              <a:t>Oracle SOA Suite 11g</a:t>
            </a:r>
            <a:r>
              <a:rPr lang="en-US" sz="3200" dirty="0" smtClean="0"/>
              <a:t> – Hosted by OMCS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673350"/>
            <a:ext cx="10172700" cy="5036176"/>
          </a:xfrm>
          <a:prstGeom prst="rect">
            <a:avLst/>
          </a:prstGeom>
          <a:noFill/>
        </p:spPr>
        <p:txBody>
          <a:bodyPr wrap="square" lIns="110670" tIns="55335" rIns="110670" bIns="55335" rtlCol="0">
            <a:spAutoFit/>
          </a:bodyPr>
          <a:lstStyle/>
          <a:p>
            <a:pPr algn="ctr"/>
            <a:r>
              <a:rPr lang="en-US" sz="3200" i="1" u="sng" dirty="0" smtClean="0"/>
              <a:t>SOA Components Used</a:t>
            </a:r>
          </a:p>
          <a:p>
            <a:endParaRPr lang="en-US" sz="3200" dirty="0"/>
          </a:p>
          <a:p>
            <a:pPr marL="345843" indent="-345843">
              <a:buFont typeface="Arial" panose="020B0604020202020204" pitchFamily="34" charset="0"/>
              <a:buChar char="•"/>
            </a:pPr>
            <a:r>
              <a:rPr lang="en-US" sz="3200" dirty="0" smtClean="0"/>
              <a:t>OSB(Oracle Service Bus) – Inbound/Outbound Proxy Services</a:t>
            </a:r>
          </a:p>
          <a:p>
            <a:pPr marL="345843" indent="-345843">
              <a:buFont typeface="Arial" panose="020B0604020202020204" pitchFamily="34" charset="0"/>
              <a:buChar char="•"/>
            </a:pPr>
            <a:r>
              <a:rPr lang="en-US" sz="3200" dirty="0" smtClean="0"/>
              <a:t>SOA(BPEL) – Orchestration Process</a:t>
            </a:r>
          </a:p>
          <a:p>
            <a:pPr marL="345843" indent="-345843">
              <a:buFont typeface="Arial" panose="020B0604020202020204" pitchFamily="34" charset="0"/>
              <a:buChar char="•"/>
            </a:pPr>
            <a:r>
              <a:rPr lang="en-US" sz="3200" dirty="0" smtClean="0"/>
              <a:t>BAM – Activity Monitoring</a:t>
            </a:r>
          </a:p>
          <a:p>
            <a:pPr marL="345843" indent="-345843">
              <a:buFont typeface="Arial" panose="020B0604020202020204" pitchFamily="34" charset="0"/>
              <a:buChar char="•"/>
            </a:pPr>
            <a:r>
              <a:rPr lang="en-US" sz="3200" dirty="0" smtClean="0"/>
              <a:t>MDS – Meta-data Store</a:t>
            </a:r>
          </a:p>
          <a:p>
            <a:pPr marL="345843" indent="-345843">
              <a:buFont typeface="Arial" panose="020B0604020202020204" pitchFamily="34" charset="0"/>
              <a:buChar char="•"/>
            </a:pPr>
            <a:r>
              <a:rPr lang="en-US" sz="3200" dirty="0" smtClean="0"/>
              <a:t>OHS – Reverse Proxy, Context based routing</a:t>
            </a:r>
          </a:p>
          <a:p>
            <a:pPr marL="345843" indent="-345843">
              <a:buFont typeface="Arial" panose="020B0604020202020204" pitchFamily="34" charset="0"/>
              <a:buChar char="•"/>
            </a:pPr>
            <a:r>
              <a:rPr lang="en-US" sz="3200" dirty="0" smtClean="0"/>
              <a:t>OWSM -  Policy Manager</a:t>
            </a:r>
          </a:p>
          <a:p>
            <a:endParaRPr lang="en-US" sz="32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1700" y="0"/>
            <a:ext cx="792480" cy="7480300"/>
          </a:xfrm>
        </p:spPr>
        <p:txBody>
          <a:bodyPr/>
          <a:lstStyle/>
          <a:p>
            <a:r>
              <a:rPr lang="en-US" sz="17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C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H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Y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I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F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R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9753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74803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8321040" y="7152806"/>
            <a:ext cx="3863340" cy="410610"/>
          </a:xfrm>
        </p:spPr>
        <p:txBody>
          <a:bodyPr/>
          <a:lstStyle/>
          <a:p>
            <a:r>
              <a:rPr lang="en-US" sz="2200" i="1" dirty="0"/>
              <a:t>Current Integration Platform…</a:t>
            </a:r>
          </a:p>
        </p:txBody>
      </p:sp>
    </p:spTree>
    <p:extLst>
      <p:ext uri="{BB962C8B-B14F-4D97-AF65-F5344CB8AC3E}">
        <p14:creationId xmlns:p14="http://schemas.microsoft.com/office/powerpoint/2010/main" val="25250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0" y="7064731"/>
            <a:ext cx="3863340" cy="410610"/>
          </a:xfrm>
        </p:spPr>
        <p:txBody>
          <a:bodyPr/>
          <a:lstStyle/>
          <a:p>
            <a:r>
              <a:rPr lang="en-US" sz="2200" i="1" dirty="0"/>
              <a:t>Current Integration Platform…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4025"/>
            <a:ext cx="8458200" cy="634971"/>
          </a:xfrm>
          <a:prstGeom prst="rect">
            <a:avLst/>
          </a:prstGeom>
          <a:noFill/>
        </p:spPr>
        <p:txBody>
          <a:bodyPr wrap="square" lIns="110670" tIns="55335" rIns="110670" bIns="55335" rtlCol="0">
            <a:spAutoFit/>
          </a:bodyPr>
          <a:lstStyle/>
          <a:p>
            <a:r>
              <a:rPr lang="en-US" sz="3400" dirty="0" smtClean="0">
                <a:latin typeface="+mj-lt"/>
              </a:rPr>
              <a:t>Many environments + manual configuration</a:t>
            </a:r>
            <a:endParaRPr lang="en-US" sz="3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0" y="935940"/>
            <a:ext cx="10426830" cy="600461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1700" y="0"/>
            <a:ext cx="792480" cy="7480300"/>
          </a:xfrm>
        </p:spPr>
        <p:txBody>
          <a:bodyPr/>
          <a:lstStyle/>
          <a:p>
            <a:r>
              <a:rPr lang="en-US" sz="17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C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H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Y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I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F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R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1278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0" y="7064731"/>
            <a:ext cx="3863340" cy="410610"/>
          </a:xfrm>
        </p:spPr>
        <p:txBody>
          <a:bodyPr/>
          <a:lstStyle/>
          <a:p>
            <a:r>
              <a:rPr lang="en-US" sz="2200" i="1" dirty="0"/>
              <a:t>Current Integration Platform…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0153"/>
            <a:ext cx="5448300" cy="634971"/>
          </a:xfrm>
          <a:prstGeom prst="rect">
            <a:avLst/>
          </a:prstGeom>
          <a:noFill/>
        </p:spPr>
        <p:txBody>
          <a:bodyPr wrap="square" lIns="110670" tIns="55335" rIns="110670" bIns="55335" rtlCol="0">
            <a:spAutoFit/>
          </a:bodyPr>
          <a:lstStyle/>
          <a:p>
            <a:r>
              <a:rPr lang="en-US" sz="3400" dirty="0">
                <a:latin typeface="+mj-lt"/>
              </a:rPr>
              <a:t>Where we spend our time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396240" y="1080488"/>
            <a:ext cx="10424160" cy="5852845"/>
          </a:xfrm>
          <a:prstGeom prst="rect">
            <a:avLst/>
          </a:prstGeom>
        </p:spPr>
        <p:txBody>
          <a:bodyPr vert="horz" lIns="110670" tIns="55335" rIns="110670" bIns="55335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5012" indent="-415012" algn="l">
              <a:lnSpc>
                <a:spcPts val="3026"/>
              </a:lnSpc>
              <a:buFont typeface="Arial" panose="020B0604020202020204" pitchFamily="34" charset="0"/>
              <a:buChar char="•"/>
              <a:tabLst>
                <a:tab pos="3464197" algn="r"/>
                <a:tab pos="3667860" algn="l"/>
              </a:tabLst>
            </a:pPr>
            <a:r>
              <a:rPr lang="en-US" sz="3600" dirty="0">
                <a:solidFill>
                  <a:schemeClr val="tx1"/>
                </a:solidFill>
              </a:rPr>
              <a:t>Connecting to locations/vendors – IP/port whitelisting</a:t>
            </a:r>
          </a:p>
          <a:p>
            <a:pPr marL="415012" indent="-415012" algn="l">
              <a:lnSpc>
                <a:spcPts val="3026"/>
              </a:lnSpc>
              <a:buFont typeface="Arial" panose="020B0604020202020204" pitchFamily="34" charset="0"/>
              <a:buChar char="•"/>
              <a:tabLst>
                <a:tab pos="3464197" algn="r"/>
                <a:tab pos="3667860" algn="l"/>
              </a:tabLst>
            </a:pPr>
            <a:r>
              <a:rPr lang="en-US" sz="3600" dirty="0">
                <a:solidFill>
                  <a:schemeClr val="tx1"/>
                </a:solidFill>
              </a:rPr>
              <a:t>Network configuration per </a:t>
            </a:r>
            <a:r>
              <a:rPr lang="en-US" sz="3600" dirty="0" err="1">
                <a:solidFill>
                  <a:schemeClr val="tx1"/>
                </a:solidFill>
              </a:rPr>
              <a:t>env</a:t>
            </a:r>
            <a:endParaRPr lang="en-US" sz="3600" dirty="0">
              <a:solidFill>
                <a:schemeClr val="tx1"/>
              </a:solidFill>
            </a:endParaRPr>
          </a:p>
          <a:p>
            <a:pPr marL="415012" indent="-415012" algn="l">
              <a:lnSpc>
                <a:spcPts val="3026"/>
              </a:lnSpc>
              <a:buFont typeface="Arial" panose="020B0604020202020204" pitchFamily="34" charset="0"/>
              <a:buChar char="•"/>
              <a:tabLst>
                <a:tab pos="3464197" algn="r"/>
                <a:tab pos="3667860" algn="l"/>
              </a:tabLst>
            </a:pPr>
            <a:r>
              <a:rPr lang="en-US" sz="3600" dirty="0">
                <a:solidFill>
                  <a:schemeClr val="tx1"/>
                </a:solidFill>
              </a:rPr>
              <a:t>Debugging network configuration issues – Packet capture - Involve OMCS network team</a:t>
            </a:r>
          </a:p>
          <a:p>
            <a:pPr marL="415012" indent="-415012" algn="l">
              <a:lnSpc>
                <a:spcPts val="3026"/>
              </a:lnSpc>
              <a:buFont typeface="Arial" panose="020B0604020202020204" pitchFamily="34" charset="0"/>
              <a:buChar char="•"/>
              <a:tabLst>
                <a:tab pos="3464197" algn="r"/>
                <a:tab pos="3667860" algn="l"/>
              </a:tabLst>
            </a:pPr>
            <a:r>
              <a:rPr lang="en-US" sz="3600" dirty="0">
                <a:solidFill>
                  <a:schemeClr val="tx1"/>
                </a:solidFill>
              </a:rPr>
              <a:t>Key management – Per </a:t>
            </a:r>
            <a:r>
              <a:rPr lang="en-US" sz="3600" dirty="0" err="1">
                <a:solidFill>
                  <a:schemeClr val="tx1"/>
                </a:solidFill>
              </a:rPr>
              <a:t>env</a:t>
            </a:r>
            <a:r>
              <a:rPr lang="en-US" sz="3600" dirty="0">
                <a:solidFill>
                  <a:schemeClr val="tx1"/>
                </a:solidFill>
              </a:rPr>
              <a:t>/manual</a:t>
            </a:r>
          </a:p>
          <a:p>
            <a:pPr marL="415012" indent="-415012" algn="l">
              <a:lnSpc>
                <a:spcPts val="3026"/>
              </a:lnSpc>
              <a:buFont typeface="Arial" panose="020B0604020202020204" pitchFamily="34" charset="0"/>
              <a:buChar char="•"/>
              <a:tabLst>
                <a:tab pos="3464197" algn="r"/>
                <a:tab pos="3667860" algn="l"/>
              </a:tabLst>
            </a:pPr>
            <a:r>
              <a:rPr lang="en-US" sz="3600" dirty="0">
                <a:solidFill>
                  <a:schemeClr val="tx1"/>
                </a:solidFill>
              </a:rPr>
              <a:t>SOA stack(OSB, SOA, BAM, OHS, OWSM) per </a:t>
            </a:r>
            <a:r>
              <a:rPr lang="en-US" sz="3600" dirty="0" err="1">
                <a:solidFill>
                  <a:schemeClr val="tx1"/>
                </a:solidFill>
              </a:rPr>
              <a:t>env</a:t>
            </a:r>
            <a:endParaRPr lang="en-US" sz="3600" dirty="0">
              <a:solidFill>
                <a:schemeClr val="tx1"/>
              </a:solidFill>
            </a:endParaRPr>
          </a:p>
          <a:p>
            <a:pPr marL="415012" indent="-415012" algn="l">
              <a:lnSpc>
                <a:spcPts val="3026"/>
              </a:lnSpc>
              <a:buFont typeface="Arial" panose="020B0604020202020204" pitchFamily="34" charset="0"/>
              <a:buChar char="•"/>
              <a:tabLst>
                <a:tab pos="3464197" algn="r"/>
                <a:tab pos="3667860" algn="l"/>
              </a:tabLst>
            </a:pPr>
            <a:r>
              <a:rPr lang="en-US" sz="3600" dirty="0">
                <a:solidFill>
                  <a:schemeClr val="tx1"/>
                </a:solidFill>
              </a:rPr>
              <a:t>Separate consoles for each SOA component</a:t>
            </a:r>
          </a:p>
          <a:p>
            <a:pPr marL="415012" indent="-415012" algn="l">
              <a:lnSpc>
                <a:spcPts val="3026"/>
              </a:lnSpc>
              <a:buFont typeface="Arial" panose="020B0604020202020204" pitchFamily="34" charset="0"/>
              <a:buChar char="•"/>
              <a:tabLst>
                <a:tab pos="3464197" algn="r"/>
                <a:tab pos="3667860" algn="l"/>
              </a:tabLst>
            </a:pPr>
            <a:r>
              <a:rPr lang="en-US" sz="3600" dirty="0">
                <a:solidFill>
                  <a:schemeClr val="tx1"/>
                </a:solidFill>
              </a:rPr>
              <a:t>Separate log files</a:t>
            </a:r>
          </a:p>
          <a:p>
            <a:pPr marL="415012" indent="-415012" algn="l">
              <a:lnSpc>
                <a:spcPts val="3026"/>
              </a:lnSpc>
              <a:buFont typeface="Arial" panose="020B0604020202020204" pitchFamily="34" charset="0"/>
              <a:buChar char="•"/>
              <a:tabLst>
                <a:tab pos="3464197" algn="r"/>
                <a:tab pos="3667860" algn="l"/>
              </a:tabLst>
            </a:pPr>
            <a:r>
              <a:rPr lang="en-US" sz="3600" dirty="0">
                <a:solidFill>
                  <a:schemeClr val="tx1"/>
                </a:solidFill>
              </a:rPr>
              <a:t>Development IDEs – </a:t>
            </a:r>
            <a:r>
              <a:rPr lang="en-US" sz="3600" dirty="0" err="1">
                <a:solidFill>
                  <a:schemeClr val="tx1"/>
                </a:solidFill>
              </a:rPr>
              <a:t>Jdeveloper</a:t>
            </a:r>
            <a:r>
              <a:rPr lang="en-US" sz="3600" dirty="0">
                <a:solidFill>
                  <a:schemeClr val="tx1"/>
                </a:solidFill>
              </a:rPr>
              <a:t>(BPEL)/Eclipse(OSB)/Web based console</a:t>
            </a:r>
          </a:p>
          <a:p>
            <a:pPr marL="415012" indent="-415012" algn="l">
              <a:lnSpc>
                <a:spcPts val="3026"/>
              </a:lnSpc>
              <a:buFont typeface="Arial" panose="020B0604020202020204" pitchFamily="34" charset="0"/>
              <a:buChar char="•"/>
              <a:tabLst>
                <a:tab pos="3464197" algn="r"/>
                <a:tab pos="3667860" algn="l"/>
              </a:tabLst>
            </a:pPr>
            <a:r>
              <a:rPr lang="en-US" sz="3600" dirty="0">
                <a:solidFill>
                  <a:schemeClr val="tx1"/>
                </a:solidFill>
              </a:rPr>
              <a:t>Compiling and deploying source code – Separate scripts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1700" y="0"/>
            <a:ext cx="792480" cy="7480300"/>
          </a:xfrm>
        </p:spPr>
        <p:txBody>
          <a:bodyPr/>
          <a:lstStyle/>
          <a:p>
            <a:r>
              <a:rPr lang="en-US" sz="1700" b="1" dirty="0">
                <a:solidFill>
                  <a:srgbClr val="FFFF00"/>
                </a:solidFill>
              </a:rPr>
              <a:t>U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C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H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Y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I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N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endParaRPr lang="en-US" sz="1700" b="1" dirty="0">
              <a:solidFill>
                <a:srgbClr val="FFFF00"/>
              </a:solidFill>
            </a:endParaRPr>
          </a:p>
          <a:p>
            <a:r>
              <a:rPr lang="en-US" sz="1700" b="1" dirty="0">
                <a:solidFill>
                  <a:srgbClr val="FFFF00"/>
                </a:solidFill>
              </a:rPr>
              <a:t>P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L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A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T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F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O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R</a:t>
            </a:r>
          </a:p>
          <a:p>
            <a:r>
              <a:rPr lang="en-US" sz="1700" b="1" dirty="0">
                <a:solidFill>
                  <a:srgbClr val="FFFF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2102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3635</TotalTime>
  <Words>2699</Words>
  <Application>Microsoft Office PowerPoint</Application>
  <PresentationFormat>Custom</PresentationFormat>
  <Paragraphs>1544</Paragraphs>
  <Slides>51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Adjacency</vt:lpstr>
      <vt:lpstr>UCPath On MuleSoft Anypoint Platform</vt:lpstr>
      <vt:lpstr>UCPath – quick intro</vt:lpstr>
      <vt:lpstr>PowerPoint Presentation</vt:lpstr>
      <vt:lpstr>PowerPoint Presentation</vt:lpstr>
      <vt:lpstr>PowerPoint Presentation</vt:lpstr>
      <vt:lpstr>UCPath’s Current  Integration Platform</vt:lpstr>
      <vt:lpstr>Current Integration Platform…</vt:lpstr>
      <vt:lpstr>Current Integration Platform…</vt:lpstr>
      <vt:lpstr>Current Integration Platform…</vt:lpstr>
      <vt:lpstr>Opportunity to modernize</vt:lpstr>
      <vt:lpstr>Mulesoft</vt:lpstr>
      <vt:lpstr>Anypoint platform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High-level Architectural Design</vt:lpstr>
      <vt:lpstr>API Led Connectivity</vt:lpstr>
      <vt:lpstr>Reliability Pattern</vt:lpstr>
      <vt:lpstr>PowerPoint Presentation</vt:lpstr>
      <vt:lpstr>PowerPoint Presentation</vt:lpstr>
      <vt:lpstr>Current Integration Platform…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UCPath APIs</vt:lpstr>
      <vt:lpstr>Anypoint Platform – Experience So far</vt:lpstr>
      <vt:lpstr>Organization and Business Groups</vt:lpstr>
      <vt:lpstr>Asset Sharing – API Exchange</vt:lpstr>
      <vt:lpstr>Organization and Business Groups</vt:lpstr>
      <vt:lpstr>UCOP - UCPath IDM Interfaces</vt:lpstr>
      <vt:lpstr>PowerPoint Presentation</vt:lpstr>
      <vt:lpstr>UCOP IDM interface to CloudHub</vt:lpstr>
      <vt:lpstr>Anypoint Platform Support for SSO</vt:lpstr>
      <vt:lpstr>My Experience with MuleSoft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California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MGidadhu</dc:creator>
  <cp:lastModifiedBy>MGidadhu</cp:lastModifiedBy>
  <cp:revision>239</cp:revision>
  <dcterms:created xsi:type="dcterms:W3CDTF">2018-08-10T05:48:53Z</dcterms:created>
  <dcterms:modified xsi:type="dcterms:W3CDTF">2018-08-16T03:02:48Z</dcterms:modified>
</cp:coreProperties>
</file>