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  <p:sldMasterId id="2147484006" r:id="rId6"/>
  </p:sldMasterIdLst>
  <p:notesMasterIdLst>
    <p:notesMasterId r:id="rId51"/>
  </p:notesMasterIdLst>
  <p:handoutMasterIdLst>
    <p:handoutMasterId r:id="rId52"/>
  </p:handoutMasterIdLst>
  <p:sldIdLst>
    <p:sldId id="257" r:id="rId7"/>
    <p:sldId id="305" r:id="rId8"/>
    <p:sldId id="259" r:id="rId9"/>
    <p:sldId id="258" r:id="rId10"/>
    <p:sldId id="260" r:id="rId11"/>
    <p:sldId id="265" r:id="rId12"/>
    <p:sldId id="266" r:id="rId13"/>
    <p:sldId id="272" r:id="rId14"/>
    <p:sldId id="270" r:id="rId15"/>
    <p:sldId id="273" r:id="rId16"/>
    <p:sldId id="261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74" r:id="rId30"/>
    <p:sldId id="267" r:id="rId31"/>
    <p:sldId id="291" r:id="rId32"/>
    <p:sldId id="292" r:id="rId33"/>
    <p:sldId id="299" r:id="rId34"/>
    <p:sldId id="300" r:id="rId35"/>
    <p:sldId id="301" r:id="rId36"/>
    <p:sldId id="302" r:id="rId37"/>
    <p:sldId id="303" r:id="rId38"/>
    <p:sldId id="304" r:id="rId39"/>
    <p:sldId id="293" r:id="rId40"/>
    <p:sldId id="294" r:id="rId41"/>
    <p:sldId id="295" r:id="rId42"/>
    <p:sldId id="296" r:id="rId43"/>
    <p:sldId id="297" r:id="rId44"/>
    <p:sldId id="289" r:id="rId45"/>
    <p:sldId id="263" r:id="rId46"/>
    <p:sldId id="298" r:id="rId47"/>
    <p:sldId id="308" r:id="rId48"/>
    <p:sldId id="262" r:id="rId49"/>
    <p:sldId id="307" r:id="rId5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107277"/>
    <a:srgbClr val="178CCB"/>
    <a:srgbClr val="18A3AC"/>
    <a:srgbClr val="052049"/>
    <a:srgbClr val="90BD31"/>
    <a:srgbClr val="000000"/>
    <a:srgbClr val="EC1848"/>
    <a:srgbClr val="F48024"/>
    <a:srgbClr val="E8E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78357" autoAdjust="0"/>
  </p:normalViewPr>
  <p:slideViewPr>
    <p:cSldViewPr snapToGrid="0" showGuides="1">
      <p:cViewPr>
        <p:scale>
          <a:sx n="103" d="100"/>
          <a:sy n="103" d="100"/>
        </p:scale>
        <p:origin x="-2864" y="-176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8/14/18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616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API had become a 4 letter word to me, despite being neither a word nor</a:t>
            </a:r>
            <a:r>
              <a:rPr lang="en-US" baseline="0" dirty="0" smtClean="0"/>
              <a:t> four letters. When anyone at </a:t>
            </a:r>
            <a:r>
              <a:rPr lang="en-US" baseline="0" dirty="0" err="1" smtClean="0"/>
              <a:t>quatrics</a:t>
            </a:r>
            <a:r>
              <a:rPr lang="en-US" baseline="0" dirty="0" smtClean="0"/>
              <a:t> heard the word API, they would immediately assume that we wanted to access their API, and not the other way around. It was ridiculous.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Qualtics</a:t>
            </a:r>
            <a:r>
              <a:rPr lang="en-US" baseline="0" dirty="0" smtClean="0"/>
              <a:t> champion at UCSF had moved 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Oksana filled out a form with a random string that we could search for in the web logs. What we found was interesting!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48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thought</a:t>
            </a:r>
            <a:r>
              <a:rPr lang="en-US" baseline="0" dirty="0" smtClean="0"/>
              <a:t> we were talking about the API servers</a:t>
            </a:r>
          </a:p>
          <a:p>
            <a:r>
              <a:rPr lang="en-US" baseline="0" dirty="0" smtClean="0"/>
              <a:t>What is interesting is that at the time, we (UCSF) were allowed to store patient data in </a:t>
            </a:r>
            <a:r>
              <a:rPr lang="en-US" baseline="0" dirty="0" err="1" smtClean="0"/>
              <a:t>Qualtrics</a:t>
            </a:r>
            <a:r>
              <a:rPr lang="en-US" baseline="0" dirty="0" smtClean="0"/>
              <a:t>, but not allowed to store in in AWS</a:t>
            </a:r>
          </a:p>
          <a:p>
            <a:r>
              <a:rPr lang="en-US" baseline="0" dirty="0" err="1" smtClean="0"/>
              <a:t>Qualtrics</a:t>
            </a:r>
            <a:r>
              <a:rPr lang="en-US" baseline="0" dirty="0" smtClean="0"/>
              <a:t> was not the only vendor example of this odd situation, quite a few people at UCSF knew about this (but not us)</a:t>
            </a:r>
          </a:p>
          <a:p>
            <a:r>
              <a:rPr lang="en-US" baseline="0" dirty="0" smtClean="0"/>
              <a:t>It’s all about the BAA (business associate agreement)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9279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were planning on</a:t>
            </a:r>
            <a:r>
              <a:rPr lang="en-US" baseline="0" dirty="0" smtClean="0"/>
              <a:t> working with the UCSF </a:t>
            </a:r>
            <a:r>
              <a:rPr lang="en-US" baseline="0" dirty="0" err="1" smtClean="0"/>
              <a:t>MuleSoft</a:t>
            </a:r>
            <a:r>
              <a:rPr lang="en-US" baseline="0" dirty="0" smtClean="0"/>
              <a:t> to make an exception to work with </a:t>
            </a:r>
            <a:r>
              <a:rPr lang="en-US" baseline="0" dirty="0" err="1" smtClean="0"/>
              <a:t>Qualtrics</a:t>
            </a:r>
            <a:r>
              <a:rPr lang="en-US" baseline="0" dirty="0" smtClean="0"/>
              <a:t>, now that might not be necessary</a:t>
            </a:r>
          </a:p>
          <a:p>
            <a:r>
              <a:rPr lang="en-US" baseline="0" dirty="0" smtClean="0"/>
              <a:t>The changes </a:t>
            </a:r>
            <a:r>
              <a:rPr lang="en-US" baseline="0" dirty="0" err="1" smtClean="0"/>
              <a:t>Q</a:t>
            </a:r>
            <a:r>
              <a:rPr lang="en-US" baseline="0" smtClean="0"/>
              <a:t>ualtrics</a:t>
            </a:r>
            <a:r>
              <a:rPr lang="en-US" baseline="0" dirty="0" smtClean="0"/>
              <a:t> made allows them to more easily call into a protected system. That can’t be by accident.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9331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every step because you will forget where and why you changed something to make a specific feature work</a:t>
            </a:r>
          </a:p>
          <a:p>
            <a:r>
              <a:rPr lang="en-US" dirty="0" err="1" smtClean="0"/>
              <a:t>Qualtrics</a:t>
            </a:r>
            <a:r>
              <a:rPr lang="en-US" dirty="0" smtClean="0"/>
              <a:t> user community is great! I learned how to actually get rid of the plug from</a:t>
            </a:r>
            <a:r>
              <a:rPr lang="en-US" baseline="0" dirty="0" smtClean="0"/>
              <a:t> there.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Qualtrics</a:t>
            </a:r>
            <a:r>
              <a:rPr lang="en-US" dirty="0" smtClean="0"/>
              <a:t> support</a:t>
            </a:r>
            <a:r>
              <a:rPr lang="en-US" baseline="0" dirty="0" smtClean="0"/>
              <a:t> is quite responsive.</a:t>
            </a:r>
            <a:endParaRPr lang="en-US" dirty="0" smtClean="0"/>
          </a:p>
          <a:p>
            <a:r>
              <a:rPr lang="en-US" dirty="0" smtClean="0"/>
              <a:t>We used the live survey to test and troubleshoot after the </a:t>
            </a:r>
            <a:r>
              <a:rPr lang="en-US" dirty="0" err="1" smtClean="0"/>
              <a:t>eConsent</a:t>
            </a:r>
            <a:r>
              <a:rPr lang="en-US" dirty="0" smtClean="0"/>
              <a:t> went live</a:t>
            </a:r>
          </a:p>
          <a:p>
            <a:r>
              <a:rPr lang="en-US" dirty="0" smtClean="0"/>
              <a:t>Research team does not have access to the survey data </a:t>
            </a:r>
            <a:r>
              <a:rPr lang="mr-IN" dirty="0" smtClean="0"/>
              <a:t>–</a:t>
            </a:r>
            <a:r>
              <a:rPr lang="en-US" dirty="0" smtClean="0"/>
              <a:t> due to compliance requirements. If</a:t>
            </a:r>
            <a:r>
              <a:rPr lang="en-US" baseline="0" dirty="0" smtClean="0"/>
              <a:t> they need to monitor the progress and access data directly, they need to be able to access a custom report </a:t>
            </a:r>
            <a:r>
              <a:rPr lang="mr-IN" baseline="0" dirty="0" smtClean="0"/>
              <a:t>–</a:t>
            </a:r>
            <a:r>
              <a:rPr lang="en-US" baseline="0" dirty="0" smtClean="0"/>
              <a:t> a feature that needs to be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6949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team kept discussing</a:t>
            </a:r>
            <a:r>
              <a:rPr lang="en-US" baseline="0" dirty="0" smtClean="0"/>
              <a:t> if it was time to actually start developing a real solution. </a:t>
            </a:r>
          </a:p>
          <a:p>
            <a:r>
              <a:rPr lang="en-US" baseline="0" dirty="0" smtClean="0"/>
              <a:t>When you actually consider scale, you need to consider a few important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40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422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consent we are asking for is not a consent to participate in a specific study, but a universal consent to allow to use biological specimens in any kind of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207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process = Absolutely no admin overhead, e.g. managing data</a:t>
            </a:r>
          </a:p>
          <a:p>
            <a:pPr lvl="1"/>
            <a:r>
              <a:rPr lang="en-US" dirty="0" smtClean="0"/>
              <a:t>Minimally invasive process </a:t>
            </a:r>
          </a:p>
          <a:p>
            <a:endParaRPr lang="en-US" dirty="0" smtClean="0"/>
          </a:p>
          <a:p>
            <a:r>
              <a:rPr lang="en-US" dirty="0" smtClean="0"/>
              <a:t>Informed Consent</a:t>
            </a:r>
          </a:p>
          <a:p>
            <a:pPr lvl="1"/>
            <a:r>
              <a:rPr lang="en-US" dirty="0" smtClean="0"/>
              <a:t>How consent is regulated (HHS OHRP, Common Rule, guidelines)</a:t>
            </a:r>
          </a:p>
          <a:p>
            <a:pPr lvl="1"/>
            <a:r>
              <a:rPr lang="en-US" dirty="0" smtClean="0"/>
              <a:t>Verify identity and eligibility</a:t>
            </a:r>
          </a:p>
          <a:p>
            <a:pPr lvl="1"/>
            <a:r>
              <a:rPr lang="en-US" dirty="0" smtClean="0"/>
              <a:t>Show educational video before asking for consent</a:t>
            </a:r>
          </a:p>
          <a:p>
            <a:pPr lvl="1"/>
            <a:r>
              <a:rPr lang="en-US" dirty="0" smtClean="0"/>
              <a:t>Digital signature method</a:t>
            </a:r>
          </a:p>
          <a:p>
            <a:pPr lvl="1"/>
            <a:r>
              <a:rPr lang="en-US" dirty="0" smtClean="0"/>
              <a:t>We relied on UCLA work for the consent process</a:t>
            </a:r>
          </a:p>
          <a:p>
            <a:pPr lvl="0"/>
            <a:r>
              <a:rPr lang="en-US" dirty="0" smtClean="0"/>
              <a:t>Privacy and Security</a:t>
            </a:r>
          </a:p>
          <a:p>
            <a:pPr lvl="1"/>
            <a:r>
              <a:rPr lang="en-US" dirty="0" smtClean="0"/>
              <a:t>HIPAA regulations + UCSF security and privacy</a:t>
            </a:r>
            <a:r>
              <a:rPr lang="en-US" baseline="0" dirty="0" smtClean="0"/>
              <a:t> policies</a:t>
            </a:r>
          </a:p>
          <a:p>
            <a:pPr lvl="1"/>
            <a:r>
              <a:rPr lang="en-US" baseline="0" dirty="0" smtClean="0"/>
              <a:t>Encryption, secure storage of private info</a:t>
            </a:r>
          </a:p>
          <a:p>
            <a:pPr lvl="1"/>
            <a:r>
              <a:rPr lang="en-US" baseline="0" dirty="0" smtClean="0"/>
              <a:t>Restricted access to the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830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is the tool to inform a</a:t>
            </a:r>
            <a:r>
              <a:rPr lang="en-US" baseline="0" dirty="0" smtClean="0"/>
              <a:t> potential participant about the purpose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5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UCLA universal consent project: 2 ways to consent </a:t>
            </a:r>
            <a:r>
              <a:rPr lang="mr-IN" dirty="0" smtClean="0"/>
              <a:t>–</a:t>
            </a:r>
            <a:r>
              <a:rPr lang="en-US" dirty="0" smtClean="0"/>
              <a:t> via Epic </a:t>
            </a:r>
            <a:r>
              <a:rPr lang="en-US" dirty="0" err="1" smtClean="0"/>
              <a:t>MyChart</a:t>
            </a:r>
            <a:r>
              <a:rPr lang="en-US" dirty="0" smtClean="0"/>
              <a:t> or in-clinic kiosks</a:t>
            </a:r>
          </a:p>
          <a:p>
            <a:r>
              <a:rPr lang="en-US" dirty="0" smtClean="0"/>
              <a:t>We could reuse:</a:t>
            </a:r>
          </a:p>
          <a:p>
            <a:pPr lvl="1"/>
            <a:r>
              <a:rPr lang="en-US" dirty="0" smtClean="0"/>
              <a:t>Method for obtaining electronic consent, including identity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5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to the </a:t>
            </a:r>
            <a:r>
              <a:rPr lang="en-US" dirty="0" err="1" smtClean="0"/>
              <a:t>iPad</a:t>
            </a:r>
            <a:r>
              <a:rPr lang="en-US" dirty="0" smtClean="0"/>
              <a:t> or Browser to demo the </a:t>
            </a:r>
            <a:r>
              <a:rPr lang="en-US" dirty="0" err="1" smtClean="0"/>
              <a:t>eConsent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30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tools to solve the API mismatch problem, but they weren’t quite ready for prime time at UCSF, and they still did not solve our problem.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28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4414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r>
              <a:rPr lang="en-US" baseline="0" dirty="0" smtClean="0"/>
              <a:t> for gaining access to EPIC dev/test environment (ARF) was geared towards researchers more so than developers</a:t>
            </a:r>
            <a:endParaRPr lang="en-US" dirty="0" smtClean="0"/>
          </a:p>
          <a:p>
            <a:r>
              <a:rPr lang="en-US" dirty="0" smtClean="0"/>
              <a:t>We could not find the source of this IT created</a:t>
            </a:r>
            <a:r>
              <a:rPr lang="en-US" baseline="0" dirty="0" smtClean="0"/>
              <a:t> web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29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606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was clear that the Web</a:t>
            </a:r>
            <a:r>
              <a:rPr lang="en-US" baseline="0" dirty="0" smtClean="0"/>
              <a:t> Service feature in </a:t>
            </a:r>
            <a:r>
              <a:rPr lang="en-US" baseline="0" dirty="0" err="1" smtClean="0"/>
              <a:t>Qualtrics</a:t>
            </a:r>
            <a:r>
              <a:rPr lang="en-US" baseline="0" dirty="0" smtClean="0"/>
              <a:t> was designed to hit public API’s, not customer specific protected API’s (that has sense changed)</a:t>
            </a:r>
          </a:p>
          <a:p>
            <a:r>
              <a:rPr lang="en-US" baseline="0" dirty="0" smtClean="0"/>
              <a:t>Note their documented use case “use this to retrieve the </a:t>
            </a:r>
            <a:r>
              <a:rPr lang="en-US" sz="1200" b="0" i="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top 10 headlines from a news website ”</a:t>
            </a:r>
          </a:p>
          <a:p>
            <a:r>
              <a:rPr lang="en-US" sz="1200" b="0" i="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At</a:t>
            </a:r>
            <a:r>
              <a:rPr lang="en-US" sz="1200" b="0" i="0" kern="1200" baseline="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least they spoke JSON, as opposed to physically mailing me a stack of punch card (interconnect prime)</a:t>
            </a:r>
          </a:p>
          <a:p>
            <a:r>
              <a:rPr lang="en-US" sz="1200" b="0" i="0" kern="1200" baseline="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We hate NIH (not invented here) syndrome, but </a:t>
            </a:r>
            <a:r>
              <a:rPr lang="en-US" sz="1200" b="0" i="0" kern="1200" baseline="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MuleSoft</a:t>
            </a:r>
            <a:r>
              <a:rPr lang="en-US" sz="1200" b="0" i="0" kern="1200" baseline="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was still sort of new at UCSF and </a:t>
            </a:r>
            <a:r>
              <a:rPr lang="en-US" sz="1200" b="0" i="0" kern="1200" baseline="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Qualtrics</a:t>
            </a:r>
            <a:r>
              <a:rPr lang="en-US" sz="1200" b="0" i="0" kern="1200" baseline="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would not support our </a:t>
            </a:r>
            <a:r>
              <a:rPr lang="en-US" sz="1200" b="0" i="0" kern="1200" baseline="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MuleSoft</a:t>
            </a:r>
            <a:r>
              <a:rPr lang="en-US" sz="1200" b="0" i="0" kern="1200" baseline="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authentication mechanisms either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30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520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1" y="477077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8698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5" y="4246881"/>
            <a:ext cx="849572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787" y="2917135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6B56CE9D-E567-48CA-A4EA-94673AC62A49}" type="datetimeFigureOut">
              <a:rPr lang="en-US" smtClean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C039-D7AD-4BBB-A5CA-EEF152DA0A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8220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62517-251E-4542-998D-E217588E52E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230B-37B2-45A0-9D63-427A99C6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34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814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rgbClr val="18A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rgbClr val="178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56CE9D-E567-48CA-A4EA-94673AC62A49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CA8C039-D7AD-4BBB-A5CA-EEF152DA0A7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76781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E9D-E567-48CA-A4EA-94673AC62A49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C039-D7AD-4BBB-A5CA-EEF152DA0A7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1753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56CE9D-E567-48CA-A4EA-94673AC62A49}" type="datetimeFigureOut">
              <a:rPr lang="en-US" smtClean="0">
                <a:solidFill>
                  <a:srgbClr val="DDE9EC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CA8C039-D7AD-4BBB-A5CA-EEF152DA0A72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77909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E9D-E567-48CA-A4EA-94673AC62A49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C039-D7AD-4BBB-A5CA-EEF152DA0A7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3426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E9D-E567-48CA-A4EA-94673AC62A49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C039-D7AD-4BBB-A5CA-EEF152DA0A7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7483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E9D-E567-48CA-A4EA-94673AC62A49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C039-D7AD-4BBB-A5CA-EEF152DA0A7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32831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E9D-E567-48CA-A4EA-94673AC62A49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C039-D7AD-4BBB-A5CA-EEF152DA0A7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014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E9D-E567-48CA-A4EA-94673AC62A49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C039-D7AD-4BBB-A5CA-EEF152DA0A7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6042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E9D-E567-48CA-A4EA-94673AC62A49}" type="datetimeFigureOut">
              <a:rPr lang="en-US" smtClean="0">
                <a:solidFill>
                  <a:srgbClr val="DDE9EC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C039-D7AD-4BBB-A5CA-EEF152DA0A72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79175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E9D-E567-48CA-A4EA-94673AC62A49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C039-D7AD-4BBB-A5CA-EEF152DA0A7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206975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E9D-E567-48CA-A4EA-94673AC62A49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C039-D7AD-4BBB-A5CA-EEF152DA0A7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08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50575"/>
            <a:ext cx="8587407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68556"/>
            <a:ext cx="3826840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91" y="1868556"/>
            <a:ext cx="3852277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868557"/>
            <a:ext cx="3824082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868557"/>
            <a:ext cx="3831618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2.xml"/><Relationship Id="rId24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4005" r:id="rId17"/>
    <p:sldLayoutId id="2147484018" r:id="rId18"/>
    <p:sldLayoutId id="2147484019" r:id="rId19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UCSF | Health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51" r:id="rId7"/>
    <p:sldLayoutId id="2147483953" r:id="rId8"/>
    <p:sldLayoutId id="2147484000" r:id="rId9"/>
    <p:sldLayoutId id="2147483950" r:id="rId10"/>
    <p:sldLayoutId id="2147483960" r:id="rId11"/>
    <p:sldLayoutId id="2147483961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54" r:id="rId19"/>
    <p:sldLayoutId id="2147483959" r:id="rId20"/>
    <p:sldLayoutId id="2147484002" r:id="rId21"/>
    <p:sldLayoutId id="2147484003" r:id="rId22"/>
    <p:sldLayoutId id="2147484004" r:id="rId23"/>
  </p:sldLayoutIdLst>
  <p:transition xmlns:p14="http://schemas.microsoft.com/office/powerpoint/2010/main"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56CE9D-E567-48CA-A4EA-94673AC62A49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8/14/18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A8C039-D7AD-4BBB-A5CA-EEF152DA0A72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2240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ucsf.edu/econsent" TargetMode="External"/><Relationship Id="rId4" Type="http://schemas.openxmlformats.org/officeDocument/2006/relationships/hyperlink" Target="http://tiny.ucsf.edu/econsent1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t.ucsf.edu/services/qualtrics-web-survey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hyperlink" Target="https://github.com/CTSIatUCSF/EpicProxyAPI" TargetMode="External"/><Relationship Id="rId9" Type="http://schemas.openxmlformats.org/officeDocument/2006/relationships/hyperlink" Target="https://ctsi-secure.ucsf.edu/" TargetMode="External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hhs.gov/ohrp/regulations-and-policy/regulations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8/14/18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Oksana Gologorskaya, Eric Meeks, Research Technology, CTSI at UCSF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Tablet-based </a:t>
            </a:r>
            <a:r>
              <a:rPr lang="en-US" dirty="0" err="1" smtClean="0"/>
              <a:t>eConsent</a:t>
            </a:r>
            <a:r>
              <a:rPr lang="en-US" dirty="0" smtClean="0"/>
              <a:t> for </a:t>
            </a:r>
            <a:r>
              <a:rPr lang="en-US" dirty="0" err="1" smtClean="0"/>
              <a:t>biospecimens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UCCSC 2018 at UC Davis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3836550" y="1323201"/>
            <a:ext cx="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9876286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853796"/>
          </a:xfrm>
        </p:spPr>
        <p:txBody>
          <a:bodyPr/>
          <a:lstStyle/>
          <a:p>
            <a:r>
              <a:rPr lang="en-US" dirty="0" smtClean="0"/>
              <a:t>Compliance with human research regulations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554095"/>
            <a:ext cx="8137665" cy="4223855"/>
          </a:xfrm>
        </p:spPr>
        <p:txBody>
          <a:bodyPr/>
          <a:lstStyle/>
          <a:p>
            <a:r>
              <a:rPr lang="en-US" dirty="0"/>
              <a:t>Informed </a:t>
            </a:r>
            <a:r>
              <a:rPr lang="en-US" dirty="0" smtClean="0"/>
              <a:t>consent</a:t>
            </a:r>
            <a:endParaRPr lang="en-US" dirty="0"/>
          </a:p>
          <a:p>
            <a:pPr lvl="1"/>
            <a:r>
              <a:rPr lang="en-US" dirty="0"/>
              <a:t>Educational video integrated in the consent process</a:t>
            </a:r>
          </a:p>
          <a:p>
            <a:pPr lvl="1"/>
            <a:r>
              <a:rPr lang="en-US" dirty="0"/>
              <a:t>Patient identity verification based on MRN, name and birth date</a:t>
            </a:r>
          </a:p>
          <a:p>
            <a:endParaRPr lang="en-US" dirty="0"/>
          </a:p>
          <a:p>
            <a:r>
              <a:rPr lang="en-US" dirty="0"/>
              <a:t>Privacy and security protection</a:t>
            </a:r>
          </a:p>
          <a:p>
            <a:pPr lvl="1"/>
            <a:r>
              <a:rPr lang="en-US" dirty="0"/>
              <a:t>Data collected from patients in a way that protects their privacy</a:t>
            </a:r>
          </a:p>
          <a:p>
            <a:pPr lvl="1"/>
            <a:r>
              <a:rPr lang="en-US" dirty="0"/>
              <a:t>Secure data transmission and storage (encryption, controlled access)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765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24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853796"/>
          </a:xfrm>
        </p:spPr>
        <p:txBody>
          <a:bodyPr/>
          <a:lstStyle/>
          <a:p>
            <a:r>
              <a:rPr lang="en-US" dirty="0" smtClean="0"/>
              <a:t>UCLA already had a 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554095"/>
            <a:ext cx="8137665" cy="422385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Content Placeholder 8" descr="Blood Draw Kios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6819" b="19040"/>
          <a:stretch/>
        </p:blipFill>
        <p:spPr>
          <a:xfrm>
            <a:off x="4526398" y="1379282"/>
            <a:ext cx="4239993" cy="4727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635047" y="1378017"/>
            <a:ext cx="3715699" cy="462177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95268" marR="0" indent="-295268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 smtClean="0">
                <a:solidFill>
                  <a:srgbClr val="052049"/>
                </a:solidFill>
              </a:rPr>
              <a:t>In-clinic kiosk</a:t>
            </a:r>
          </a:p>
          <a:p>
            <a:pPr marL="752468" lvl="1" indent="-295268" defTabSz="640064"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</a:pPr>
            <a:r>
              <a:rPr lang="en-US" sz="2200" dirty="0" err="1" smtClean="0">
                <a:solidFill>
                  <a:srgbClr val="052049"/>
                </a:solidFill>
              </a:rPr>
              <a:t>iPad</a:t>
            </a:r>
            <a:endParaRPr lang="en-US" sz="2200" dirty="0" smtClean="0">
              <a:solidFill>
                <a:srgbClr val="052049"/>
              </a:solidFill>
            </a:endParaRPr>
          </a:p>
          <a:p>
            <a:pPr marL="752468" lvl="1" indent="-295268" defTabSz="640064"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solidFill>
                  <a:srgbClr val="052049"/>
                </a:solidFill>
              </a:rPr>
              <a:t>Video</a:t>
            </a:r>
          </a:p>
          <a:p>
            <a:pPr marL="752468" lvl="1" indent="-295268" defTabSz="640064"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solidFill>
                  <a:srgbClr val="052049"/>
                </a:solidFill>
              </a:rPr>
              <a:t>Custom app for consent</a:t>
            </a:r>
          </a:p>
          <a:p>
            <a:pPr marL="752468" lvl="1" indent="-295268" defTabSz="640064"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solidFill>
                  <a:srgbClr val="052049"/>
                </a:solidFill>
              </a:rPr>
              <a:t>Integrated with EMR, document management system, pathology system</a:t>
            </a:r>
          </a:p>
          <a:p>
            <a:pPr marL="752468" lvl="1" indent="-295268" defTabSz="640064"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</a:pPr>
            <a:endParaRPr lang="en-US" sz="2200" dirty="0" smtClean="0">
              <a:solidFill>
                <a:srgbClr val="052049"/>
              </a:solidFill>
            </a:endParaRPr>
          </a:p>
          <a:p>
            <a:pPr marL="295268" marR="0" indent="-295268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endParaRPr lang="en-US" sz="2200" dirty="0" smtClean="0">
              <a:solidFill>
                <a:srgbClr val="052049"/>
              </a:solidFill>
            </a:endParaRPr>
          </a:p>
          <a:p>
            <a:pPr marL="295268" marR="0" indent="-295268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18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UCLA Onsite Consent Work Flow</a:t>
            </a:r>
            <a:endParaRPr lang="en-US" dirty="0"/>
          </a:p>
        </p:txBody>
      </p:sp>
      <p:pic>
        <p:nvPicPr>
          <p:cNvPr id="1026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06628" cy="990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219200" y="17526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399" y="154757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E-Kiosk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17526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1600200"/>
            <a:ext cx="172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 Medical</a:t>
            </a:r>
          </a:p>
          <a:p>
            <a:r>
              <a:rPr lang="en-US" dirty="0" smtClean="0"/>
              <a:t>Record Number</a:t>
            </a:r>
            <a:endParaRPr lang="en-US" dirty="0"/>
          </a:p>
        </p:txBody>
      </p:sp>
      <p:sp>
        <p:nvSpPr>
          <p:cNvPr id="11" name="Bent Arrow 10"/>
          <p:cNvSpPr/>
          <p:nvPr/>
        </p:nvSpPr>
        <p:spPr>
          <a:xfrm>
            <a:off x="3581400" y="1219200"/>
            <a:ext cx="609600" cy="457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1666" y="1143000"/>
            <a:ext cx="19505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Demographic Data</a:t>
            </a:r>
            <a:endParaRPr lang="en-US" dirty="0"/>
          </a:p>
        </p:txBody>
      </p:sp>
      <p:sp>
        <p:nvSpPr>
          <p:cNvPr id="13" name="Bent Arrow 12"/>
          <p:cNvSpPr/>
          <p:nvPr/>
        </p:nvSpPr>
        <p:spPr>
          <a:xfrm rot="5400000">
            <a:off x="6286500" y="1104900"/>
            <a:ext cx="419100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1600200"/>
            <a:ext cx="15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 Birth Year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67600" y="17526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24800" y="13716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</a:t>
            </a:r>
          </a:p>
          <a:p>
            <a:r>
              <a:rPr lang="en-US" dirty="0" smtClean="0"/>
              <a:t>Initials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8229600" y="2133600"/>
            <a:ext cx="1524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72400" y="3810000"/>
            <a:ext cx="1095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Identity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3810000"/>
            <a:ext cx="14478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CONSENT</a:t>
            </a:r>
          </a:p>
          <a:p>
            <a:r>
              <a:rPr lang="en-US" dirty="0" smtClean="0"/>
              <a:t>PROCESS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400800" y="4114800"/>
            <a:ext cx="1295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267200" y="3429000"/>
            <a:ext cx="4572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343400" y="4114800"/>
            <a:ext cx="3810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76400" y="3048000"/>
            <a:ext cx="2353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Discreet Consent Data</a:t>
            </a:r>
          </a:p>
          <a:p>
            <a:r>
              <a:rPr lang="en-US" dirty="0" smtClean="0"/>
              <a:t>Managed in Pathology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76600" y="4495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</a:t>
            </a:r>
          </a:p>
          <a:p>
            <a:r>
              <a:rPr lang="en-US" dirty="0" smtClean="0"/>
              <a:t>Consent</a:t>
            </a:r>
          </a:p>
          <a:p>
            <a:r>
              <a:rPr lang="en-US" dirty="0" smtClean="0"/>
              <a:t>Form</a:t>
            </a:r>
          </a:p>
          <a:p>
            <a:endParaRPr lang="en-US" dirty="0" smtClean="0"/>
          </a:p>
        </p:txBody>
      </p:sp>
      <p:sp>
        <p:nvSpPr>
          <p:cNvPr id="30" name="Right Arrow 29"/>
          <p:cNvSpPr/>
          <p:nvPr/>
        </p:nvSpPr>
        <p:spPr>
          <a:xfrm rot="10800000">
            <a:off x="2819400" y="4953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81200" y="4724400"/>
            <a:ext cx="95545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Medical</a:t>
            </a:r>
          </a:p>
          <a:p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10800000">
            <a:off x="1524000" y="4953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52400" y="4343400"/>
            <a:ext cx="130837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Consent</a:t>
            </a:r>
          </a:p>
          <a:p>
            <a:r>
              <a:rPr lang="en-US" dirty="0" smtClean="0"/>
              <a:t>Seen in</a:t>
            </a:r>
          </a:p>
          <a:p>
            <a:r>
              <a:rPr lang="en-US" dirty="0" smtClean="0"/>
              <a:t>Custom</a:t>
            </a:r>
          </a:p>
          <a:p>
            <a:r>
              <a:rPr lang="en-US" dirty="0" smtClean="0"/>
              <a:t>Registration</a:t>
            </a:r>
          </a:p>
          <a:p>
            <a:r>
              <a:rPr lang="en-US" dirty="0" smtClean="0"/>
              <a:t>Field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62000" y="2438400"/>
            <a:ext cx="0" cy="1828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15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On-Site Consent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11592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Did you</a:t>
            </a:r>
          </a:p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See video?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6" name="Straight Arrow Connector 5"/>
          <p:cNvCxnSpPr>
            <a:stCxn id="4" idx="3"/>
            <a:endCxn id="15" idx="1"/>
          </p:cNvCxnSpPr>
          <p:nvPr/>
        </p:nvCxnSpPr>
        <p:spPr>
          <a:xfrm flipV="1">
            <a:off x="1387892" y="2075766"/>
            <a:ext cx="364708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16" idx="1"/>
          </p:cNvCxnSpPr>
          <p:nvPr/>
        </p:nvCxnSpPr>
        <p:spPr>
          <a:xfrm>
            <a:off x="1387892" y="3447366"/>
            <a:ext cx="364708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1752600"/>
            <a:ext cx="12618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Gill Sans MT"/>
              </a:rPr>
              <a:t>2 question</a:t>
            </a:r>
          </a:p>
          <a:p>
            <a:r>
              <a:rPr lang="en-US" dirty="0" smtClean="0">
                <a:solidFill>
                  <a:prstClr val="white"/>
                </a:solidFill>
                <a:latin typeface="Gill Sans MT"/>
              </a:rPr>
              <a:t>Opt-In/Out</a:t>
            </a: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648200"/>
            <a:ext cx="72968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Gill Sans MT"/>
              </a:rPr>
              <a:t>See</a:t>
            </a:r>
          </a:p>
          <a:p>
            <a:r>
              <a:rPr lang="en-US" dirty="0" smtClean="0">
                <a:solidFill>
                  <a:prstClr val="white"/>
                </a:solidFill>
                <a:latin typeface="Gill Sans MT"/>
              </a:rPr>
              <a:t>Video</a:t>
            </a: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482287" y="4956149"/>
            <a:ext cx="5334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2514600"/>
            <a:ext cx="49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Yes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8882" y="4110724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MT"/>
              </a:rPr>
              <a:t>No</a:t>
            </a:r>
            <a:endParaRPr lang="en-US" dirty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5687" y="4648200"/>
            <a:ext cx="12618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Gill Sans MT"/>
              </a:rPr>
              <a:t>2 question</a:t>
            </a:r>
          </a:p>
          <a:p>
            <a:r>
              <a:rPr lang="en-US" dirty="0" smtClean="0">
                <a:solidFill>
                  <a:prstClr val="white"/>
                </a:solidFill>
                <a:latin typeface="Gill Sans MT"/>
              </a:rPr>
              <a:t>Opt-In/Out</a:t>
            </a: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cxnSp>
        <p:nvCxnSpPr>
          <p:cNvPr id="38" name="Straight Arrow Connector 37"/>
          <p:cNvCxnSpPr>
            <a:stCxn id="15" idx="3"/>
            <a:endCxn id="39" idx="0"/>
          </p:cNvCxnSpPr>
          <p:nvPr/>
        </p:nvCxnSpPr>
        <p:spPr>
          <a:xfrm>
            <a:off x="3014484" y="2075766"/>
            <a:ext cx="2119888" cy="80531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39" name="TextBox 38"/>
          <p:cNvSpPr txBox="1"/>
          <p:nvPr/>
        </p:nvSpPr>
        <p:spPr>
          <a:xfrm>
            <a:off x="4212805" y="2881081"/>
            <a:ext cx="1843133" cy="646331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Pick up detailed</a:t>
            </a:r>
          </a:p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Information sheet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42" name="Straight Arrow Connector 41"/>
          <p:cNvCxnSpPr>
            <a:stCxn id="28" idx="3"/>
            <a:endCxn id="39" idx="2"/>
          </p:cNvCxnSpPr>
          <p:nvPr/>
        </p:nvCxnSpPr>
        <p:spPr>
          <a:xfrm flipV="1">
            <a:off x="4277571" y="3527412"/>
            <a:ext cx="856801" cy="144395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163383" y="3204143"/>
            <a:ext cx="1151817" cy="5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/>
          <p:cNvSpPr/>
          <p:nvPr/>
        </p:nvSpPr>
        <p:spPr>
          <a:xfrm rot="5400000">
            <a:off x="6552485" y="2572587"/>
            <a:ext cx="297410" cy="914402"/>
          </a:xfrm>
          <a:prstGeom prst="leftBrac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1237" y="2016758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Gill Sans MT"/>
              </a:rPr>
              <a:t>10 day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Gill Sans MT"/>
              </a:rPr>
              <a:t>n</a:t>
            </a:r>
            <a:r>
              <a:rPr lang="en-US" dirty="0" smtClean="0">
                <a:solidFill>
                  <a:prstClr val="black"/>
                </a:solidFill>
                <a:latin typeface="Gill Sans MT"/>
              </a:rPr>
              <a:t>o action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Gill Sans MT"/>
              </a:rPr>
              <a:t>window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7281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45028" y="1750422"/>
            <a:ext cx="7129599" cy="3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80161" y="1567543"/>
            <a:ext cx="6933610" cy="37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49532" y="1698172"/>
            <a:ext cx="7058388" cy="36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49531" y="1920240"/>
            <a:ext cx="7434353" cy="33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67098" y="1254034"/>
            <a:ext cx="7196228" cy="47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3584" y="2339688"/>
            <a:ext cx="8399127" cy="1906851"/>
          </a:xfrm>
        </p:spPr>
        <p:txBody>
          <a:bodyPr/>
          <a:lstStyle/>
          <a:p>
            <a:r>
              <a:rPr lang="en-US" sz="3200" b="1" dirty="0"/>
              <a:t>Enterprise Apps on a Consumer Grade Budget:</a:t>
            </a:r>
            <a:r>
              <a:rPr lang="en-US" sz="3200" dirty="0"/>
              <a:t> a patient-friendly tablet-based secure consent form integrated with electronic medical records, powered by </a:t>
            </a:r>
            <a:r>
              <a:rPr lang="en-US" sz="3200" dirty="0" err="1"/>
              <a:t>Qualtrics</a:t>
            </a:r>
            <a:r>
              <a:rPr lang="en-US" sz="3200" dirty="0"/>
              <a:t>, Apple, </a:t>
            </a:r>
            <a:r>
              <a:rPr lang="en-US" sz="3200" dirty="0" err="1"/>
              <a:t>KioskPro</a:t>
            </a:r>
            <a:r>
              <a:rPr lang="en-US" sz="3200" dirty="0"/>
              <a:t> and the Epic API.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382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57680" y="1076007"/>
            <a:ext cx="5628640" cy="47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20240" y="1449977"/>
            <a:ext cx="6104981" cy="43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156" y="1828800"/>
            <a:ext cx="7044100" cy="33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1047585"/>
          </a:xfrm>
        </p:spPr>
        <p:txBody>
          <a:bodyPr/>
          <a:lstStyle/>
          <a:p>
            <a:r>
              <a:rPr lang="en-US" dirty="0" smtClean="0"/>
              <a:t>UCSF Solution: reuse UCLA’s wisdom, repurpose our own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1995295"/>
          </a:xfrm>
        </p:spPr>
        <p:txBody>
          <a:bodyPr/>
          <a:lstStyle/>
          <a:p>
            <a:r>
              <a:rPr lang="en-US" dirty="0" err="1" smtClean="0"/>
              <a:t>iPad</a:t>
            </a:r>
            <a:r>
              <a:rPr lang="en-US" dirty="0" smtClean="0"/>
              <a:t> as a device for obtaining consent</a:t>
            </a:r>
          </a:p>
          <a:p>
            <a:r>
              <a:rPr lang="en-US" dirty="0" smtClean="0"/>
              <a:t>Instead of the custom app, use </a:t>
            </a:r>
            <a:r>
              <a:rPr lang="en-US" dirty="0" err="1" smtClean="0"/>
              <a:t>Qualtrics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HIPAA compliant, secure research survey platform</a:t>
            </a:r>
          </a:p>
          <a:p>
            <a:r>
              <a:rPr lang="en-US" dirty="0" smtClean="0"/>
              <a:t>To make </a:t>
            </a:r>
            <a:r>
              <a:rPr lang="en-US" dirty="0" err="1" smtClean="0"/>
              <a:t>iPad</a:t>
            </a:r>
            <a:r>
              <a:rPr lang="en-US" dirty="0"/>
              <a:t> </a:t>
            </a:r>
            <a:r>
              <a:rPr lang="en-US" dirty="0" smtClean="0"/>
              <a:t>function as a kiosk, use </a:t>
            </a:r>
            <a:r>
              <a:rPr lang="en-US" dirty="0" err="1" smtClean="0"/>
              <a:t>KioskPro</a:t>
            </a:r>
            <a:r>
              <a:rPr lang="en-US" dirty="0" smtClean="0"/>
              <a:t> app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Screen Shot 2018-08-14 at 6.1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91" y="4836570"/>
            <a:ext cx="1328199" cy="1053778"/>
          </a:xfrm>
          <a:prstGeom prst="rect">
            <a:avLst/>
          </a:prstGeom>
        </p:spPr>
      </p:pic>
      <p:pic>
        <p:nvPicPr>
          <p:cNvPr id="9" name="Picture 8" descr="Screen Shot 2018-08-14 at 6.15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1" y="4066107"/>
            <a:ext cx="2654300" cy="914400"/>
          </a:xfrm>
          <a:prstGeom prst="rect">
            <a:avLst/>
          </a:prstGeom>
        </p:spPr>
      </p:pic>
      <p:pic>
        <p:nvPicPr>
          <p:cNvPr id="11" name="Picture 10" descr="Screen Shot 2018-08-14 at 6.21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4155008"/>
            <a:ext cx="2464066" cy="816662"/>
          </a:xfrm>
          <a:prstGeom prst="rect">
            <a:avLst/>
          </a:prstGeom>
        </p:spPr>
      </p:pic>
      <p:pic>
        <p:nvPicPr>
          <p:cNvPr id="12" name="Picture 11" descr="tech help tab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87" y="4215112"/>
            <a:ext cx="1451839" cy="1451839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013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1047585"/>
          </a:xfrm>
        </p:spPr>
        <p:txBody>
          <a:bodyPr/>
          <a:lstStyle/>
          <a:p>
            <a:r>
              <a:rPr lang="en-US" dirty="0" smtClean="0"/>
              <a:t>Let’s see the UCSF solution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1995295"/>
          </a:xfrm>
        </p:spPr>
        <p:txBody>
          <a:bodyPr/>
          <a:lstStyle/>
          <a:p>
            <a:r>
              <a:rPr lang="en-US" dirty="0" smtClean="0"/>
              <a:t>Initial </a:t>
            </a:r>
            <a:r>
              <a:rPr lang="en-US" dirty="0"/>
              <a:t>pilot version: </a:t>
            </a:r>
            <a:r>
              <a:rPr lang="en-US" dirty="0">
                <a:hlinkClick r:id="rId3"/>
              </a:rPr>
              <a:t>http://tiny.ucsf.edu/</a:t>
            </a:r>
            <a:r>
              <a:rPr lang="en-US" dirty="0" smtClean="0">
                <a:hlinkClick r:id="rId3"/>
              </a:rPr>
              <a:t>econsent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Version 2.0 for self-directed in-clinic </a:t>
            </a:r>
            <a:r>
              <a:rPr lang="en-US" dirty="0" err="1" smtClean="0"/>
              <a:t>eConsent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http://tiny.ucsf.edu/</a:t>
            </a:r>
            <a:r>
              <a:rPr lang="en-US" dirty="0" smtClean="0">
                <a:hlinkClick r:id="rId4"/>
              </a:rPr>
              <a:t>econsent1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962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 descr="UCCSC 2018 eConsent-Archite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914400"/>
            <a:ext cx="7696200" cy="5029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48417" y="2483510"/>
            <a:ext cx="2902947" cy="1360828"/>
          </a:xfrm>
          <a:prstGeom prst="ellipse">
            <a:avLst/>
          </a:prstGeom>
          <a:noFill/>
          <a:ln w="28575" cmpd="sng" algn="ctr">
            <a:solidFill>
              <a:schemeClr val="accent4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957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UCSF Solution Components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391607"/>
              </p:ext>
            </p:extLst>
          </p:nvPr>
        </p:nvGraphicFramePr>
        <p:xfrm>
          <a:off x="460375" y="1270106"/>
          <a:ext cx="8137527" cy="4865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165"/>
                <a:gridCol w="2977681"/>
                <a:gridCol w="2977681"/>
              </a:tblGrid>
              <a:tr h="8775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time technical</a:t>
                      </a:r>
                      <a:r>
                        <a:rPr lang="en-US" baseline="0" dirty="0" smtClean="0"/>
                        <a:t> implementation c</a:t>
                      </a:r>
                      <a:r>
                        <a:rPr lang="en-US" dirty="0" smtClean="0"/>
                        <a:t>omplexity</a:t>
                      </a:r>
                      <a:endParaRPr lang="en-US" dirty="0"/>
                    </a:p>
                  </a:txBody>
                  <a:tcPr/>
                </a:tc>
              </a:tr>
              <a:tr h="57951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iPad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eConsent</a:t>
                      </a:r>
                      <a:r>
                        <a:rPr lang="en-US" dirty="0" smtClean="0"/>
                        <a:t> collection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951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KioskPro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 </a:t>
                      </a:r>
                      <a:r>
                        <a:rPr lang="en-US" dirty="0" err="1" smtClean="0"/>
                        <a:t>iPad</a:t>
                      </a:r>
                      <a:r>
                        <a:rPr lang="en-US" dirty="0" smtClean="0"/>
                        <a:t> into</a:t>
                      </a:r>
                      <a:r>
                        <a:rPr lang="en-US" baseline="0" dirty="0" smtClean="0"/>
                        <a:t> a kiosk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78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Qualtrics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eConsent</a:t>
                      </a:r>
                      <a:r>
                        <a:rPr lang="en-US" dirty="0" smtClean="0"/>
                        <a:t>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Enables seamless</a:t>
                      </a:r>
                      <a:r>
                        <a:rPr lang="en-US" baseline="0" dirty="0" smtClean="0"/>
                        <a:t> process for in-clinic </a:t>
                      </a:r>
                      <a:r>
                        <a:rPr lang="en-US" baseline="0" dirty="0" err="1" smtClean="0"/>
                        <a:t>eConsent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24597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education 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 patients about precision medicine research before asking for consent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400" dirty="0" smtClean="0"/>
                        <a:t>* Embedding </a:t>
                      </a:r>
                      <a:r>
                        <a:rPr lang="en-US" sz="1400" baseline="0" dirty="0" smtClean="0"/>
                        <a:t>in the survey; producing it is a </a:t>
                      </a:r>
                      <a:endParaRPr lang="en-US" dirty="0"/>
                    </a:p>
                  </a:txBody>
                  <a:tcPr/>
                </a:tc>
              </a:tr>
              <a:tr h="335749">
                <a:tc>
                  <a:txBody>
                    <a:bodyPr/>
                    <a:lstStyle/>
                    <a:p>
                      <a:r>
                        <a:rPr lang="en-US" dirty="0" smtClean="0"/>
                        <a:t>Epic Interconnect API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Verifying patient’s identity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6871820" y="2234024"/>
            <a:ext cx="408227" cy="38556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83159" y="2823714"/>
            <a:ext cx="385548" cy="362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Diamond 9"/>
          <p:cNvSpPr/>
          <p:nvPr/>
        </p:nvSpPr>
        <p:spPr bwMode="auto">
          <a:xfrm>
            <a:off x="6871819" y="3447428"/>
            <a:ext cx="408227" cy="510310"/>
          </a:xfrm>
          <a:prstGeom prst="diamond">
            <a:avLst/>
          </a:prstGeom>
          <a:solidFill>
            <a:srgbClr val="30303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76804" y="4314262"/>
            <a:ext cx="408227" cy="38556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85364" y="6355502"/>
            <a:ext cx="278506" cy="278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20568" y="6361865"/>
            <a:ext cx="680378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R="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easy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52473" y="6373205"/>
            <a:ext cx="272152" cy="2268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465686" y="6366843"/>
            <a:ext cx="1276394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R="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moderate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Diamond 16"/>
          <p:cNvSpPr/>
          <p:nvPr/>
        </p:nvSpPr>
        <p:spPr bwMode="auto">
          <a:xfrm>
            <a:off x="3837781" y="6336349"/>
            <a:ext cx="267167" cy="309021"/>
          </a:xfrm>
          <a:prstGeom prst="diamond">
            <a:avLst/>
          </a:prstGeom>
          <a:solidFill>
            <a:srgbClr val="30303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194297" y="6360480"/>
            <a:ext cx="1276394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R="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advanced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905839" y="5692793"/>
            <a:ext cx="419567" cy="28350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765521" y="6366844"/>
            <a:ext cx="369224" cy="23316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206397" y="6354116"/>
            <a:ext cx="1276394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R="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beware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Diamond 21"/>
          <p:cNvSpPr/>
          <p:nvPr/>
        </p:nvSpPr>
        <p:spPr bwMode="auto">
          <a:xfrm>
            <a:off x="7778988" y="5001039"/>
            <a:ext cx="175079" cy="209100"/>
          </a:xfrm>
          <a:prstGeom prst="diamond">
            <a:avLst/>
          </a:prstGeom>
          <a:solidFill>
            <a:srgbClr val="30303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772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867783"/>
          </a:xfrm>
        </p:spPr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Survey for in-clinic </a:t>
            </a:r>
            <a:r>
              <a:rPr lang="en-US" dirty="0" err="1" smtClean="0"/>
              <a:t>eConsent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Implementation 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868558"/>
            <a:ext cx="8137665" cy="3753462"/>
          </a:xfrm>
        </p:spPr>
        <p:txBody>
          <a:bodyPr/>
          <a:lstStyle/>
          <a:p>
            <a:r>
              <a:rPr lang="en-US" dirty="0" smtClean="0"/>
              <a:t>Verifying patient identity</a:t>
            </a:r>
          </a:p>
          <a:p>
            <a:pPr lvl="1"/>
            <a:r>
              <a:rPr lang="en-US" dirty="0" smtClean="0"/>
              <a:t>Adjusting input controls (e.g. to accept numbers only)</a:t>
            </a:r>
          </a:p>
          <a:p>
            <a:pPr lvl="1"/>
            <a:r>
              <a:rPr lang="en-US" dirty="0" smtClean="0"/>
              <a:t>Generating random values for the year of birth selection</a:t>
            </a:r>
          </a:p>
          <a:p>
            <a:pPr lvl="1"/>
            <a:r>
              <a:rPr lang="en-US" dirty="0" smtClean="0"/>
              <a:t>Calling Epic API to validate the MRN and bring back patient’s info</a:t>
            </a:r>
          </a:p>
          <a:p>
            <a:r>
              <a:rPr lang="en-US" dirty="0" smtClean="0"/>
              <a:t>Embedding video on a survey page</a:t>
            </a:r>
          </a:p>
          <a:p>
            <a:r>
              <a:rPr lang="en-US" dirty="0" smtClean="0"/>
              <a:t>Validating user input and terminating survey when needed</a:t>
            </a:r>
          </a:p>
          <a:p>
            <a:r>
              <a:rPr lang="en-US" dirty="0" smtClean="0"/>
              <a:t>Look and Feel, accessibility adjustments</a:t>
            </a:r>
          </a:p>
          <a:p>
            <a:r>
              <a:rPr lang="en-US" dirty="0" smtClean="0"/>
              <a:t>Hiding the Powered by </a:t>
            </a:r>
            <a:r>
              <a:rPr lang="en-US" dirty="0" err="1" smtClean="0"/>
              <a:t>Qualtrics</a:t>
            </a:r>
            <a:r>
              <a:rPr lang="en-US" dirty="0" smtClean="0"/>
              <a:t> plug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477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 (and Conquests!)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805" y="1273561"/>
            <a:ext cx="8137665" cy="390939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Security. We are dealing with patient data, and that was sort of new for us.</a:t>
            </a:r>
            <a:endParaRPr lang="en-US" dirty="0"/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API mismatch. </a:t>
            </a:r>
            <a:r>
              <a:rPr lang="en-US" dirty="0" err="1" smtClean="0"/>
              <a:t>Qualtrics</a:t>
            </a:r>
            <a:r>
              <a:rPr lang="en-US" dirty="0" smtClean="0"/>
              <a:t> and EPIC Interconnect do not speak the same language.</a:t>
            </a:r>
            <a:endParaRPr lang="en-US" dirty="0"/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Server confusion. How a out-of-bounds (new) use case can fall on deaf ears.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142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805" y="1273561"/>
            <a:ext cx="8137665" cy="390939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Getting access to the EPIC Interconnect API at UCSF was a process. 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According to the internets, </a:t>
            </a:r>
            <a:r>
              <a:rPr lang="en-US" dirty="0" err="1" smtClean="0"/>
              <a:t>Qualtrics</a:t>
            </a:r>
            <a:r>
              <a:rPr lang="en-US" dirty="0" smtClean="0"/>
              <a:t> is </a:t>
            </a:r>
            <a:r>
              <a:rPr lang="en-US" dirty="0"/>
              <a:t>secure!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it.ucsf.edu/services/qualtrics-web-surveys</a:t>
            </a:r>
            <a:r>
              <a:rPr lang="en-US" dirty="0"/>
              <a:t> </a:t>
            </a:r>
            <a:endParaRPr lang="en-US" dirty="0" smtClean="0"/>
          </a:p>
          <a:p>
            <a:pPr marL="295268" lvl="1" indent="0">
              <a:buNone/>
            </a:pPr>
            <a:r>
              <a:rPr lang="en-US" dirty="0" smtClean="0"/>
              <a:t>“</a:t>
            </a:r>
            <a:r>
              <a:rPr lang="en-US" dirty="0" err="1"/>
              <a:t>Qualtrics</a:t>
            </a:r>
            <a:r>
              <a:rPr lang="en-US" dirty="0"/>
              <a:t> can be used to collect and store protected patient and personal data. Please refer to UCSF policy regarding data security and HIPAA and FERPA regulations</a:t>
            </a:r>
            <a:r>
              <a:rPr lang="en-US" dirty="0" smtClean="0"/>
              <a:t>.“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 smtClean="0"/>
              <a:t>We did have IRB approval.</a:t>
            </a:r>
          </a:p>
          <a:p>
            <a:pPr>
              <a:buFont typeface="Wingdings" charset="2"/>
              <a:buChar char="q"/>
            </a:pPr>
            <a:r>
              <a:rPr lang="en-US" dirty="0"/>
              <a:t>We only needed </a:t>
            </a:r>
            <a:r>
              <a:rPr lang="en-US" dirty="0" smtClean="0"/>
              <a:t>patient demographic </a:t>
            </a:r>
            <a:r>
              <a:rPr lang="en-US" dirty="0"/>
              <a:t>data (name, date of birth, etc</a:t>
            </a:r>
            <a:r>
              <a:rPr lang="en-US" dirty="0" smtClean="0"/>
              <a:t>.), </a:t>
            </a:r>
            <a:r>
              <a:rPr lang="en-US" dirty="0"/>
              <a:t>not health data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166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1852" y="1282441"/>
            <a:ext cx="8137665" cy="390939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Learning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Research need and constraints: enable collecting consent from patients coming to clinical lab for medical care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Envisioned solution: </a:t>
            </a:r>
            <a:r>
              <a:rPr lang="en-US" dirty="0"/>
              <a:t>t</a:t>
            </a:r>
            <a:r>
              <a:rPr lang="en-US" dirty="0" smtClean="0"/>
              <a:t>ablet-based electronic form with embedded educational video and integrated EMR-based patient ID verification. Components and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After launch: unexpected issues we could not test before going live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Going forward </a:t>
            </a:r>
            <a:r>
              <a:rPr lang="mr-IN" dirty="0" smtClean="0"/>
              <a:t>–</a:t>
            </a:r>
            <a:r>
              <a:rPr lang="en-US" dirty="0" smtClean="0"/>
              <a:t> growing out of pilot; really doing it at scale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Details worth zooming into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324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272108" y="6453506"/>
            <a:ext cx="246061" cy="155233"/>
          </a:xfrm>
        </p:spPr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Mismatch (a tale of two internets)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805" y="1273561"/>
            <a:ext cx="8137665" cy="4607367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EPIC Interconnect only speaks POST, </a:t>
            </a:r>
            <a:r>
              <a:rPr lang="en-US" dirty="0" err="1" smtClean="0"/>
              <a:t>Qualtrics</a:t>
            </a:r>
            <a:r>
              <a:rPr lang="en-US" dirty="0" smtClean="0"/>
              <a:t> only spoke GET 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EPIC Interconnect requires (preemptive) basic </a:t>
            </a:r>
            <a:r>
              <a:rPr lang="en-US" dirty="0" err="1" smtClean="0"/>
              <a:t>auth</a:t>
            </a:r>
            <a:r>
              <a:rPr lang="en-US" dirty="0" smtClean="0"/>
              <a:t> for security, </a:t>
            </a:r>
            <a:r>
              <a:rPr lang="en-US" dirty="0" err="1" smtClean="0"/>
              <a:t>Qualtrics</a:t>
            </a:r>
            <a:r>
              <a:rPr lang="en-US" dirty="0"/>
              <a:t> </a:t>
            </a:r>
            <a:r>
              <a:rPr lang="en-US" dirty="0" smtClean="0"/>
              <a:t>only allowed query parameter selection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err="1" smtClean="0"/>
              <a:t>Qualtrics</a:t>
            </a:r>
            <a:r>
              <a:rPr lang="en-US" dirty="0" smtClean="0"/>
              <a:t> only understands flat JSON, Interconnect produces structured JSON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err="1" smtClean="0"/>
              <a:t>MuleSoft</a:t>
            </a:r>
            <a:r>
              <a:rPr lang="en-US" dirty="0" smtClean="0"/>
              <a:t> is a great solution for these types of “</a:t>
            </a:r>
            <a:r>
              <a:rPr lang="en-US" dirty="0" err="1" smtClean="0"/>
              <a:t>impedence</a:t>
            </a:r>
            <a:r>
              <a:rPr lang="en-US" dirty="0" smtClean="0"/>
              <a:t> mismatch” problems. But we didn’t go with </a:t>
            </a:r>
            <a:r>
              <a:rPr lang="en-US" dirty="0" err="1" smtClean="0"/>
              <a:t>MuleSoft</a:t>
            </a:r>
            <a:endParaRPr lang="en-US" dirty="0" smtClean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Confusion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805" y="1273561"/>
            <a:ext cx="8137665" cy="390939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We needed to know the IP range of the </a:t>
            </a:r>
            <a:r>
              <a:rPr lang="en-US" dirty="0" err="1" smtClean="0"/>
              <a:t>Qualtrics</a:t>
            </a:r>
            <a:r>
              <a:rPr lang="en-US" dirty="0" smtClean="0"/>
              <a:t> servers to allow them into our network.  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No one at UCSF or at </a:t>
            </a:r>
            <a:r>
              <a:rPr lang="en-US" dirty="0" err="1" smtClean="0"/>
              <a:t>Qualtrics</a:t>
            </a:r>
            <a:r>
              <a:rPr lang="en-US" dirty="0" smtClean="0"/>
              <a:t> could answer that simple question. </a:t>
            </a:r>
            <a:r>
              <a:rPr lang="en-US" dirty="0" err="1" smtClean="0"/>
              <a:t>Qualtrics</a:t>
            </a:r>
            <a:r>
              <a:rPr lang="en-US" dirty="0" smtClean="0"/>
              <a:t> has their own API server (for downloading survey results, etc.) that confused every new person we were redirected to.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We eventually figured out a way to determine this ourselves and dived into our web logs to find the </a:t>
            </a:r>
            <a:r>
              <a:rPr lang="en-US" dirty="0" smtClean="0"/>
              <a:t>answer	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81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87" y="155257"/>
            <a:ext cx="1408058" cy="741083"/>
          </a:xfrm>
          <a:prstGeom prst="rect">
            <a:avLst/>
          </a:prstGeom>
        </p:spPr>
      </p:pic>
      <p:sp>
        <p:nvSpPr>
          <p:cNvPr id="24" name="Cloud 23"/>
          <p:cNvSpPr/>
          <p:nvPr/>
        </p:nvSpPr>
        <p:spPr bwMode="auto">
          <a:xfrm>
            <a:off x="6858109" y="762000"/>
            <a:ext cx="2205881" cy="2062403"/>
          </a:xfrm>
          <a:prstGeom prst="cloud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13" y="1380171"/>
            <a:ext cx="81443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5"/>
          <a:stretch/>
        </p:blipFill>
        <p:spPr bwMode="auto">
          <a:xfrm>
            <a:off x="7646230" y="929272"/>
            <a:ext cx="106633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9" y="5676855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Created By: Eric Meeks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199" y="6488668"/>
            <a:ext cx="327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 Updated: 2-16-2017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762001"/>
            <a:ext cx="5029928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6" name="Straight Arrow Connector 5"/>
          <p:cNvCxnSpPr>
            <a:endCxn id="1034" idx="1"/>
          </p:cNvCxnSpPr>
          <p:nvPr/>
        </p:nvCxnSpPr>
        <p:spPr>
          <a:xfrm flipV="1">
            <a:off x="5021742" y="1672222"/>
            <a:ext cx="2624488" cy="370873"/>
          </a:xfrm>
          <a:prstGeom prst="straightConnector1">
            <a:avLst/>
          </a:prstGeom>
          <a:ln w="12700" cmpd="sng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4948" y="65314"/>
            <a:ext cx="568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eConsent</a:t>
            </a:r>
            <a:r>
              <a:rPr lang="en-US" dirty="0" smtClean="0"/>
              <a:t> Pilot (security review document)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434646"/>
            <a:ext cx="1604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UCSF Network</a:t>
            </a:r>
            <a:endParaRPr lang="en-US" sz="1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65" y="1233099"/>
            <a:ext cx="81443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 rot="21170236">
            <a:off x="5858327" y="1910518"/>
            <a:ext cx="7809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443/https GET</a:t>
            </a:r>
            <a:endParaRPr lang="en-US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4056115" y="2796290"/>
            <a:ext cx="1554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Single REST based API is called from </a:t>
            </a:r>
            <a:r>
              <a:rPr lang="en-US" sz="800" dirty="0" err="1" smtClean="0"/>
              <a:t>Qualtrics</a:t>
            </a:r>
            <a:r>
              <a:rPr lang="en-US" sz="800" dirty="0" smtClean="0"/>
              <a:t> into Epic API, passing in MRN  and  private Access Token to retrieve:</a:t>
            </a:r>
          </a:p>
          <a:p>
            <a:pPr marL="228600" indent="-228600">
              <a:buAutoNum type="arabicParenR"/>
            </a:pPr>
            <a:r>
              <a:rPr lang="en-US" sz="800" dirty="0" smtClean="0"/>
              <a:t>Patient year of birth</a:t>
            </a:r>
          </a:p>
          <a:p>
            <a:pPr marL="228600" indent="-228600">
              <a:buAutoNum type="arabicParenR"/>
            </a:pPr>
            <a:r>
              <a:rPr lang="en-US" sz="800" dirty="0" smtClean="0"/>
              <a:t>Patient first name</a:t>
            </a:r>
          </a:p>
          <a:p>
            <a:pPr marL="228600" indent="-228600">
              <a:buAutoNum type="arabicParenR"/>
            </a:pPr>
            <a:r>
              <a:rPr lang="en-US" sz="800" dirty="0" smtClean="0"/>
              <a:t>Patient last name</a:t>
            </a:r>
          </a:p>
          <a:p>
            <a:endParaRPr lang="en-US" sz="800" dirty="0"/>
          </a:p>
          <a:p>
            <a:r>
              <a:rPr lang="en-US" sz="800" dirty="0" smtClean="0"/>
              <a:t>This information is used to verify patient identity, as based on existing IRB approved </a:t>
            </a:r>
            <a:r>
              <a:rPr lang="en-US" sz="800" dirty="0" err="1" smtClean="0"/>
              <a:t>eConsent</a:t>
            </a:r>
            <a:r>
              <a:rPr lang="en-US" sz="800" dirty="0" smtClean="0"/>
              <a:t> work flow at UCLA</a:t>
            </a:r>
            <a:endParaRPr lang="en-US" sz="800" dirty="0"/>
          </a:p>
        </p:txBody>
      </p:sp>
      <p:sp>
        <p:nvSpPr>
          <p:cNvPr id="68" name="TextBox 67"/>
          <p:cNvSpPr txBox="1"/>
          <p:nvPr/>
        </p:nvSpPr>
        <p:spPr>
          <a:xfrm rot="20794369">
            <a:off x="5155176" y="5219617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Form collects MRN, consent </a:t>
            </a:r>
          </a:p>
          <a:p>
            <a:r>
              <a:rPr lang="en-US" sz="800" dirty="0" smtClean="0"/>
              <a:t>and optional demographic data </a:t>
            </a:r>
            <a:endParaRPr lang="en-US" sz="800" dirty="0"/>
          </a:p>
        </p:txBody>
      </p:sp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5"/>
          <a:stretch/>
        </p:blipFill>
        <p:spPr bwMode="auto">
          <a:xfrm>
            <a:off x="872561" y="3066583"/>
            <a:ext cx="106633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4498481"/>
            <a:ext cx="81443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1206903" y="2572817"/>
            <a:ext cx="316864" cy="484998"/>
          </a:xfrm>
          <a:prstGeom prst="straightConnector1">
            <a:avLst/>
          </a:prstGeom>
          <a:ln w="12700" cmpd="sng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581450" y="4649043"/>
            <a:ext cx="23466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iPad in Kiosk mode at a participating UCSF clinic (so might be in UCSF network actually).</a:t>
            </a:r>
          </a:p>
          <a:p>
            <a:r>
              <a:rPr lang="en-US" sz="1100" b="1" dirty="0" smtClean="0"/>
              <a:t>Used by patient to fill out a </a:t>
            </a:r>
            <a:r>
              <a:rPr lang="en-US" sz="1100" b="1" dirty="0" err="1" smtClean="0"/>
              <a:t>Qualtrics</a:t>
            </a:r>
            <a:r>
              <a:rPr lang="en-US" sz="1100" b="1" dirty="0" smtClean="0"/>
              <a:t> form.</a:t>
            </a:r>
            <a:endParaRPr lang="en-US" sz="1100" b="1" dirty="0"/>
          </a:p>
        </p:txBody>
      </p:sp>
      <p:cxnSp>
        <p:nvCxnSpPr>
          <p:cNvPr id="55" name="Straight Arrow Connector 54"/>
          <p:cNvCxnSpPr>
            <a:endCxn id="44" idx="1"/>
          </p:cNvCxnSpPr>
          <p:nvPr/>
        </p:nvCxnSpPr>
        <p:spPr>
          <a:xfrm flipV="1">
            <a:off x="5086349" y="5146181"/>
            <a:ext cx="2811781" cy="810591"/>
          </a:xfrm>
          <a:prstGeom prst="straightConnector1">
            <a:avLst/>
          </a:prstGeom>
          <a:ln w="12700" cmpd="sng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20736646">
            <a:off x="6786178" y="5038459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443/https</a:t>
            </a:r>
            <a:endParaRPr lang="en-US" sz="8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8451309" y="2528499"/>
            <a:ext cx="23066" cy="2085786"/>
          </a:xfrm>
          <a:prstGeom prst="straightConnector1">
            <a:avLst/>
          </a:prstGeom>
          <a:ln w="12700" cmpd="sng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309151">
            <a:off x="735086" y="2707594"/>
            <a:ext cx="8338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443/https POST</a:t>
            </a:r>
            <a:endParaRPr lang="en-US" sz="800" dirty="0"/>
          </a:p>
        </p:txBody>
      </p:sp>
      <p:pic>
        <p:nvPicPr>
          <p:cNvPr id="1026" name="Picture 2" descr="C:\Users\meekse\AppData\Local\Microsoft\Windows\Temporary Internet Files\Content.IE5\EN9XXBJ6\Server2_by_mimooh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14" y="851460"/>
            <a:ext cx="871300" cy="12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60700" y="762000"/>
            <a:ext cx="38298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Code at: </a:t>
            </a:r>
            <a:r>
              <a:rPr lang="en-US" sz="1100" b="1" dirty="0" smtClean="0">
                <a:hlinkClick r:id="rId8"/>
              </a:rPr>
              <a:t>https</a:t>
            </a:r>
            <a:r>
              <a:rPr lang="en-US" sz="1100" b="1" dirty="0">
                <a:hlinkClick r:id="rId8"/>
              </a:rPr>
              <a:t>://github.com/CTSIatUCSF/EpicProxyAPI</a:t>
            </a:r>
            <a:endParaRPr lang="en-US" sz="1100" b="1" dirty="0"/>
          </a:p>
          <a:p>
            <a:r>
              <a:rPr lang="en-US" sz="1100" b="1" dirty="0" smtClean="0"/>
              <a:t>	                     Stateless Proxy API</a:t>
            </a:r>
            <a:r>
              <a:rPr lang="en-US" sz="1100" b="1" dirty="0"/>
              <a:t> </a:t>
            </a:r>
            <a:endParaRPr lang="en-US" sz="1100" b="1" dirty="0" smtClean="0"/>
          </a:p>
          <a:p>
            <a:r>
              <a:rPr lang="en-US" sz="1100" b="1" dirty="0" smtClean="0"/>
              <a:t>	                     (</a:t>
            </a:r>
            <a:r>
              <a:rPr lang="en-US" sz="1100" b="1" dirty="0" smtClean="0">
                <a:hlinkClick r:id="rId9"/>
              </a:rPr>
              <a:t>https://ctsi-secure.ucsf.edu</a:t>
            </a:r>
            <a:r>
              <a:rPr lang="en-US" sz="1100" b="1" dirty="0" smtClean="0"/>
              <a:t>)</a:t>
            </a:r>
          </a:p>
          <a:p>
            <a:r>
              <a:rPr lang="en-US" sz="1100" b="1" dirty="0" smtClean="0"/>
              <a:t>     10.67.0.29</a:t>
            </a:r>
          </a:p>
          <a:p>
            <a:endParaRPr lang="en-US" sz="1100" b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986839" y="1941714"/>
            <a:ext cx="18608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Proxy API takes HTTPS GET from </a:t>
            </a:r>
            <a:r>
              <a:rPr lang="en-US" sz="1050" dirty="0" err="1" smtClean="0"/>
              <a:t>Qualtrics</a:t>
            </a:r>
            <a:r>
              <a:rPr lang="en-US" sz="1050" dirty="0" smtClean="0"/>
              <a:t>, calls into Epic API via required HTTPS Post, and “flattens” the response data for </a:t>
            </a:r>
            <a:r>
              <a:rPr lang="en-US" sz="1050" dirty="0" err="1" smtClean="0"/>
              <a:t>Qualtrics</a:t>
            </a:r>
            <a:r>
              <a:rPr lang="en-US" sz="1050" dirty="0" smtClean="0"/>
              <a:t> consumption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1711315" y="347219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Interconnect API into Epic Data</a:t>
            </a:r>
            <a:endParaRPr lang="en-US" sz="11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852465" y="1456198"/>
            <a:ext cx="966935" cy="416648"/>
          </a:xfrm>
          <a:prstGeom prst="straightConnector1">
            <a:avLst/>
          </a:prstGeom>
          <a:ln w="12700" cmpd="sng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40562" y="1380171"/>
            <a:ext cx="535074" cy="341040"/>
          </a:xfrm>
          <a:prstGeom prst="straightConnector1">
            <a:avLst/>
          </a:prstGeom>
          <a:ln w="12700" cmpd="sng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5990998" y="703039"/>
            <a:ext cx="1404231" cy="62068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marR="0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Qualtrics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 </a:t>
            </a:r>
          </a:p>
          <a:p>
            <a:pPr marR="0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Servers</a:t>
            </a:r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5"/>
          <a:stretch/>
        </p:blipFill>
        <p:spPr bwMode="auto">
          <a:xfrm>
            <a:off x="7024439" y="2963282"/>
            <a:ext cx="106633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 bwMode="auto">
          <a:xfrm>
            <a:off x="5847943" y="3031575"/>
            <a:ext cx="1094852" cy="62068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marR="0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Qualtrics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API Servers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2" y="3804179"/>
            <a:ext cx="992884" cy="9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8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Next Steps, thanks to </a:t>
            </a:r>
            <a:r>
              <a:rPr lang="en-US" dirty="0" err="1" smtClean="0"/>
              <a:t>Qualtrics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805" y="1273561"/>
            <a:ext cx="8137665" cy="390939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The </a:t>
            </a:r>
            <a:r>
              <a:rPr lang="en-US" dirty="0" err="1" smtClean="0"/>
              <a:t>Qualtrics</a:t>
            </a:r>
            <a:r>
              <a:rPr lang="en-US" dirty="0" smtClean="0"/>
              <a:t> from servers now reside at a static IP address (162.247.216.12) outside of AWS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err="1" smtClean="0"/>
              <a:t>Qualtrics</a:t>
            </a:r>
            <a:r>
              <a:rPr lang="en-US" dirty="0" smtClean="0"/>
              <a:t> supports setting request header values, this is compatible with our </a:t>
            </a:r>
            <a:r>
              <a:rPr lang="en-US" dirty="0" err="1" smtClean="0"/>
              <a:t>MuleSoft</a:t>
            </a:r>
            <a:r>
              <a:rPr lang="en-US" dirty="0" smtClean="0"/>
              <a:t> authentication methods. They also support POST/PUT/PATCH/DELETE in addition to GET.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Conclusion: We aren’t the only ones using </a:t>
            </a:r>
            <a:r>
              <a:rPr lang="en-US" dirty="0" err="1"/>
              <a:t>Q</a:t>
            </a:r>
            <a:r>
              <a:rPr lang="en-US" dirty="0" err="1" smtClean="0"/>
              <a:t>ualtrics</a:t>
            </a:r>
            <a:r>
              <a:rPr lang="en-US" dirty="0" smtClean="0"/>
              <a:t> “Web Services” to access proprietary API’s and elevate a Survey to an Application. This is a GREAT use case for </a:t>
            </a:r>
            <a:r>
              <a:rPr lang="en-US" dirty="0" err="1" smtClean="0"/>
              <a:t>Qualtrics</a:t>
            </a:r>
            <a:r>
              <a:rPr lang="en-US" dirty="0" smtClean="0"/>
              <a:t>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166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867783"/>
          </a:xfrm>
        </p:spPr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Survey for in-clinic </a:t>
            </a:r>
            <a:r>
              <a:rPr lang="en-US" dirty="0" err="1" smtClean="0"/>
              <a:t>eConsent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208" y="1319201"/>
            <a:ext cx="8482821" cy="48822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Document configuration and code changes.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Be prepared for data cleanup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Troubleshooting live survey results in lots of test data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How do you deal with multiple entries for the same person? In our case, the last valid response wins.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Many things can go wrong. Network outage; API downtime. Sometimes, the only thing to do is to set the right expectation. For this project, less than 100% uptime was acceptable. But perhaps, better to keep it at 90 or higher ;)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Hiding </a:t>
            </a:r>
            <a:r>
              <a:rPr lang="en-US" sz="2000" dirty="0" err="1"/>
              <a:t>Qualtrics</a:t>
            </a:r>
            <a:r>
              <a:rPr lang="en-US" sz="2000" dirty="0"/>
              <a:t> branding completely may be a pain, especially the “Powered by </a:t>
            </a:r>
            <a:r>
              <a:rPr lang="en-US" sz="2000" dirty="0" err="1"/>
              <a:t>Qualtrics</a:t>
            </a:r>
            <a:r>
              <a:rPr lang="en-US" sz="2000" dirty="0"/>
              <a:t>” </a:t>
            </a:r>
            <a:r>
              <a:rPr lang="en-US" sz="2000" dirty="0" smtClean="0"/>
              <a:t>plug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Extracting data for the research team is a time consuming process</a:t>
            </a:r>
          </a:p>
          <a:p>
            <a:pPr>
              <a:spcAft>
                <a:spcPts val="600"/>
              </a:spcAft>
            </a:pPr>
            <a:r>
              <a:rPr lang="en-US" sz="2000" dirty="0" err="1" smtClean="0"/>
              <a:t>Qualtrics</a:t>
            </a:r>
            <a:r>
              <a:rPr lang="en-US" sz="2000" dirty="0" smtClean="0"/>
              <a:t> keeps evolving! Some things may be now available or easier to make work than before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756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KioskPro</a:t>
            </a:r>
            <a:r>
              <a:rPr lang="en-US" dirty="0" smtClean="0"/>
              <a:t> to turn </a:t>
            </a:r>
            <a:r>
              <a:rPr lang="en-US" dirty="0" err="1" smtClean="0"/>
              <a:t>iPad</a:t>
            </a:r>
            <a:r>
              <a:rPr lang="en-US" dirty="0" smtClean="0"/>
              <a:t> into a Kiosk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Implementation 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541125"/>
            <a:ext cx="8137665" cy="4236826"/>
          </a:xfrm>
        </p:spPr>
        <p:txBody>
          <a:bodyPr/>
          <a:lstStyle/>
          <a:p>
            <a:r>
              <a:rPr lang="en-US" dirty="0" smtClean="0"/>
              <a:t>4 versions of </a:t>
            </a:r>
            <a:r>
              <a:rPr lang="en-US" dirty="0" err="1" smtClean="0"/>
              <a:t>KioskPro</a:t>
            </a:r>
            <a:r>
              <a:rPr lang="en-US" dirty="0" smtClean="0"/>
              <a:t>. We had to get the Basic (due to the need to clear cache and cookies on home page).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Resetting the survey for new patients and after inactivity limit</a:t>
            </a:r>
          </a:p>
          <a:p>
            <a:r>
              <a:rPr lang="en-US" dirty="0" smtClean="0"/>
              <a:t>Customizing navigation, colors, settings access</a:t>
            </a:r>
          </a:p>
          <a:p>
            <a:r>
              <a:rPr lang="en-US" dirty="0" smtClean="0"/>
              <a:t>Finding minimal effective setup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8-08-14 at 6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34" y="2269220"/>
            <a:ext cx="4473322" cy="12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117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KioskPro</a:t>
            </a:r>
            <a:r>
              <a:rPr lang="en-US" dirty="0" smtClean="0"/>
              <a:t> to turn </a:t>
            </a:r>
            <a:r>
              <a:rPr lang="en-US" dirty="0" err="1" smtClean="0"/>
              <a:t>iPad</a:t>
            </a:r>
            <a:r>
              <a:rPr lang="en-US" dirty="0" smtClean="0"/>
              <a:t> into a Kiosk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541125"/>
            <a:ext cx="8137665" cy="4236826"/>
          </a:xfrm>
        </p:spPr>
        <p:txBody>
          <a:bodyPr/>
          <a:lstStyle/>
          <a:p>
            <a:r>
              <a:rPr lang="en-US" dirty="0" smtClean="0"/>
              <a:t>Document every step</a:t>
            </a:r>
            <a:r>
              <a:rPr lang="en-US" dirty="0"/>
              <a:t> </a:t>
            </a:r>
            <a:r>
              <a:rPr lang="en-US" dirty="0" smtClean="0"/>
              <a:t>(&amp; admin passcodes)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KioskPro</a:t>
            </a:r>
            <a:r>
              <a:rPr lang="en-US" dirty="0" smtClean="0"/>
              <a:t> branding cannot be fully removed </a:t>
            </a:r>
            <a:r>
              <a:rPr lang="mr-IN" dirty="0" smtClean="0"/>
              <a:t>–</a:t>
            </a:r>
            <a:r>
              <a:rPr lang="en-US" dirty="0" smtClean="0"/>
              <a:t> the App icon will stay unless you pay extra. Guided access is a solution.</a:t>
            </a:r>
          </a:p>
          <a:p>
            <a:r>
              <a:rPr lang="en-US" dirty="0" smtClean="0"/>
              <a:t>We used only basic functionality. So much more is possible: offline mode; remote device management; power control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Screen Shot 2018-08-14 at 6.3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77" y="2195874"/>
            <a:ext cx="2922135" cy="1615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Shot 2018-08-14 at 6.36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203780"/>
            <a:ext cx="4310765" cy="1630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167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</a:t>
            </a:r>
            <a:r>
              <a:rPr lang="en-US" dirty="0" smtClean="0"/>
              <a:t> as a device for electronic consent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Implementation 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Stripping down out-of-the-box </a:t>
            </a:r>
            <a:r>
              <a:rPr lang="en-US" dirty="0" err="1" smtClean="0"/>
              <a:t>iPad</a:t>
            </a:r>
            <a:r>
              <a:rPr lang="en-US" dirty="0" smtClean="0"/>
              <a:t> features</a:t>
            </a:r>
          </a:p>
          <a:p>
            <a:pPr lvl="1"/>
            <a:r>
              <a:rPr lang="en-US" dirty="0" smtClean="0"/>
              <a:t>Cleaning the unneeded apps;</a:t>
            </a:r>
          </a:p>
          <a:p>
            <a:pPr lvl="1"/>
            <a:r>
              <a:rPr lang="en-US" dirty="0" smtClean="0"/>
              <a:t>Enabling restrictions for enhanced security &amp; privacy protection</a:t>
            </a:r>
          </a:p>
          <a:p>
            <a:r>
              <a:rPr lang="en-US" dirty="0" smtClean="0"/>
              <a:t>Accessibility adjustments</a:t>
            </a:r>
          </a:p>
          <a:p>
            <a:r>
              <a:rPr lang="en-US" dirty="0" smtClean="0"/>
              <a:t>Guided access mode</a:t>
            </a:r>
          </a:p>
          <a:p>
            <a:r>
              <a:rPr lang="en-US" dirty="0" smtClean="0"/>
              <a:t>Anti-theft hardware considerations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279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</a:t>
            </a:r>
            <a:r>
              <a:rPr lang="en-US" dirty="0" smtClean="0"/>
              <a:t> as a device for electronic consent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4061687"/>
          </a:xfrm>
        </p:spPr>
        <p:txBody>
          <a:bodyPr/>
          <a:lstStyle/>
          <a:p>
            <a:r>
              <a:rPr lang="en-US" dirty="0" smtClean="0"/>
              <a:t>Maintenance challenges</a:t>
            </a:r>
          </a:p>
          <a:p>
            <a:pPr lvl="1"/>
            <a:r>
              <a:rPr lang="en-US" dirty="0" err="1"/>
              <a:t>iOS</a:t>
            </a:r>
            <a:r>
              <a:rPr lang="en-US" dirty="0"/>
              <a:t> updates will keep coming, as well as backup notifications, and this may be disruptive to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Keeping </a:t>
            </a:r>
            <a:r>
              <a:rPr lang="en-US" dirty="0" err="1" smtClean="0"/>
              <a:t>iPads</a:t>
            </a:r>
            <a:r>
              <a:rPr lang="en-US" dirty="0" smtClean="0"/>
              <a:t> charged and cleaned is additional burden</a:t>
            </a:r>
          </a:p>
          <a:p>
            <a:r>
              <a:rPr lang="en-US" dirty="0"/>
              <a:t>Protective anti-theft equipment may cost </a:t>
            </a:r>
            <a:r>
              <a:rPr lang="en-US" dirty="0" smtClean="0"/>
              <a:t>almost as much as the </a:t>
            </a:r>
            <a:r>
              <a:rPr lang="en-US" dirty="0" err="1" smtClean="0"/>
              <a:t>iPad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nd it may affect user experience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Screen Shot 2018-08-14 at 7.2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00" y="4019251"/>
            <a:ext cx="2666979" cy="13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7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35500" y="411500"/>
            <a:ext cx="8520600" cy="83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Initial pilot test: Parnassus &amp; Mt. Zion blood draw</a:t>
            </a:r>
          </a:p>
        </p:txBody>
      </p:sp>
      <p:graphicFrame>
        <p:nvGraphicFramePr>
          <p:cNvPr id="99" name="Shape 99"/>
          <p:cNvGraphicFramePr/>
          <p:nvPr>
            <p:extLst>
              <p:ext uri="{D42A27DB-BD31-4B8C-83A1-F6EECF244321}">
                <p14:modId xmlns:p14="http://schemas.microsoft.com/office/powerpoint/2010/main" val="4294101209"/>
              </p:ext>
            </p:extLst>
          </p:nvPr>
        </p:nvGraphicFramePr>
        <p:xfrm>
          <a:off x="2347303" y="1372167"/>
          <a:ext cx="4241025" cy="286712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48519"/>
                <a:gridCol w="512571"/>
                <a:gridCol w="679935"/>
              </a:tblGrid>
              <a:tr h="485231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Consent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4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NO: I do not want my leftover samples to be collected and used for research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531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YES: I want my leftover samples to be collected and used for research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761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23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our experience following UCLA’s lead in building a solution for a shared research infrastructure need, but finding an alternative way to get there</a:t>
            </a:r>
          </a:p>
          <a:p>
            <a:r>
              <a:rPr lang="en-US" dirty="0" smtClean="0"/>
              <a:t>Showcase the power of </a:t>
            </a:r>
            <a:r>
              <a:rPr lang="en-US" dirty="0" err="1" smtClean="0"/>
              <a:t>Qualtrics</a:t>
            </a:r>
            <a:r>
              <a:rPr lang="en-US" dirty="0" smtClean="0"/>
              <a:t> Platform and how it can be used for more sophisticated interactions</a:t>
            </a:r>
          </a:p>
          <a:p>
            <a:r>
              <a:rPr lang="en-US" dirty="0" smtClean="0"/>
              <a:t>Share lessons learned and small but tricky technical things we had to figure out to make it work</a:t>
            </a:r>
          </a:p>
          <a:p>
            <a:r>
              <a:rPr lang="en-US" dirty="0" smtClean="0"/>
              <a:t>Next step: scaling this solution. Stick to this path or re-architect? Audience 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038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4" y="2339688"/>
            <a:ext cx="7301785" cy="1906851"/>
          </a:xfrm>
        </p:spPr>
        <p:txBody>
          <a:bodyPr/>
          <a:lstStyle/>
          <a:p>
            <a:r>
              <a:rPr lang="en-US" dirty="0" smtClean="0"/>
              <a:t>Outgrowing </a:t>
            </a:r>
            <a:r>
              <a:rPr lang="en-US" dirty="0" smtClean="0"/>
              <a:t>pilot: really doing it at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126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it 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device management</a:t>
            </a:r>
          </a:p>
          <a:p>
            <a:r>
              <a:rPr lang="en-US" dirty="0" smtClean="0"/>
              <a:t>Ongoing </a:t>
            </a:r>
            <a:r>
              <a:rPr lang="en-US" dirty="0"/>
              <a:t>d</a:t>
            </a:r>
            <a:r>
              <a:rPr lang="en-US" dirty="0" smtClean="0"/>
              <a:t>ata extraction to allow for monitoring and easier data access for research team</a:t>
            </a:r>
          </a:p>
          <a:p>
            <a:r>
              <a:rPr lang="en-US" dirty="0" smtClean="0"/>
              <a:t>Integrating with UCSF clinical systems to enable actual use of the consents</a:t>
            </a:r>
          </a:p>
          <a:p>
            <a:pPr lvl="1"/>
            <a:r>
              <a:rPr lang="en-US" dirty="0" smtClean="0"/>
              <a:t>Saving the consent data back to Epic (UCSF EMR)</a:t>
            </a:r>
          </a:p>
          <a:p>
            <a:pPr lvl="1"/>
            <a:r>
              <a:rPr lang="en-US" dirty="0" smtClean="0"/>
              <a:t>Saving versions of consent at the moment of “Signing”</a:t>
            </a:r>
          </a:p>
          <a:p>
            <a:r>
              <a:rPr lang="en-US" dirty="0" smtClean="0"/>
              <a:t>Launch simultaneously with the online patient portal-based consent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915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Acknowledgements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CE9D-E567-48CA-A4EA-94673AC62A49}" type="datetimeFigureOut">
              <a:rPr lang="en-US" smtClean="0"/>
              <a:t>8/15/18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C039-D7AD-4BBB-A5CA-EEF152DA0A72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Huge</a:t>
            </a:r>
            <a:r>
              <a:rPr lang="en-US" sz="2800" dirty="0" smtClean="0"/>
              <a:t> Thanks</a:t>
            </a:r>
            <a:r>
              <a:rPr lang="en-US" dirty="0" smtClean="0"/>
              <a:t> to UCLA Universal Consent Team for sharing their approach, </a:t>
            </a:r>
            <a:r>
              <a:rPr lang="en-US" dirty="0" err="1" smtClean="0"/>
              <a:t>learnings</a:t>
            </a:r>
            <a:r>
              <a:rPr lang="en-US" dirty="0" smtClean="0"/>
              <a:t> and insights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UCSF </a:t>
            </a:r>
            <a:r>
              <a:rPr lang="en-US" dirty="0" err="1" smtClean="0"/>
              <a:t>eConsent</a:t>
            </a:r>
            <a:r>
              <a:rPr lang="en-US" dirty="0" smtClean="0"/>
              <a:t> for </a:t>
            </a:r>
            <a:r>
              <a:rPr lang="en-US" dirty="0" err="1" smtClean="0"/>
              <a:t>Biospecimens</a:t>
            </a:r>
            <a:r>
              <a:rPr lang="en-US" dirty="0" smtClean="0"/>
              <a:t> Team: Dan </a:t>
            </a:r>
            <a:r>
              <a:rPr lang="en-US" dirty="0" err="1" smtClean="0"/>
              <a:t>Dohan</a:t>
            </a:r>
            <a:r>
              <a:rPr lang="en-US" dirty="0" smtClean="0"/>
              <a:t>, PhD, UCSF Institute for Health Policy Studies, Marie Murphy, PhD, UCSF Institute </a:t>
            </a:r>
            <a:r>
              <a:rPr lang="en-US" dirty="0"/>
              <a:t>for Health Policy Studies</a:t>
            </a:r>
            <a:r>
              <a:rPr lang="en-US" dirty="0" smtClean="0"/>
              <a:t>, Deborah Grady, MD, UCSF CTSI, Scott </a:t>
            </a:r>
            <a:r>
              <a:rPr lang="en-US" dirty="0" err="1" smtClean="0"/>
              <a:t>VandenBerg</a:t>
            </a:r>
            <a:r>
              <a:rPr lang="en-US" dirty="0" smtClean="0"/>
              <a:t>, MD, PhD, UCSF Cancer Center, Leslie Yuan, MPH, UCSF CTSI</a:t>
            </a:r>
          </a:p>
          <a:p>
            <a:r>
              <a:rPr lang="en-US" dirty="0" smtClean="0"/>
              <a:t>Thanks to Cynthia </a:t>
            </a:r>
            <a:r>
              <a:rPr lang="en-US" dirty="0" err="1" smtClean="0"/>
              <a:t>Piontkowski</a:t>
            </a:r>
            <a:r>
              <a:rPr lang="en-US" dirty="0" smtClean="0"/>
              <a:t> and </a:t>
            </a:r>
            <a:r>
              <a:rPr lang="en-US" dirty="0" err="1" smtClean="0"/>
              <a:t>Anirvan</a:t>
            </a:r>
            <a:r>
              <a:rPr lang="en-US" dirty="0" smtClean="0"/>
              <a:t> </a:t>
            </a:r>
            <a:r>
              <a:rPr lang="en-US" dirty="0" err="1" smtClean="0"/>
              <a:t>Chatterjee</a:t>
            </a:r>
            <a:r>
              <a:rPr lang="en-US" dirty="0" smtClean="0"/>
              <a:t> from UCSF CTSI, and Andrew Robinson, UCSF Clinical Systems, for solving numerous technical puzzles and making this solution so much better!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8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925" y="2191740"/>
            <a:ext cx="8300489" cy="2259025"/>
          </a:xfrm>
        </p:spPr>
        <p:txBody>
          <a:bodyPr/>
          <a:lstStyle/>
          <a:p>
            <a:r>
              <a:rPr lang="en-US" sz="3200" b="1" dirty="0" smtClean="0"/>
              <a:t>Thank you! </a:t>
            </a:r>
            <a:r>
              <a:rPr lang="en-US" sz="3200" dirty="0" smtClean="0"/>
              <a:t>Questions? Ideas?</a:t>
            </a:r>
            <a:br>
              <a:rPr lang="en-US" sz="3200" dirty="0" smtClean="0"/>
            </a:br>
            <a:r>
              <a:rPr lang="en-US" sz="3200" dirty="0" err="1" smtClean="0"/>
              <a:t>Eric.Meeks@ucsf.edu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Oksana.Gologorskaya@ucsf.edu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Research Technology,</a:t>
            </a:r>
            <a:r>
              <a:rPr lang="en-US" sz="3200" dirty="0"/>
              <a:t> </a:t>
            </a:r>
            <a:r>
              <a:rPr lang="en-US" sz="3200" dirty="0" smtClean="0"/>
              <a:t>Clinical and Translational Science Institute at UCSF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20930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1335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 smtClean="0"/>
              <a:t>Need and Constraints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820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 descr="Researcher and Patient at blood la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2" y="1631051"/>
            <a:ext cx="6780877" cy="45942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17402" y="274480"/>
            <a:ext cx="8172450" cy="2078864"/>
          </a:xfrm>
        </p:spPr>
        <p:txBody>
          <a:bodyPr/>
          <a:lstStyle/>
          <a:p>
            <a:r>
              <a:rPr lang="en-US" sz="3600" dirty="0" smtClean="0"/>
              <a:t>Research Need:</a:t>
            </a:r>
            <a:r>
              <a:rPr lang="en-US" sz="3200" dirty="0"/>
              <a:t> a</a:t>
            </a:r>
            <a:r>
              <a:rPr lang="en-US" sz="3200" dirty="0" smtClean="0"/>
              <a:t>sk patients coming for a blood test to donate their blood samples for precision medicine research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114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805" y="1273561"/>
            <a:ext cx="8137665" cy="3909393"/>
          </a:xfrm>
        </p:spPr>
        <p:txBody>
          <a:bodyPr/>
          <a:lstStyle/>
          <a:p>
            <a:pPr>
              <a:buClr>
                <a:schemeClr val="accent4"/>
              </a:buClr>
              <a:buFont typeface="Wingdings" charset="2"/>
              <a:buChar char="²"/>
            </a:pPr>
            <a:r>
              <a:rPr lang="en-US" dirty="0" smtClean="0"/>
              <a:t>Minimal impact on clinical care workflow</a:t>
            </a:r>
          </a:p>
          <a:p>
            <a:pPr>
              <a:buClr>
                <a:schemeClr val="accent4"/>
              </a:buClr>
              <a:buFont typeface="Wingdings" charset="2"/>
              <a:buChar char="²"/>
            </a:pPr>
            <a:r>
              <a:rPr lang="en-US" dirty="0" smtClean="0"/>
              <a:t>Compliance with </a:t>
            </a:r>
            <a:r>
              <a:rPr lang="en-US" dirty="0" smtClean="0">
                <a:hlinkClick r:id="rId3"/>
              </a:rPr>
              <a:t>HHS OHRP</a:t>
            </a:r>
            <a:r>
              <a:rPr lang="en-US" dirty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regulations</a:t>
            </a:r>
            <a:r>
              <a:rPr lang="en-US" dirty="0" smtClean="0"/>
              <a:t> for protection of human subjects in research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Informed Consent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Security &amp; privacy protection</a:t>
            </a:r>
          </a:p>
          <a:p>
            <a:pPr>
              <a:buFont typeface="Wingdings" charset="2"/>
              <a:buChar char="q"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633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UCCSC 2018 eConsent-Pag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64" y="683809"/>
            <a:ext cx="1432957" cy="5497050"/>
          </a:xfrm>
          <a:prstGeom prst="rect">
            <a:avLst/>
          </a:prstGeom>
        </p:spPr>
      </p:pic>
      <p:pic>
        <p:nvPicPr>
          <p:cNvPr id="6" name="Picture 5" descr="UCCSC 2018 eConsent-Pag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35" y="1802750"/>
            <a:ext cx="2186444" cy="1394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72997" y="115447"/>
            <a:ext cx="6385371" cy="5539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R="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Clinical care workflow: blood test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610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372997" y="115447"/>
            <a:ext cx="6385371" cy="5539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R="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Modified clinical workflow</a:t>
            </a:r>
          </a:p>
        </p:txBody>
      </p:sp>
      <p:pic>
        <p:nvPicPr>
          <p:cNvPr id="9" name="Picture 8" descr="UCCSC 2018 eConsent-Page-5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91" y="701565"/>
            <a:ext cx="4003195" cy="5446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399640" y="870293"/>
            <a:ext cx="3143840" cy="22878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640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Ø"/>
              <a:tabLst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 answers consent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survey while they wait</a:t>
            </a:r>
          </a:p>
          <a:p>
            <a:pPr marL="342900" indent="-342900" defTabSz="640064"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Ø"/>
            </a:pPr>
            <a:r>
              <a:rPr lang="en-US" sz="2200" dirty="0" smtClean="0">
                <a:solidFill>
                  <a:srgbClr val="052049"/>
                </a:solidFill>
              </a:rPr>
              <a:t>Minimal burden on clinic staff</a:t>
            </a:r>
          </a:p>
          <a:p>
            <a:pPr lvl="1" defTabSz="640064">
              <a:spcAft>
                <a:spcPts val="1000"/>
              </a:spcAft>
              <a:buClr>
                <a:srgbClr val="0093D0"/>
              </a:buClr>
              <a:buSzPct val="80000"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</p:spPr>
        <p:txBody>
          <a:bodyPr/>
          <a:lstStyle/>
          <a:p>
            <a:r>
              <a:rPr lang="en-US" dirty="0" smtClean="0"/>
              <a:t>UCCSC 2018: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396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marL="295268" marR="0" indent="-295268" algn="l" defTabSz="640064" rtl="0" eaLnBrk="1" fontAlgn="auto" latinLnBrk="0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rgbClr val="0093D0"/>
          </a:buClr>
          <a:buSzPct val="80000"/>
          <a:buFont typeface="Wingdings" charset="2"/>
          <a:buChar char="§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520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41715</TotalTime>
  <Words>2714</Words>
  <Application>Microsoft Macintosh PowerPoint</Application>
  <PresentationFormat>On-screen Show (4:3)</PresentationFormat>
  <Paragraphs>388</Paragraphs>
  <Slides>44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UCSF Classic</vt:lpstr>
      <vt:lpstr>UCSF Contemporary</vt:lpstr>
      <vt:lpstr>Origin</vt:lpstr>
      <vt:lpstr>Tablet-based eConsent for biospecimens</vt:lpstr>
      <vt:lpstr>Enterprise Apps on a Consumer Grade Budget: a patient-friendly tablet-based secure consent form integrated with electronic medical records, powered by Qualtrics, Apple, KioskPro and the Epic API.</vt:lpstr>
      <vt:lpstr>Overview</vt:lpstr>
      <vt:lpstr>Learning Objectives</vt:lpstr>
      <vt:lpstr>Research Need and Constraints</vt:lpstr>
      <vt:lpstr>Research Need: ask patients coming for a blood test to donate their blood samples for precision medicine research</vt:lpstr>
      <vt:lpstr>Constraints</vt:lpstr>
      <vt:lpstr>PowerPoint Presentation</vt:lpstr>
      <vt:lpstr>PowerPoint Presentation</vt:lpstr>
      <vt:lpstr>Compliance with human research regulations</vt:lpstr>
      <vt:lpstr>Solution</vt:lpstr>
      <vt:lpstr>UCLA already had a solution</vt:lpstr>
      <vt:lpstr>UCLA Onsite Consent Work Flow</vt:lpstr>
      <vt:lpstr>On-Site Consent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UCSF Solution: reuse UCLA’s wisdom, repurpose our own systems</vt:lpstr>
      <vt:lpstr>Let’s see the UCSF solution…</vt:lpstr>
      <vt:lpstr>PowerPoint Presentation</vt:lpstr>
      <vt:lpstr>UCSF Solution Components </vt:lpstr>
      <vt:lpstr>Qualtrics Survey for in-clinic eConsent – Implementation Highlights</vt:lpstr>
      <vt:lpstr>Technical Challenges (and Conquests!)</vt:lpstr>
      <vt:lpstr>Security</vt:lpstr>
      <vt:lpstr>API Mismatch (a tale of two internets) </vt:lpstr>
      <vt:lpstr>Server Confusion </vt:lpstr>
      <vt:lpstr>PowerPoint Presentation</vt:lpstr>
      <vt:lpstr>Potential Next Steps, thanks to Qualtrics</vt:lpstr>
      <vt:lpstr>Qualtrics Survey for in-clinic eConsent – Lessons Learned</vt:lpstr>
      <vt:lpstr>KioskPro to turn iPad into a Kiosk</vt:lpstr>
      <vt:lpstr>KioskPro to turn iPad into a Kiosk</vt:lpstr>
      <vt:lpstr>iPad as a device for electronic consent</vt:lpstr>
      <vt:lpstr>iPad as a device for electronic consent</vt:lpstr>
      <vt:lpstr>Initial pilot test: Parnassus &amp; Mt. Zion blood draw</vt:lpstr>
      <vt:lpstr>Outgrowing pilot: really doing it at scale</vt:lpstr>
      <vt:lpstr>Scaling it up</vt:lpstr>
      <vt:lpstr>Acknowledgements</vt:lpstr>
      <vt:lpstr>Thank you! Questions? Ideas? Eric.Meeks@ucsf.edu Oksana.Gologorskaya@ucsf.edu Research Technology, Clinical and Translational Science Institute at UCSF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NLP@UCSFtech Meetup June 2018</dc:title>
  <dc:subject>Presentation Template</dc:subject>
  <dc:creator>Microsoft Office User</dc:creator>
  <cp:keywords/>
  <dc:description>Derek MacDavid | derek@bigpicdesign.com</dc:description>
  <cp:lastModifiedBy>Oksana Gologorskaya</cp:lastModifiedBy>
  <cp:revision>218</cp:revision>
  <dcterms:created xsi:type="dcterms:W3CDTF">2017-04-18T17:07:44Z</dcterms:created>
  <dcterms:modified xsi:type="dcterms:W3CDTF">2018-08-15T22:39:32Z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