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2" r:id="rId4"/>
    <p:sldMasterId id="2147483952" r:id="rId5"/>
    <p:sldMasterId id="2147483971" r:id="rId6"/>
  </p:sldMasterIdLst>
  <p:notesMasterIdLst>
    <p:notesMasterId r:id="rId24"/>
  </p:notesMasterIdLst>
  <p:handoutMasterIdLst>
    <p:handoutMasterId r:id="rId25"/>
  </p:handoutMasterIdLst>
  <p:sldIdLst>
    <p:sldId id="406" r:id="rId7"/>
    <p:sldId id="414" r:id="rId8"/>
    <p:sldId id="417" r:id="rId9"/>
    <p:sldId id="415" r:id="rId10"/>
    <p:sldId id="418" r:id="rId11"/>
    <p:sldId id="419" r:id="rId12"/>
    <p:sldId id="420" r:id="rId13"/>
    <p:sldId id="421" r:id="rId14"/>
    <p:sldId id="423" r:id="rId15"/>
    <p:sldId id="424" r:id="rId16"/>
    <p:sldId id="425" r:id="rId17"/>
    <p:sldId id="422" r:id="rId18"/>
    <p:sldId id="426" r:id="rId19"/>
    <p:sldId id="427" r:id="rId20"/>
    <p:sldId id="428" r:id="rId21"/>
    <p:sldId id="416" r:id="rId22"/>
    <p:sldId id="409" r:id="rId23"/>
  </p:sldIdLst>
  <p:sldSz cx="9144000" cy="5143500" type="screen16x9"/>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89">
          <p15:clr>
            <a:srgbClr val="A4A3A4"/>
          </p15:clr>
        </p15:guide>
        <p15:guide id="2" orient="horz" pos="2608">
          <p15:clr>
            <a:srgbClr val="A4A3A4"/>
          </p15:clr>
        </p15:guide>
        <p15:guide id="3" orient="horz" pos="3024">
          <p15:clr>
            <a:srgbClr val="A4A3A4"/>
          </p15:clr>
        </p15:guide>
        <p15:guide id="4" orient="horz" pos="1637">
          <p15:clr>
            <a:srgbClr val="A4A3A4"/>
          </p15:clr>
        </p15:guide>
        <p15:guide id="5" orient="horz" pos="215">
          <p15:clr>
            <a:srgbClr val="A4A3A4"/>
          </p15:clr>
        </p15:guide>
        <p15:guide id="6" orient="horz" pos="1103">
          <p15:clr>
            <a:srgbClr val="A4A3A4"/>
          </p15:clr>
        </p15:guide>
        <p15:guide id="7" orient="horz" pos="401">
          <p15:clr>
            <a:srgbClr val="A4A3A4"/>
          </p15:clr>
        </p15:guide>
        <p15:guide id="8" orient="horz" pos="2954">
          <p15:clr>
            <a:srgbClr val="A4A3A4"/>
          </p15:clr>
        </p15:guide>
        <p15:guide id="9" orient="horz" pos="173">
          <p15:clr>
            <a:srgbClr val="A4A3A4"/>
          </p15:clr>
        </p15:guide>
        <p15:guide id="10" pos="175">
          <p15:clr>
            <a:srgbClr val="A4A3A4"/>
          </p15:clr>
        </p15:guide>
        <p15:guide id="11" pos="5590">
          <p15:clr>
            <a:srgbClr val="A4A3A4"/>
          </p15:clr>
        </p15:guide>
        <p15:guide id="12" pos="2880">
          <p15:clr>
            <a:srgbClr val="A4A3A4"/>
          </p15:clr>
        </p15:guide>
        <p15:guide id="13" pos="776">
          <p15:clr>
            <a:srgbClr val="A4A3A4"/>
          </p15:clr>
        </p15:guide>
        <p15:guide id="14" pos="1411">
          <p15:clr>
            <a:srgbClr val="A4A3A4"/>
          </p15:clr>
        </p15:guide>
        <p15:guide id="15" pos="5287">
          <p15:clr>
            <a:srgbClr val="A4A3A4"/>
          </p15:clr>
        </p15:guide>
        <p15:guide id="16" pos="346">
          <p15:clr>
            <a:srgbClr val="A4A3A4"/>
          </p15:clr>
        </p15:guide>
        <p15:guide id="17" pos="4090">
          <p15:clr>
            <a:srgbClr val="A4A3A4"/>
          </p15:clr>
        </p15:guide>
      </p15:sldGuideLst>
    </p:ext>
    <p:ext uri="{2D200454-40CA-4A62-9FC3-DE9A4176ACB9}">
      <p15:notesGuideLst xmlns:p15="http://schemas.microsoft.com/office/powerpoint/2012/main">
        <p15:guide id="1" orient="horz" pos="2592">
          <p15:clr>
            <a:srgbClr val="A4A3A4"/>
          </p15:clr>
        </p15:guide>
        <p15:guide id="2" orient="horz" pos="5542">
          <p15:clr>
            <a:srgbClr val="A4A3A4"/>
          </p15:clr>
        </p15:guide>
        <p15:guide id="3" orient="horz" pos="5777">
          <p15:clr>
            <a:srgbClr val="A4A3A4"/>
          </p15:clr>
        </p15:guide>
        <p15:guide id="4" pos="286">
          <p15:clr>
            <a:srgbClr val="A4A3A4"/>
          </p15:clr>
        </p15:guide>
        <p15:guide id="5" pos="40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48024"/>
    <a:srgbClr val="90BD31"/>
    <a:srgbClr val="18A3AC"/>
    <a:srgbClr val="178CCB"/>
    <a:srgbClr val="EC1848"/>
    <a:srgbClr val="052049"/>
    <a:srgbClr val="E8E7DE"/>
    <a:srgbClr val="F5F0D3"/>
    <a:srgbClr val="F7E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19" autoAdjust="0"/>
    <p:restoredTop sz="93147" autoAdjust="0"/>
  </p:normalViewPr>
  <p:slideViewPr>
    <p:cSldViewPr snapToGrid="0" showGuides="1">
      <p:cViewPr>
        <p:scale>
          <a:sx n="142" d="100"/>
          <a:sy n="142" d="100"/>
        </p:scale>
        <p:origin x="1152" y="366"/>
      </p:cViewPr>
      <p:guideLst>
        <p:guide orient="horz" pos="789"/>
        <p:guide orient="horz" pos="2608"/>
        <p:guide orient="horz" pos="3024"/>
        <p:guide orient="horz" pos="1637"/>
        <p:guide orient="horz" pos="215"/>
        <p:guide orient="horz" pos="1103"/>
        <p:guide orient="horz" pos="401"/>
        <p:guide orient="horz" pos="2954"/>
        <p:guide orient="horz" pos="173"/>
        <p:guide pos="175"/>
        <p:guide pos="5590"/>
        <p:guide pos="2880"/>
        <p:guide pos="776"/>
        <p:guide pos="1411"/>
        <p:guide pos="5287"/>
        <p:guide pos="346"/>
        <p:guide pos="4090"/>
      </p:guideLst>
    </p:cSldViewPr>
  </p:slideViewPr>
  <p:notesTextViewPr>
    <p:cViewPr>
      <p:scale>
        <a:sx n="100" d="100"/>
        <a:sy n="100" d="100"/>
      </p:scale>
      <p:origin x="0" y="0"/>
    </p:cViewPr>
  </p:notesTextViewPr>
  <p:sorterViewPr>
    <p:cViewPr>
      <p:scale>
        <a:sx n="71" d="100"/>
        <a:sy n="71" d="100"/>
      </p:scale>
      <p:origin x="0" y="0"/>
    </p:cViewPr>
  </p:sorterViewPr>
  <p:notesViewPr>
    <p:cSldViewPr snapToGrid="0">
      <p:cViewPr varScale="1">
        <p:scale>
          <a:sx n="70" d="100"/>
          <a:sy n="70" d="100"/>
        </p:scale>
        <p:origin x="-3450" y="-114"/>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Header Placeholder 1"/>
          <p:cNvSpPr>
            <a:spLocks noGrp="1"/>
          </p:cNvSpPr>
          <p:nvPr>
            <p:ph type="hdr" sz="quarter"/>
          </p:nvPr>
        </p:nvSpPr>
        <p:spPr>
          <a:xfrm>
            <a:off x="2220616" y="8863084"/>
            <a:ext cx="2664646" cy="137851"/>
          </a:xfrm>
          <a:prstGeom prst="rect">
            <a:avLst/>
          </a:prstGeom>
        </p:spPr>
        <p:txBody>
          <a:bodyPr vert="horz" wrap="square" lIns="0" tIns="0" rIns="0" bIns="0" rtlCol="0" anchor="t" anchorCtr="0"/>
          <a:lstStyle>
            <a:lvl1pPr algn="l">
              <a:defRPr sz="800"/>
            </a:lvl1pPr>
          </a:lstStyle>
          <a:p>
            <a:pPr>
              <a:lnSpc>
                <a:spcPct val="95000"/>
              </a:lnSpc>
            </a:pPr>
            <a:r>
              <a:rPr lang="en-US" dirty="0">
                <a:latin typeface="Arial" pitchFamily="34" charset="0"/>
                <a:cs typeface="Arial" pitchFamily="34" charset="0"/>
              </a:rPr>
              <a:t>[ADD PRESENTATION TITLE: INSERT TAB &gt; HEADER &amp; FOOTER &gt; NOTES AND HANDOUTS]</a:t>
            </a:r>
          </a:p>
        </p:txBody>
      </p:sp>
      <p:sp>
        <p:nvSpPr>
          <p:cNvPr id="7" name="Date Placeholder 2"/>
          <p:cNvSpPr>
            <a:spLocks noGrp="1"/>
          </p:cNvSpPr>
          <p:nvPr>
            <p:ph type="dt" idx="1"/>
          </p:nvPr>
        </p:nvSpPr>
        <p:spPr>
          <a:xfrm>
            <a:off x="1199311" y="8856576"/>
            <a:ext cx="880135" cy="146304"/>
          </a:xfrm>
          <a:prstGeom prst="rect">
            <a:avLst/>
          </a:prstGeom>
        </p:spPr>
        <p:txBody>
          <a:bodyPr vert="horz" lIns="0" tIns="0" rIns="0" bIns="0" rtlCol="0"/>
          <a:lstStyle>
            <a:lvl1pPr algn="r">
              <a:defRPr sz="800"/>
            </a:lvl1pPr>
          </a:lstStyle>
          <a:p>
            <a:pPr algn="l"/>
            <a:fld id="{9535A4AE-AB74-4BDA-B84A-019528CC2B4D}" type="datetimeFigureOut">
              <a:rPr lang="en-US" smtClean="0">
                <a:latin typeface="Arial" pitchFamily="34" charset="0"/>
                <a:cs typeface="Arial" pitchFamily="34" charset="0"/>
              </a:rPr>
              <a:pPr algn="l"/>
              <a:t>7/31/2018</a:t>
            </a:fld>
            <a:endParaRPr lang="en-US" dirty="0">
              <a:latin typeface="Arial" pitchFamily="34" charset="0"/>
              <a:cs typeface="Arial" pitchFamily="34" charset="0"/>
            </a:endParaRPr>
          </a:p>
        </p:txBody>
      </p:sp>
      <p:cxnSp>
        <p:nvCxnSpPr>
          <p:cNvPr id="44" name="Straight Connector 43"/>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41507" y="8857103"/>
            <a:ext cx="554100"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fld id="{111E5896-917A-4035-A860-408E1EC3CD51}" type="slidenum">
              <a:rPr lang="en-US">
                <a:latin typeface="Arial" pitchFamily="34" charset="0"/>
                <a:cs typeface="Arial" pitchFamily="34" charset="0"/>
              </a:rPr>
              <a:pPr/>
              <a:t>‹#›</a:t>
            </a:fld>
            <a:endParaRPr lang="en-US" dirty="0">
              <a:latin typeface="Arial" pitchFamily="34" charset="0"/>
              <a:cs typeface="Arial"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6" y="8866372"/>
            <a:ext cx="599982" cy="2911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12750" y="400050"/>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441268" y="4080297"/>
            <a:ext cx="5961120" cy="4480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Header Placeholder 1"/>
          <p:cNvSpPr>
            <a:spLocks noGrp="1"/>
          </p:cNvSpPr>
          <p:nvPr>
            <p:ph type="hdr" sz="quarter"/>
          </p:nvPr>
        </p:nvSpPr>
        <p:spPr>
          <a:xfrm>
            <a:off x="2227340" y="8863084"/>
            <a:ext cx="2664646" cy="137851"/>
          </a:xfrm>
          <a:prstGeom prst="rect">
            <a:avLst/>
          </a:prstGeom>
        </p:spPr>
        <p:txBody>
          <a:bodyPr vert="horz" wrap="square" lIns="0" tIns="0" rIns="0" bIns="0" rtlCol="0" anchor="t" anchorCtr="0"/>
          <a:lstStyle>
            <a:lvl1pPr algn="l">
              <a:defRPr sz="800" i="0"/>
            </a:lvl1pPr>
          </a:lstStyle>
          <a:p>
            <a:pPr>
              <a:lnSpc>
                <a:spcPct val="95000"/>
              </a:lnSpc>
            </a:pPr>
            <a:r>
              <a:rPr lang="en-US">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12" name="Date Placeholder 2"/>
          <p:cNvSpPr>
            <a:spLocks noGrp="1"/>
          </p:cNvSpPr>
          <p:nvPr>
            <p:ph type="dt" idx="1"/>
          </p:nvPr>
        </p:nvSpPr>
        <p:spPr>
          <a:xfrm>
            <a:off x="1206035" y="8856576"/>
            <a:ext cx="880135" cy="146304"/>
          </a:xfrm>
          <a:prstGeom prst="rect">
            <a:avLst/>
          </a:prstGeom>
        </p:spPr>
        <p:txBody>
          <a:bodyPr vert="horz" lIns="0" tIns="0" rIns="0" bIns="0" rtlCol="0"/>
          <a:lstStyle>
            <a:lvl1pPr algn="r">
              <a:defRPr sz="800" i="0"/>
            </a:lvl1pPr>
          </a:lstStyle>
          <a:p>
            <a:pPr algn="l"/>
            <a:fld id="{9535A4AE-AB74-4BDA-B84A-019528CC2B4D}" type="datetimeFigureOut">
              <a:rPr lang="en-US" smtClean="0">
                <a:latin typeface="Arial" pitchFamily="34" charset="0"/>
                <a:cs typeface="Arial" pitchFamily="34" charset="0"/>
              </a:rPr>
              <a:pPr algn="l"/>
              <a:t>7/31/2018</a:t>
            </a:fld>
            <a:endParaRPr lang="en-US" dirty="0">
              <a:latin typeface="Arial" pitchFamily="34" charset="0"/>
              <a:cs typeface="Arial" pitchFamily="34" charset="0"/>
            </a:endParaRPr>
          </a:p>
        </p:txBody>
      </p:sp>
      <p:sp>
        <p:nvSpPr>
          <p:cNvPr id="28" name="Slide Number Placeholder 6"/>
          <p:cNvSpPr>
            <a:spLocks noGrp="1"/>
          </p:cNvSpPr>
          <p:nvPr>
            <p:ph type="sldNum" sz="quarter" idx="5"/>
          </p:nvPr>
        </p:nvSpPr>
        <p:spPr>
          <a:xfrm>
            <a:off x="448231" y="8857103"/>
            <a:ext cx="554100" cy="105317"/>
          </a:xfrm>
          <a:prstGeom prst="rect">
            <a:avLst/>
          </a:prstGeom>
        </p:spPr>
        <p:txBody>
          <a:bodyPr vert="horz" wrap="square" lIns="0" tIns="0" rIns="0" bIns="0" rtlCol="0" anchor="b" anchorCtr="0"/>
          <a:lstStyle>
            <a:lvl1pPr marL="0" algn="l" defTabSz="914400" rtl="0" eaLnBrk="1" latinLnBrk="0" hangingPunct="1">
              <a:defRPr lang="en-US" sz="800" i="0" kern="1200" smtClean="0">
                <a:solidFill>
                  <a:schemeClr val="tx1"/>
                </a:solidFill>
                <a:latin typeface="+mn-lt"/>
                <a:ea typeface="+mn-ea"/>
                <a:cs typeface="+mn-cs"/>
              </a:defRPr>
            </a:lvl1pPr>
          </a:lstStyle>
          <a:p>
            <a:fld id="{111E5896-917A-4035-A860-408E1EC3CD51}" type="slidenum">
              <a:rPr lang="en-US" smtClean="0">
                <a:latin typeface="Arial" pitchFamily="34" charset="0"/>
                <a:cs typeface="Arial" pitchFamily="34" charset="0"/>
              </a:rPr>
              <a:pPr/>
              <a:t>‹#›</a:t>
            </a:fld>
            <a:endParaRPr lang="en-US" dirty="0">
              <a:latin typeface="Arial" pitchFamily="34" charset="0"/>
              <a:cs typeface="Arial" pitchFamily="34" charset="0"/>
            </a:endParaRPr>
          </a:p>
        </p:txBody>
      </p:sp>
      <p:cxnSp>
        <p:nvCxnSpPr>
          <p:cNvPr id="29" name="Straight Connector 28"/>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6" y="8866372"/>
            <a:ext cx="599982" cy="2911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p:notesStyle>
    <a:lvl1pPr marL="114300" indent="-114300" algn="l" defTabSz="914400" rtl="0" eaLnBrk="1" latinLnBrk="0" hangingPunct="1">
      <a:spcBef>
        <a:spcPts val="800"/>
      </a:spcBef>
      <a:buFont typeface="Arial" pitchFamily="34" charset="0"/>
      <a:buChar char="•"/>
      <a:defRPr sz="1200" kern="1200">
        <a:solidFill>
          <a:schemeClr val="tx1"/>
        </a:solidFill>
        <a:latin typeface="Arial" pitchFamily="34" charset="0"/>
        <a:ea typeface="+mn-ea"/>
        <a:cs typeface="Arial" pitchFamily="34" charset="0"/>
      </a:defRPr>
    </a:lvl1pPr>
    <a:lvl2pPr marL="285750" indent="-112713" algn="l" defTabSz="914400" rtl="0" eaLnBrk="1" latinLnBrk="0" hangingPunct="1">
      <a:spcBef>
        <a:spcPts val="200"/>
      </a:spcBef>
      <a:buFont typeface="Arial" pitchFamily="34" charset="0"/>
      <a:buChar char="•"/>
      <a:defRPr sz="1100" kern="1200">
        <a:solidFill>
          <a:schemeClr val="tx1"/>
        </a:solidFill>
        <a:latin typeface="Arial" pitchFamily="34" charset="0"/>
        <a:ea typeface="+mn-ea"/>
        <a:cs typeface="Arial" pitchFamily="34" charset="0"/>
      </a:defRPr>
    </a:lvl2pPr>
    <a:lvl3pPr marL="403225" indent="-117475"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3pPr>
    <a:lvl4pPr marL="569913" indent="-112713"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Image Placeholder 21"/>
          <p:cNvSpPr>
            <a:spLocks noGrp="1" noRot="1" noChangeAspect="1"/>
          </p:cNvSpPr>
          <p:nvPr>
            <p:ph type="sldImg"/>
          </p:nvPr>
        </p:nvSpPr>
        <p:spPr>
          <a:xfrm>
            <a:off x="412750" y="400050"/>
            <a:ext cx="6197600" cy="3486150"/>
          </a:xfrm>
        </p:spPr>
      </p:sp>
      <p:sp>
        <p:nvSpPr>
          <p:cNvPr id="23" name="Notes Placeholder 22"/>
          <p:cNvSpPr>
            <a:spLocks noGrp="1"/>
          </p:cNvSpPr>
          <p:nvPr>
            <p:ph type="body" idx="1"/>
          </p:nvPr>
        </p:nvSpPr>
        <p:spPr/>
        <p:txBody>
          <a:bodyPr>
            <a:normAutofit/>
          </a:bodyPr>
          <a:lstStyle/>
          <a:p>
            <a:endParaRPr lang="en-US"/>
          </a:p>
        </p:txBody>
      </p:sp>
      <p:sp>
        <p:nvSpPr>
          <p:cNvPr id="24" name="Header Placeholder 1"/>
          <p:cNvSpPr>
            <a:spLocks noGrp="1"/>
          </p:cNvSpPr>
          <p:nvPr>
            <p:ph type="hdr" sz="quarter"/>
          </p:nvPr>
        </p:nvSpPr>
        <p:spPr>
          <a:xfrm>
            <a:off x="2482852" y="8863084"/>
            <a:ext cx="2664646" cy="137851"/>
          </a:xfrm>
          <a:prstGeom prst="rect">
            <a:avLst/>
          </a:prstGeom>
        </p:spPr>
        <p:txBody>
          <a:bodyPr vert="horz" wrap="square" lIns="0" tIns="0" rIns="0" bIns="0" rtlCol="0" anchor="t" anchorCtr="0"/>
          <a:lstStyle>
            <a:lvl1pPr algn="l">
              <a:defRPr sz="800"/>
            </a:lvl1pPr>
          </a:lstStyle>
          <a:p>
            <a:pPr>
              <a:lnSpc>
                <a:spcPct val="95000"/>
              </a:lnSpc>
            </a:pPr>
            <a:r>
              <a:rPr lang="en-US" sz="600" i="1" dirty="0">
                <a:latin typeface="Arial" pitchFamily="34" charset="0"/>
                <a:cs typeface="Arial" pitchFamily="34" charset="0"/>
              </a:rPr>
              <a:t>[ADD PRESENTATION TITLE: INSERT TAB &gt; HEADER &amp; FOOTER &gt; NOTES AND HANDOUTS]</a:t>
            </a:r>
          </a:p>
        </p:txBody>
      </p:sp>
      <p:sp>
        <p:nvSpPr>
          <p:cNvPr id="25" name="Date Placeholder 2"/>
          <p:cNvSpPr>
            <a:spLocks noGrp="1"/>
          </p:cNvSpPr>
          <p:nvPr>
            <p:ph type="dt" idx="1"/>
          </p:nvPr>
        </p:nvSpPr>
        <p:spPr>
          <a:xfrm>
            <a:off x="1461547" y="8856576"/>
            <a:ext cx="880135" cy="146304"/>
          </a:xfrm>
          <a:prstGeom prst="rect">
            <a:avLst/>
          </a:prstGeom>
        </p:spPr>
        <p:txBody>
          <a:bodyPr vert="horz" lIns="0" tIns="0" rIns="0" bIns="0" rtlCol="0"/>
          <a:lstStyle>
            <a:lvl1pPr algn="r">
              <a:defRPr sz="800"/>
            </a:lvl1pPr>
          </a:lstStyle>
          <a:p>
            <a:pPr algn="l"/>
            <a:fld id="{9535A4AE-AB74-4BDA-B84A-019528CC2B4D}" type="datetimeFigureOut">
              <a:rPr lang="en-US" sz="600" i="1" smtClean="0">
                <a:latin typeface="Arial" pitchFamily="34" charset="0"/>
                <a:cs typeface="Arial" pitchFamily="34" charset="0"/>
              </a:rPr>
              <a:pPr algn="l"/>
              <a:t>7/31/2018</a:t>
            </a:fld>
            <a:endParaRPr lang="en-US" sz="600" i="1" dirty="0">
              <a:latin typeface="Arial" pitchFamily="34" charset="0"/>
              <a:cs typeface="Arial" pitchFamily="34" charset="0"/>
            </a:endParaRPr>
          </a:p>
        </p:txBody>
      </p:sp>
      <p:sp>
        <p:nvSpPr>
          <p:cNvPr id="26" name="Slide Number Placeholder 6"/>
          <p:cNvSpPr>
            <a:spLocks noGrp="1"/>
          </p:cNvSpPr>
          <p:nvPr>
            <p:ph type="sldNum" sz="quarter" idx="5"/>
          </p:nvPr>
        </p:nvSpPr>
        <p:spPr>
          <a:xfrm>
            <a:off x="703743" y="8836931"/>
            <a:ext cx="554100"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fld id="{111E5896-917A-4035-A860-408E1EC3CD51}" type="slidenum">
              <a:rPr lang="en-US" sz="600" i="1">
                <a:latin typeface="Arial" pitchFamily="34" charset="0"/>
                <a:cs typeface="Arial" pitchFamily="34" charset="0"/>
              </a:rPr>
              <a:pPr/>
              <a:t>1</a:t>
            </a:fld>
            <a:endParaRPr lang="en-US" sz="600" i="1" dirty="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81CCAA64-FF7C-D847-8FF8-0FE7FE26C6E6}" type="datetime1">
              <a:rPr lang="en-US" smtClean="0">
                <a:latin typeface="Arial" pitchFamily="34" charset="0"/>
                <a:cs typeface="Arial" pitchFamily="34" charset="0"/>
              </a:rPr>
              <a:t>8/3/2018</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10</a:t>
            </a:fld>
            <a:endParaRPr lang="en-US" dirty="0">
              <a:latin typeface="Arial" pitchFamily="34" charset="0"/>
              <a:cs typeface="Arial" pitchFamily="34" charset="0"/>
            </a:endParaRPr>
          </a:p>
        </p:txBody>
      </p:sp>
    </p:spTree>
    <p:extLst>
      <p:ext uri="{BB962C8B-B14F-4D97-AF65-F5344CB8AC3E}">
        <p14:creationId xmlns:p14="http://schemas.microsoft.com/office/powerpoint/2010/main" val="1342517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81CCAA64-FF7C-D847-8FF8-0FE7FE26C6E6}" type="datetime1">
              <a:rPr lang="en-US" smtClean="0">
                <a:latin typeface="Arial" pitchFamily="34" charset="0"/>
                <a:cs typeface="Arial" pitchFamily="34" charset="0"/>
              </a:rPr>
              <a:t>8/3/2018</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11</a:t>
            </a:fld>
            <a:endParaRPr lang="en-US" dirty="0">
              <a:latin typeface="Arial" pitchFamily="34" charset="0"/>
              <a:cs typeface="Arial" pitchFamily="34" charset="0"/>
            </a:endParaRPr>
          </a:p>
        </p:txBody>
      </p:sp>
    </p:spTree>
    <p:extLst>
      <p:ext uri="{BB962C8B-B14F-4D97-AF65-F5344CB8AC3E}">
        <p14:creationId xmlns:p14="http://schemas.microsoft.com/office/powerpoint/2010/main" val="812013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81CCAA64-FF7C-D847-8FF8-0FE7FE26C6E6}" type="datetime1">
              <a:rPr lang="en-US" smtClean="0">
                <a:latin typeface="Arial" pitchFamily="34" charset="0"/>
                <a:cs typeface="Arial" pitchFamily="34" charset="0"/>
              </a:rPr>
              <a:t>8/3/2018</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12</a:t>
            </a:fld>
            <a:endParaRPr lang="en-US" dirty="0">
              <a:latin typeface="Arial" pitchFamily="34" charset="0"/>
              <a:cs typeface="Arial" pitchFamily="34" charset="0"/>
            </a:endParaRPr>
          </a:p>
        </p:txBody>
      </p:sp>
    </p:spTree>
    <p:extLst>
      <p:ext uri="{BB962C8B-B14F-4D97-AF65-F5344CB8AC3E}">
        <p14:creationId xmlns:p14="http://schemas.microsoft.com/office/powerpoint/2010/main" val="507801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81CCAA64-FF7C-D847-8FF8-0FE7FE26C6E6}" type="datetime1">
              <a:rPr lang="en-US" smtClean="0">
                <a:latin typeface="Arial" pitchFamily="34" charset="0"/>
                <a:cs typeface="Arial" pitchFamily="34" charset="0"/>
              </a:rPr>
              <a:t>8/3/2018</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13</a:t>
            </a:fld>
            <a:endParaRPr lang="en-US" dirty="0">
              <a:latin typeface="Arial" pitchFamily="34" charset="0"/>
              <a:cs typeface="Arial" pitchFamily="34" charset="0"/>
            </a:endParaRPr>
          </a:p>
        </p:txBody>
      </p:sp>
    </p:spTree>
    <p:extLst>
      <p:ext uri="{BB962C8B-B14F-4D97-AF65-F5344CB8AC3E}">
        <p14:creationId xmlns:p14="http://schemas.microsoft.com/office/powerpoint/2010/main" val="3126768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81CCAA64-FF7C-D847-8FF8-0FE7FE26C6E6}" type="datetime1">
              <a:rPr lang="en-US" smtClean="0">
                <a:latin typeface="Arial" pitchFamily="34" charset="0"/>
                <a:cs typeface="Arial" pitchFamily="34" charset="0"/>
              </a:rPr>
              <a:t>8/3/2018</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14</a:t>
            </a:fld>
            <a:endParaRPr lang="en-US" dirty="0">
              <a:latin typeface="Arial" pitchFamily="34" charset="0"/>
              <a:cs typeface="Arial" pitchFamily="34" charset="0"/>
            </a:endParaRPr>
          </a:p>
        </p:txBody>
      </p:sp>
    </p:spTree>
    <p:extLst>
      <p:ext uri="{BB962C8B-B14F-4D97-AF65-F5344CB8AC3E}">
        <p14:creationId xmlns:p14="http://schemas.microsoft.com/office/powerpoint/2010/main" val="1609008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81CCAA64-FF7C-D847-8FF8-0FE7FE26C6E6}" type="datetime1">
              <a:rPr lang="en-US" smtClean="0">
                <a:latin typeface="Arial" pitchFamily="34" charset="0"/>
                <a:cs typeface="Arial" pitchFamily="34" charset="0"/>
              </a:rPr>
              <a:t>8/3/2018</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15</a:t>
            </a:fld>
            <a:endParaRPr lang="en-US" dirty="0">
              <a:latin typeface="Arial" pitchFamily="34" charset="0"/>
              <a:cs typeface="Arial" pitchFamily="34" charset="0"/>
            </a:endParaRPr>
          </a:p>
        </p:txBody>
      </p:sp>
    </p:spTree>
    <p:extLst>
      <p:ext uri="{BB962C8B-B14F-4D97-AF65-F5344CB8AC3E}">
        <p14:creationId xmlns:p14="http://schemas.microsoft.com/office/powerpoint/2010/main" val="185782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81CCAA64-FF7C-D847-8FF8-0FE7FE26C6E6}" type="datetime1">
              <a:rPr lang="en-US" smtClean="0">
                <a:latin typeface="Arial" pitchFamily="34" charset="0"/>
                <a:cs typeface="Arial" pitchFamily="34" charset="0"/>
              </a:rPr>
              <a:t>7/31/2018</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16</a:t>
            </a:fld>
            <a:endParaRPr lang="en-US" dirty="0">
              <a:latin typeface="Arial" pitchFamily="34" charset="0"/>
              <a:cs typeface="Arial" pitchFamily="34" charset="0"/>
            </a:endParaRPr>
          </a:p>
        </p:txBody>
      </p:sp>
    </p:spTree>
    <p:extLst>
      <p:ext uri="{BB962C8B-B14F-4D97-AF65-F5344CB8AC3E}">
        <p14:creationId xmlns:p14="http://schemas.microsoft.com/office/powerpoint/2010/main" val="261520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81CCAA64-FF7C-D847-8FF8-0FE7FE26C6E6}" type="datetime1">
              <a:rPr lang="en-US" smtClean="0">
                <a:latin typeface="Arial" pitchFamily="34" charset="0"/>
                <a:cs typeface="Arial" pitchFamily="34" charset="0"/>
              </a:rPr>
              <a:t>7/31/2018</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2</a:t>
            </a:fld>
            <a:endParaRPr lang="en-US" dirty="0">
              <a:latin typeface="Arial" pitchFamily="34" charset="0"/>
              <a:cs typeface="Arial" pitchFamily="34" charset="0"/>
            </a:endParaRPr>
          </a:p>
        </p:txBody>
      </p:sp>
    </p:spTree>
    <p:extLst>
      <p:ext uri="{BB962C8B-B14F-4D97-AF65-F5344CB8AC3E}">
        <p14:creationId xmlns:p14="http://schemas.microsoft.com/office/powerpoint/2010/main" val="4283381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81CCAA64-FF7C-D847-8FF8-0FE7FE26C6E6}" type="datetime1">
              <a:rPr lang="en-US" smtClean="0">
                <a:latin typeface="Arial" pitchFamily="34" charset="0"/>
                <a:cs typeface="Arial" pitchFamily="34" charset="0"/>
              </a:rPr>
              <a:t>7/31/2018</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3</a:t>
            </a:fld>
            <a:endParaRPr lang="en-US" dirty="0">
              <a:latin typeface="Arial" pitchFamily="34" charset="0"/>
              <a:cs typeface="Arial" pitchFamily="34" charset="0"/>
            </a:endParaRPr>
          </a:p>
        </p:txBody>
      </p:sp>
    </p:spTree>
    <p:extLst>
      <p:ext uri="{BB962C8B-B14F-4D97-AF65-F5344CB8AC3E}">
        <p14:creationId xmlns:p14="http://schemas.microsoft.com/office/powerpoint/2010/main" val="2887061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81CCAA64-FF7C-D847-8FF8-0FE7FE26C6E6}" type="datetime1">
              <a:rPr lang="en-US" smtClean="0">
                <a:latin typeface="Arial" pitchFamily="34" charset="0"/>
                <a:cs typeface="Arial" pitchFamily="34" charset="0"/>
              </a:rPr>
              <a:t>7/31/2018</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4</a:t>
            </a:fld>
            <a:endParaRPr lang="en-US" dirty="0">
              <a:latin typeface="Arial" pitchFamily="34" charset="0"/>
              <a:cs typeface="Arial" pitchFamily="34" charset="0"/>
            </a:endParaRPr>
          </a:p>
        </p:txBody>
      </p:sp>
    </p:spTree>
    <p:extLst>
      <p:ext uri="{BB962C8B-B14F-4D97-AF65-F5344CB8AC3E}">
        <p14:creationId xmlns:p14="http://schemas.microsoft.com/office/powerpoint/2010/main" val="1514980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81CCAA64-FF7C-D847-8FF8-0FE7FE26C6E6}" type="datetime1">
              <a:rPr lang="en-US" smtClean="0">
                <a:latin typeface="Arial" pitchFamily="34" charset="0"/>
                <a:cs typeface="Arial" pitchFamily="34" charset="0"/>
              </a:rPr>
              <a:t>7/31/2018</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5</a:t>
            </a:fld>
            <a:endParaRPr lang="en-US" dirty="0">
              <a:latin typeface="Arial" pitchFamily="34" charset="0"/>
              <a:cs typeface="Arial" pitchFamily="34" charset="0"/>
            </a:endParaRPr>
          </a:p>
        </p:txBody>
      </p:sp>
    </p:spTree>
    <p:extLst>
      <p:ext uri="{BB962C8B-B14F-4D97-AF65-F5344CB8AC3E}">
        <p14:creationId xmlns:p14="http://schemas.microsoft.com/office/powerpoint/2010/main" val="2629257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81CCAA64-FF7C-D847-8FF8-0FE7FE26C6E6}" type="datetime1">
              <a:rPr lang="en-US" smtClean="0">
                <a:latin typeface="Arial" pitchFamily="34" charset="0"/>
                <a:cs typeface="Arial" pitchFamily="34" charset="0"/>
              </a:rPr>
              <a:t>7/31/2018</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6</a:t>
            </a:fld>
            <a:endParaRPr lang="en-US" dirty="0">
              <a:latin typeface="Arial" pitchFamily="34" charset="0"/>
              <a:cs typeface="Arial" pitchFamily="34" charset="0"/>
            </a:endParaRPr>
          </a:p>
        </p:txBody>
      </p:sp>
    </p:spTree>
    <p:extLst>
      <p:ext uri="{BB962C8B-B14F-4D97-AF65-F5344CB8AC3E}">
        <p14:creationId xmlns:p14="http://schemas.microsoft.com/office/powerpoint/2010/main" val="487785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81CCAA64-FF7C-D847-8FF8-0FE7FE26C6E6}" type="datetime1">
              <a:rPr lang="en-US" smtClean="0">
                <a:latin typeface="Arial" pitchFamily="34" charset="0"/>
                <a:cs typeface="Arial" pitchFamily="34" charset="0"/>
              </a:rPr>
              <a:t>7/31/2018</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7</a:t>
            </a:fld>
            <a:endParaRPr lang="en-US" dirty="0">
              <a:latin typeface="Arial" pitchFamily="34" charset="0"/>
              <a:cs typeface="Arial" pitchFamily="34" charset="0"/>
            </a:endParaRPr>
          </a:p>
        </p:txBody>
      </p:sp>
    </p:spTree>
    <p:extLst>
      <p:ext uri="{BB962C8B-B14F-4D97-AF65-F5344CB8AC3E}">
        <p14:creationId xmlns:p14="http://schemas.microsoft.com/office/powerpoint/2010/main" val="3572859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81CCAA64-FF7C-D847-8FF8-0FE7FE26C6E6}" type="datetime1">
              <a:rPr lang="en-US" smtClean="0">
                <a:latin typeface="Arial" pitchFamily="34" charset="0"/>
                <a:cs typeface="Arial" pitchFamily="34" charset="0"/>
              </a:rPr>
              <a:t>7/31/2018</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8</a:t>
            </a:fld>
            <a:endParaRPr lang="en-US" dirty="0">
              <a:latin typeface="Arial" pitchFamily="34" charset="0"/>
              <a:cs typeface="Arial" pitchFamily="34" charset="0"/>
            </a:endParaRPr>
          </a:p>
        </p:txBody>
      </p:sp>
    </p:spTree>
    <p:extLst>
      <p:ext uri="{BB962C8B-B14F-4D97-AF65-F5344CB8AC3E}">
        <p14:creationId xmlns:p14="http://schemas.microsoft.com/office/powerpoint/2010/main" val="2303754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nSpc>
                <a:spcPct val="95000"/>
              </a:lnSpc>
            </a:pPr>
            <a:r>
              <a:rPr lang="en-US">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81CCAA64-FF7C-D847-8FF8-0FE7FE26C6E6}" type="datetime1">
              <a:rPr lang="en-US" smtClean="0">
                <a:latin typeface="Arial" pitchFamily="34" charset="0"/>
                <a:cs typeface="Arial" pitchFamily="34" charset="0"/>
              </a:rPr>
              <a:t>8/3/2018</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9</a:t>
            </a:fld>
            <a:endParaRPr lang="en-US" dirty="0">
              <a:latin typeface="Arial" pitchFamily="34" charset="0"/>
              <a:cs typeface="Arial" pitchFamily="34" charset="0"/>
            </a:endParaRPr>
          </a:p>
        </p:txBody>
      </p:sp>
    </p:spTree>
    <p:extLst>
      <p:ext uri="{BB962C8B-B14F-4D97-AF65-F5344CB8AC3E}">
        <p14:creationId xmlns:p14="http://schemas.microsoft.com/office/powerpoint/2010/main" val="277464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13.jpeg"/><Relationship Id="rId5" Type="http://schemas.openxmlformats.org/officeDocument/2006/relationships/image" Target="../media/image8.emf"/><Relationship Id="rId4" Type="http://schemas.openxmlformats.org/officeDocument/2006/relationships/image" Target="../media/image12.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Master" Target="../slideMasters/slideMaster2.xml"/><Relationship Id="rId6" Type="http://schemas.openxmlformats.org/officeDocument/2006/relationships/image" Target="../media/image8.emf"/><Relationship Id="rId5" Type="http://schemas.openxmlformats.org/officeDocument/2006/relationships/image" Target="../media/image11.jpeg"/><Relationship Id="rId4" Type="http://schemas.openxmlformats.org/officeDocument/2006/relationships/image" Target="../media/image13.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Master" Target="../slideMasters/slideMaster3.xml"/><Relationship Id="rId6" Type="http://schemas.openxmlformats.org/officeDocument/2006/relationships/image" Target="../media/image8.emf"/><Relationship Id="rId5" Type="http://schemas.openxmlformats.org/officeDocument/2006/relationships/image" Target="../media/image11.jpeg"/><Relationship Id="rId4" Type="http://schemas.openxmlformats.org/officeDocument/2006/relationships/image" Target="../media/image1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457722" y="2121645"/>
            <a:ext cx="6595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3814" y="2554942"/>
            <a:ext cx="6570016"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545813" y="4534417"/>
            <a:ext cx="1925338" cy="178955"/>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fld id="{87431B66-2D65-4398-A930-0D30EC9EE69D}" type="datetime1">
              <a:rPr lang="en-US" smtClean="0"/>
              <a:pPr/>
              <a:t>7/31/2018</a:t>
            </a:fld>
            <a:endParaRPr lang="en-US" dirty="0"/>
          </a:p>
        </p:txBody>
      </p:sp>
      <p:sp>
        <p:nvSpPr>
          <p:cNvPr id="3" name="Text Placeholder 2"/>
          <p:cNvSpPr>
            <a:spLocks noGrp="1"/>
          </p:cNvSpPr>
          <p:nvPr>
            <p:ph type="body" sz="quarter" idx="10"/>
          </p:nvPr>
        </p:nvSpPr>
        <p:spPr>
          <a:xfrm>
            <a:off x="548283" y="3253984"/>
            <a:ext cx="6477000" cy="145256"/>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grpSp>
        <p:nvGrpSpPr>
          <p:cNvPr id="7" name="Group 6"/>
          <p:cNvGrpSpPr/>
          <p:nvPr userDrawn="1"/>
        </p:nvGrpSpPr>
        <p:grpSpPr>
          <a:xfrm>
            <a:off x="1850951" y="556568"/>
            <a:ext cx="1487211" cy="664438"/>
            <a:chOff x="2749439" y="752601"/>
            <a:chExt cx="1487211" cy="885917"/>
          </a:xfrm>
        </p:grpSpPr>
        <p:sp>
          <p:nvSpPr>
            <p:cNvPr id="9" name="Rectangle 8"/>
            <p:cNvSpPr/>
            <p:nvPr userDrawn="1"/>
          </p:nvSpPr>
          <p:spPr bwMode="auto">
            <a:xfrm>
              <a:off x="2749439" y="752601"/>
              <a:ext cx="1371600" cy="885917"/>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0" name="TextBox 9"/>
            <p:cNvSpPr txBox="1"/>
            <p:nvPr userDrawn="1"/>
          </p:nvSpPr>
          <p:spPr bwMode="auto">
            <a:xfrm>
              <a:off x="2785238" y="912373"/>
              <a:ext cx="1451412" cy="664797"/>
            </a:xfrm>
            <a:prstGeom prst="rect">
              <a:avLst/>
            </a:prstGeom>
            <a:noFill/>
            <a:ln w="19050" algn="ctr">
              <a:noFill/>
              <a:miter lim="800000"/>
              <a:headEnd/>
              <a:tailEnd/>
            </a:ln>
          </p:spPr>
          <p:txBody>
            <a:bodyPr wrap="square" lIns="0" tIns="0" rIns="0" bIns="0" rtlCol="0">
              <a:spAutoFit/>
            </a:bodyPr>
            <a:lstStyle/>
            <a:p>
              <a:pPr>
                <a:lnSpc>
                  <a:spcPct val="90000"/>
                </a:lnSpc>
              </a:pPr>
              <a:r>
                <a:rPr lang="en-US" sz="1800" dirty="0">
                  <a:solidFill>
                    <a:schemeClr val="bg2"/>
                  </a:solidFill>
                  <a:latin typeface="+mj-lt"/>
                </a:rPr>
                <a:t>Partner </a:t>
              </a:r>
              <a:br>
                <a:rPr lang="en-US" sz="1800" dirty="0">
                  <a:solidFill>
                    <a:schemeClr val="bg2"/>
                  </a:solidFill>
                  <a:latin typeface="+mj-lt"/>
                </a:rPr>
              </a:br>
              <a:r>
                <a:rPr lang="en-US" sz="1800" dirty="0">
                  <a:solidFill>
                    <a:schemeClr val="bg2"/>
                  </a:solidFill>
                  <a:latin typeface="+mj-lt"/>
                </a:rPr>
                <a:t>Logo</a:t>
              </a:r>
            </a:p>
          </p:txBody>
        </p:sp>
      </p:grpSp>
      <p:cxnSp>
        <p:nvCxnSpPr>
          <p:cNvPr id="11" name="Straight Connector 10"/>
          <p:cNvCxnSpPr/>
          <p:nvPr userDrawn="1"/>
        </p:nvCxnSpPr>
        <p:spPr>
          <a:xfrm>
            <a:off x="1570939" y="443266"/>
            <a:ext cx="0" cy="89154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Picture 11"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043" y="542472"/>
            <a:ext cx="1049132" cy="682171"/>
          </a:xfrm>
          <a:prstGeom prst="rect">
            <a:avLst/>
          </a:prstGeom>
        </p:spPr>
      </p:pic>
    </p:spTree>
    <p:extLst>
      <p:ext uri="{BB962C8B-B14F-4D97-AF65-F5344CB8AC3E}">
        <p14:creationId xmlns:p14="http://schemas.microsoft.com/office/powerpoint/2010/main" val="398180410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5143500"/>
          </a:xfrm>
          <a:prstGeom prst="rect">
            <a:avLst/>
          </a:prstGeom>
        </p:spPr>
      </p:pic>
      <p:sp>
        <p:nvSpPr>
          <p:cNvPr id="6" name="Rectangle 5"/>
          <p:cNvSpPr/>
          <p:nvPr userDrawn="1"/>
        </p:nvSpPr>
        <p:spPr bwMode="ltGray">
          <a:xfrm>
            <a:off x="287487" y="275035"/>
            <a:ext cx="6205388" cy="3864769"/>
          </a:xfrm>
          <a:prstGeom prst="rect">
            <a:avLst/>
          </a:prstGeom>
          <a:solidFill>
            <a:schemeClr val="accent6"/>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460085" y="1790698"/>
            <a:ext cx="603279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6178" y="2216645"/>
            <a:ext cx="6026698"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549786" y="3680815"/>
            <a:ext cx="1925338" cy="178955"/>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fld id="{7CA65D26-67D5-4CD2-90EC-E629659F24B3}" type="datetime1">
              <a:rPr lang="en-US" smtClean="0"/>
              <a:pPr/>
              <a:t>7/31/2018</a:t>
            </a:fld>
            <a:endParaRPr lang="en-US" dirty="0"/>
          </a:p>
        </p:txBody>
      </p:sp>
      <p:sp>
        <p:nvSpPr>
          <p:cNvPr id="3" name="Text Placeholder 2"/>
          <p:cNvSpPr>
            <a:spLocks noGrp="1"/>
          </p:cNvSpPr>
          <p:nvPr>
            <p:ph type="body" sz="quarter" idx="10"/>
          </p:nvPr>
        </p:nvSpPr>
        <p:spPr>
          <a:xfrm>
            <a:off x="548179" y="3072725"/>
            <a:ext cx="5944696" cy="273844"/>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9" name="Picture 8"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5191" y="546708"/>
            <a:ext cx="799867" cy="520092"/>
          </a:xfrm>
          <a:prstGeom prst="rect">
            <a:avLst/>
          </a:prstGeom>
        </p:spPr>
      </p:pic>
    </p:spTree>
    <p:extLst>
      <p:ext uri="{BB962C8B-B14F-4D97-AF65-F5344CB8AC3E}">
        <p14:creationId xmlns:p14="http://schemas.microsoft.com/office/powerpoint/2010/main" val="384326599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647" t="13225" r="3105" b="7252"/>
          <a:stretch/>
        </p:blipFill>
        <p:spPr bwMode="ltGray">
          <a:xfrm>
            <a:off x="0" y="0"/>
            <a:ext cx="9143999" cy="5143500"/>
          </a:xfrm>
          <a:prstGeom prst="rect">
            <a:avLst/>
          </a:prstGeom>
          <a:noFill/>
          <a:ln>
            <a:noFill/>
          </a:ln>
        </p:spPr>
      </p:pic>
      <p:sp>
        <p:nvSpPr>
          <p:cNvPr id="6" name="Rectangle 5"/>
          <p:cNvSpPr/>
          <p:nvPr userDrawn="1"/>
        </p:nvSpPr>
        <p:spPr bwMode="ltGray">
          <a:xfrm>
            <a:off x="287487" y="275035"/>
            <a:ext cx="6205388" cy="3864769"/>
          </a:xfrm>
          <a:prstGeom prst="rect">
            <a:avLst/>
          </a:prstGeom>
          <a:solidFill>
            <a:schemeClr val="accent3"/>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460085" y="1790698"/>
            <a:ext cx="603279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6178" y="2216645"/>
            <a:ext cx="6026698"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549786" y="3680815"/>
            <a:ext cx="1925338" cy="178955"/>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fld id="{7CA65D26-67D5-4CD2-90EC-E629659F24B3}" type="datetime1">
              <a:rPr lang="en-US" smtClean="0"/>
              <a:pPr/>
              <a:t>7/31/2018</a:t>
            </a:fld>
            <a:endParaRPr lang="en-US" dirty="0"/>
          </a:p>
        </p:txBody>
      </p:sp>
      <p:sp>
        <p:nvSpPr>
          <p:cNvPr id="3" name="Text Placeholder 2"/>
          <p:cNvSpPr>
            <a:spLocks noGrp="1"/>
          </p:cNvSpPr>
          <p:nvPr>
            <p:ph type="body" sz="quarter" idx="10"/>
          </p:nvPr>
        </p:nvSpPr>
        <p:spPr>
          <a:xfrm>
            <a:off x="548179" y="3072725"/>
            <a:ext cx="5944696" cy="273844"/>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9" name="Picture 8"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5191" y="546708"/>
            <a:ext cx="799867" cy="520092"/>
          </a:xfrm>
          <a:prstGeom prst="rect">
            <a:avLst/>
          </a:prstGeom>
        </p:spPr>
      </p:pic>
    </p:spTree>
    <p:extLst>
      <p:ext uri="{BB962C8B-B14F-4D97-AF65-F5344CB8AC3E}">
        <p14:creationId xmlns:p14="http://schemas.microsoft.com/office/powerpoint/2010/main" val="131880393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12775" t="17789" r="5570" b="13314"/>
          <a:stretch/>
        </p:blipFill>
        <p:spPr>
          <a:xfrm>
            <a:off x="-1" y="0"/>
            <a:ext cx="9144001" cy="5143500"/>
          </a:xfrm>
          <a:prstGeom prst="rect">
            <a:avLst/>
          </a:prstGeom>
          <a:noFill/>
          <a:ln>
            <a:noFill/>
          </a:ln>
        </p:spPr>
      </p:pic>
      <p:sp>
        <p:nvSpPr>
          <p:cNvPr id="6" name="Rectangle 5"/>
          <p:cNvSpPr/>
          <p:nvPr userDrawn="1"/>
        </p:nvSpPr>
        <p:spPr bwMode="invGray">
          <a:xfrm>
            <a:off x="0" y="-1"/>
            <a:ext cx="9144000" cy="51435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 name="Title 1"/>
          <p:cNvSpPr>
            <a:spLocks noGrp="1"/>
          </p:cNvSpPr>
          <p:nvPr>
            <p:ph type="title" hasCustomPrompt="1"/>
          </p:nvPr>
        </p:nvSpPr>
        <p:spPr>
          <a:xfrm>
            <a:off x="346334" y="1841282"/>
            <a:ext cx="8089901" cy="1144929"/>
          </a:xfrm>
        </p:spPr>
        <p:txBody>
          <a:bodyPr vert="horz" wrap="square" lIns="91440" tIns="45720" rIns="91440" bIns="45720" rtlCol="0" anchor="b" anchorCtr="0">
            <a:spAutoFit/>
          </a:bodyPr>
          <a:lstStyle>
            <a:lvl1pPr marL="280988" indent="-280988">
              <a:lnSpc>
                <a:spcPct val="90000"/>
              </a:lnSpc>
              <a:defRPr lang="en-US" sz="3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645331" y="3294849"/>
            <a:ext cx="8325548" cy="541425"/>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15"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9EB3265C-F0D4-410E-8C75-9C1664655489}" type="datetime1">
              <a:rPr lang="en-US" smtClean="0"/>
              <a:pPr/>
              <a:t>7/31/2018</a:t>
            </a:fld>
            <a:endParaRPr lang="en-US" dirty="0"/>
          </a:p>
        </p:txBody>
      </p:sp>
      <p:sp>
        <p:nvSpPr>
          <p:cNvPr id="2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2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24"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395919" y="4800600"/>
            <a:ext cx="588400" cy="24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5" name="Straight Connector 24"/>
          <p:cNvCxnSpPr/>
          <p:nvPr userDrawn="1"/>
        </p:nvCxnSpPr>
        <p:spPr>
          <a:xfrm>
            <a:off x="277813" y="4687560"/>
            <a:ext cx="859536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167996700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8959" y="744420"/>
            <a:ext cx="8715166" cy="2723823"/>
          </a:xfrm>
        </p:spPr>
        <p:txBody>
          <a:bodyPr vert="horz" wrap="square" lIns="91440" tIns="45720" rIns="91440" bIns="45720" rtlCol="0" anchor="b" anchorCtr="0">
            <a:spAutoFit/>
          </a:bodyPr>
          <a:lstStyle>
            <a:lvl1pPr marL="280988" indent="-280988">
              <a:lnSpc>
                <a:spcPct val="90000"/>
              </a:lnSpc>
              <a:defRPr lang="en-US" sz="3800" spc="-20" baseline="0" dirty="0"/>
            </a:lvl1pPr>
          </a:lstStyle>
          <a:p>
            <a:pPr lvl="0"/>
            <a:r>
              <a:rPr lang="en-US" dirty="0"/>
              <a:t>“	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458637" y="3691156"/>
            <a:ext cx="7934476" cy="541425"/>
          </a:xfrm>
        </p:spPr>
        <p:txBody>
          <a:bodyPr vert="horz" wrap="square" lIns="91440" tIns="45720" rIns="91440" bIns="45720" rtlCol="0">
            <a:noAutofit/>
          </a:bodyPr>
          <a:lstStyle>
            <a:lvl1pPr marL="0" indent="0">
              <a:spcBef>
                <a:spcPts val="300"/>
              </a:spcBef>
              <a:buNone/>
              <a:defRPr lang="en-US" sz="12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11"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9EB3265C-F0D4-410E-8C75-9C1664655489}" type="datetime1">
              <a:rPr lang="en-US" smtClean="0"/>
              <a:pPr/>
              <a:t>7/31/2018</a:t>
            </a:fld>
            <a:endParaRPr lang="en-US" dirty="0"/>
          </a:p>
        </p:txBody>
      </p:sp>
      <p:sp>
        <p:nvSpPr>
          <p:cNvPr id="12"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Presentation Title and/or Sub Brand Name Here</a:t>
            </a:r>
            <a:endParaRPr lang="en-US" dirty="0"/>
          </a:p>
        </p:txBody>
      </p:sp>
      <p:sp>
        <p:nvSpPr>
          <p:cNvPr id="13"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521368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0469"/>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436525" y="1135339"/>
            <a:ext cx="8325548" cy="3008627"/>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9EB3265C-F0D4-410E-8C75-9C1664655489}" type="datetime1">
              <a:rPr lang="en-US" smtClean="0"/>
              <a:pPr/>
              <a:t>7/31/2018</a:t>
            </a:fld>
            <a:endParaRPr lang="en-US" dirty="0"/>
          </a:p>
        </p:txBody>
      </p:sp>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Presentation Title and/or Sub Brand Name Here</a:t>
            </a:r>
            <a:endParaRPr lang="en-US" dirty="0"/>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19993"/>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436525" y="1478869"/>
            <a:ext cx="8325548" cy="3008627"/>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445387" y="1135288"/>
            <a:ext cx="8087171" cy="235449"/>
          </a:xfrm>
        </p:spPr>
        <p:txBody>
          <a:bodyPr anchor="t"/>
          <a:lstStyle>
            <a:lvl1pPr marL="0" indent="0">
              <a:buNone/>
              <a:defRPr sz="18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11"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9EB3265C-F0D4-410E-8C75-9C1664655489}" type="datetime1">
              <a:rPr lang="en-US" smtClean="0"/>
              <a:pPr/>
              <a:t>7/31/2018</a:t>
            </a:fld>
            <a:endParaRPr lang="en-US" dirty="0"/>
          </a:p>
        </p:txBody>
      </p:sp>
      <p:sp>
        <p:nvSpPr>
          <p:cNvPr id="12"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Presentation Title and/or Sub Brand Name Here</a:t>
            </a:r>
            <a:endParaRPr lang="en-US" dirty="0"/>
          </a:p>
        </p:txBody>
      </p:sp>
      <p:sp>
        <p:nvSpPr>
          <p:cNvPr id="13"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7431603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2767"/>
            <a:ext cx="8080375" cy="563231"/>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435285" y="1181501"/>
            <a:ext cx="3989387" cy="298351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448224" y="760463"/>
            <a:ext cx="8077645" cy="287387"/>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680263" y="1177053"/>
            <a:ext cx="4013199" cy="298351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9EB3265C-F0D4-410E-8C75-9C1664655489}" type="datetime1">
              <a:rPr lang="en-US" smtClean="0"/>
              <a:pPr/>
              <a:t>7/31/2018</a:t>
            </a:fld>
            <a:endParaRPr lang="en-US" dirty="0"/>
          </a:p>
        </p:txBody>
      </p:sp>
      <p:sp>
        <p:nvSpPr>
          <p:cNvPr id="14"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Presentation Title and/or Sub Brand Name Here</a:t>
            </a:r>
            <a:endParaRPr lang="en-US" dirty="0"/>
          </a:p>
        </p:txBody>
      </p:sp>
      <p:sp>
        <p:nvSpPr>
          <p:cNvPr id="15"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1338"/>
            <a:ext cx="8080375" cy="563231"/>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445061" y="758994"/>
            <a:ext cx="8077645" cy="287387"/>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10"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9EB3265C-F0D4-410E-8C75-9C1664655489}" type="datetime1">
              <a:rPr lang="en-US" smtClean="0"/>
              <a:pPr/>
              <a:t>7/31/2018</a:t>
            </a:fld>
            <a:endParaRPr lang="en-US" dirty="0"/>
          </a:p>
        </p:txBody>
      </p:sp>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Presentation Title and/or Sub Brand Name Here</a:t>
            </a:r>
            <a:endParaRPr lang="en-US" dirty="0"/>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9EB3265C-F0D4-410E-8C75-9C1664655489}" type="datetime1">
              <a:rPr lang="en-US" smtClean="0"/>
              <a:pPr/>
              <a:t>7/31/2018</a:t>
            </a:fld>
            <a:endParaRPr lang="en-US" dirty="0"/>
          </a:p>
        </p:txBody>
      </p:sp>
      <p:sp>
        <p:nvSpPr>
          <p:cNvPr id="9"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Presentation Title and/or Sub Brand Name Here</a:t>
            </a:r>
            <a:endParaRPr lang="en-US" dirty="0"/>
          </a:p>
        </p:txBody>
      </p:sp>
      <p:sp>
        <p:nvSpPr>
          <p:cNvPr id="10"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0"/>
            <a:ext cx="9144000" cy="4688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9EB3265C-F0D4-410E-8C75-9C1664655489}" type="datetime1">
              <a:rPr lang="en-US" smtClean="0"/>
              <a:pPr/>
              <a:t>7/31/2018</a:t>
            </a:fld>
            <a:endParaRPr lang="en-US" dirty="0"/>
          </a:p>
        </p:txBody>
      </p:sp>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Presentation Title and/or Sub Brand Name Here</a:t>
            </a:r>
            <a:endParaRPr lang="en-US" dirty="0"/>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80199435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hite Title">
    <p:bg>
      <p:bgPr>
        <a:solidFill>
          <a:schemeClr val="bg2"/>
        </a:solidFill>
        <a:effectLst/>
      </p:bgPr>
    </p:bg>
    <p:spTree>
      <p:nvGrpSpPr>
        <p:cNvPr id="1" name=""/>
        <p:cNvGrpSpPr/>
        <p:nvPr/>
      </p:nvGrpSpPr>
      <p:grpSpPr>
        <a:xfrm>
          <a:off x="0" y="0"/>
          <a:ext cx="0" cy="0"/>
          <a:chOff x="0" y="0"/>
          <a:chExt cx="0" cy="0"/>
        </a:xfrm>
      </p:grpSpPr>
      <p:sp>
        <p:nvSpPr>
          <p:cNvPr id="46" name="Date Placeholder 4"/>
          <p:cNvSpPr>
            <a:spLocks noGrp="1"/>
          </p:cNvSpPr>
          <p:nvPr>
            <p:ph type="dt" sz="half" idx="2"/>
          </p:nvPr>
        </p:nvSpPr>
        <p:spPr>
          <a:xfrm>
            <a:off x="547310" y="4534417"/>
            <a:ext cx="1925338" cy="178955"/>
          </a:xfrm>
          <a:prstGeom prst="rect">
            <a:avLst/>
          </a:prstGeom>
        </p:spPr>
        <p:txBody>
          <a:bodyPr vert="horz" wrap="square" lIns="0" tIns="0" rIns="0" bIns="0" rtlCol="0" anchor="b" anchorCtr="0"/>
          <a:lstStyle>
            <a:lvl1pPr algn="l">
              <a:defRPr sz="1000" i="0">
                <a:solidFill>
                  <a:schemeClr val="tx2"/>
                </a:solidFill>
                <a:latin typeface="Arial" pitchFamily="34" charset="0"/>
                <a:cs typeface="Arial" pitchFamily="34" charset="0"/>
              </a:defRPr>
            </a:lvl1pPr>
          </a:lstStyle>
          <a:p>
            <a:fld id="{87431B66-2D65-4398-A930-0D30EC9EE69D}" type="datetime1">
              <a:rPr lang="en-US" smtClean="0"/>
              <a:pPr/>
              <a:t>7/31/2018</a:t>
            </a:fld>
            <a:endParaRPr lang="en-US" dirty="0"/>
          </a:p>
        </p:txBody>
      </p:sp>
      <p:sp>
        <p:nvSpPr>
          <p:cNvPr id="3" name="Text Placeholder 2"/>
          <p:cNvSpPr>
            <a:spLocks noGrp="1"/>
          </p:cNvSpPr>
          <p:nvPr>
            <p:ph type="body" sz="quarter" idx="10"/>
          </p:nvPr>
        </p:nvSpPr>
        <p:spPr>
          <a:xfrm>
            <a:off x="546931" y="3254715"/>
            <a:ext cx="6477000" cy="145256"/>
          </a:xfrm>
        </p:spPr>
        <p:txBody>
          <a:bodyPr vert="horz" wrap="square" lIns="0" tIns="0" rIns="0" bIns="0" rtlCol="0" anchor="t" anchorCtr="0"/>
          <a:lstStyle>
            <a:lvl1pPr marL="0" indent="0">
              <a:spcBef>
                <a:spcPts val="0"/>
              </a:spcBef>
              <a:buFontTx/>
              <a:buNone/>
              <a:defRPr lang="en-US" sz="1400" i="0" dirty="0" smtClean="0">
                <a:solidFill>
                  <a:schemeClr val="tx2"/>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sp>
        <p:nvSpPr>
          <p:cNvPr id="35" name="Title 34"/>
          <p:cNvSpPr>
            <a:spLocks noGrp="1"/>
          </p:cNvSpPr>
          <p:nvPr>
            <p:ph type="title" hasCustomPrompt="1"/>
          </p:nvPr>
        </p:nvSpPr>
        <p:spPr>
          <a:xfrm>
            <a:off x="459547" y="2118796"/>
            <a:ext cx="6595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tx2"/>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5639" y="2558194"/>
            <a:ext cx="6570016"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tx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cxnSp>
        <p:nvCxnSpPr>
          <p:cNvPr id="10" name="Straight Connector 9"/>
          <p:cNvCxnSpPr/>
          <p:nvPr userDrawn="1"/>
        </p:nvCxnSpPr>
        <p:spPr>
          <a:xfrm>
            <a:off x="1570939" y="443266"/>
            <a:ext cx="0" cy="89154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1850951" y="556568"/>
            <a:ext cx="1487211" cy="664438"/>
            <a:chOff x="2749439" y="752601"/>
            <a:chExt cx="1487211" cy="885917"/>
          </a:xfrm>
        </p:grpSpPr>
        <p:sp>
          <p:nvSpPr>
            <p:cNvPr id="5" name="Rectangle 4"/>
            <p:cNvSpPr/>
            <p:nvPr userDrawn="1"/>
          </p:nvSpPr>
          <p:spPr bwMode="auto">
            <a:xfrm>
              <a:off x="2749439" y="752601"/>
              <a:ext cx="1371600" cy="885917"/>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6" name="TextBox 5"/>
            <p:cNvSpPr txBox="1"/>
            <p:nvPr userDrawn="1"/>
          </p:nvSpPr>
          <p:spPr bwMode="auto">
            <a:xfrm>
              <a:off x="2785238" y="912373"/>
              <a:ext cx="1451412" cy="664797"/>
            </a:xfrm>
            <a:prstGeom prst="rect">
              <a:avLst/>
            </a:prstGeom>
            <a:noFill/>
            <a:ln w="19050" algn="ctr">
              <a:noFill/>
              <a:miter lim="800000"/>
              <a:headEnd/>
              <a:tailEnd/>
            </a:ln>
          </p:spPr>
          <p:txBody>
            <a:bodyPr wrap="square" lIns="0" tIns="0" rIns="0" bIns="0" rtlCol="0">
              <a:spAutoFit/>
            </a:bodyPr>
            <a:lstStyle/>
            <a:p>
              <a:pPr>
                <a:lnSpc>
                  <a:spcPct val="90000"/>
                </a:lnSpc>
              </a:pPr>
              <a:r>
                <a:rPr lang="en-US" sz="1800" dirty="0">
                  <a:solidFill>
                    <a:schemeClr val="tx2"/>
                  </a:solidFill>
                  <a:latin typeface="+mj-lt"/>
                </a:rPr>
                <a:t>Partner </a:t>
              </a:r>
              <a:br>
                <a:rPr lang="en-US" sz="1800" dirty="0">
                  <a:solidFill>
                    <a:schemeClr val="tx2"/>
                  </a:solidFill>
                  <a:latin typeface="+mj-lt"/>
                </a:rPr>
              </a:br>
              <a:r>
                <a:rPr lang="en-US" sz="1800" dirty="0">
                  <a:solidFill>
                    <a:schemeClr val="tx2"/>
                  </a:solidFill>
                  <a:latin typeface="+mj-lt"/>
                </a:rPr>
                <a:t>Logo</a:t>
              </a:r>
            </a:p>
          </p:txBody>
        </p:sp>
      </p:grpSp>
      <p:pic>
        <p:nvPicPr>
          <p:cNvPr id="12" name="Picture 11" descr="UCSF_sig_navy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971" y="542472"/>
            <a:ext cx="1049132" cy="682171"/>
          </a:xfrm>
          <a:prstGeom prst="rect">
            <a:avLst/>
          </a:prstGeom>
        </p:spPr>
      </p:pic>
    </p:spTree>
    <p:extLst>
      <p:ext uri="{BB962C8B-B14F-4D97-AF65-F5344CB8AC3E}">
        <p14:creationId xmlns:p14="http://schemas.microsoft.com/office/powerpoint/2010/main" val="259641295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1354" y="0"/>
            <a:ext cx="9141291" cy="5143500"/>
          </a:xfrm>
          <a:prstGeom prst="rect">
            <a:avLst/>
          </a:prstGeom>
        </p:spPr>
      </p:pic>
    </p:spTree>
    <p:extLst>
      <p:ext uri="{BB962C8B-B14F-4D97-AF65-F5344CB8AC3E}">
        <p14:creationId xmlns:p14="http://schemas.microsoft.com/office/powerpoint/2010/main" val="400731869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877884" y="2019963"/>
            <a:ext cx="157104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82737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1921754"/>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441003" y="434674"/>
            <a:ext cx="6204666" cy="1084659"/>
          </a:xfrm>
        </p:spPr>
        <p:txBody>
          <a:bodyPr/>
          <a:lstStyle>
            <a:lvl1pPr marL="0" indent="0">
              <a:lnSpc>
                <a:spcPct val="95000"/>
              </a:lnSpc>
              <a:spcBef>
                <a:spcPts val="600"/>
              </a:spcBef>
              <a:buFontTx/>
              <a:buNone/>
              <a:defRPr sz="20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userDrawn="1"/>
        </p:nvCxnSpPr>
        <p:spPr>
          <a:xfrm>
            <a:off x="549275" y="1921754"/>
            <a:ext cx="5486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549275" y="2555721"/>
            <a:ext cx="1123315" cy="7334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39589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219729" y="3279694"/>
            <a:ext cx="4924272" cy="1863805"/>
          </a:xfrm>
          <a:prstGeom prst="rect">
            <a:avLst/>
          </a:prstGeom>
        </p:spPr>
      </p:pic>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flipH="1">
            <a:off x="0" y="2887811"/>
            <a:ext cx="4228798" cy="2255690"/>
          </a:xfrm>
          <a:prstGeom prst="rect">
            <a:avLst/>
          </a:prstGeom>
        </p:spPr>
      </p:pic>
      <p:pic>
        <p:nvPicPr>
          <p:cNvPr id="2" name="Picture 1"/>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1"/>
            <a:ext cx="9144000" cy="2896881"/>
          </a:xfrm>
          <a:prstGeom prst="rect">
            <a:avLst/>
          </a:prstGeom>
        </p:spPr>
      </p:pic>
      <p:sp>
        <p:nvSpPr>
          <p:cNvPr id="16" name="Rectangle 15"/>
          <p:cNvSpPr/>
          <p:nvPr userDrawn="1"/>
        </p:nvSpPr>
        <p:spPr bwMode="ltGray">
          <a:xfrm>
            <a:off x="3185411" y="1252536"/>
            <a:ext cx="2765684" cy="2770632"/>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9" name="Picture 41"/>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b="30759"/>
          <a:stretch/>
        </p:blipFill>
        <p:spPr bwMode="ltGray">
          <a:xfrm>
            <a:off x="4391344" y="2249897"/>
            <a:ext cx="1660961" cy="7509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5942024" y="1252536"/>
            <a:ext cx="3201976" cy="2036230"/>
          </a:xfrm>
          <a:prstGeom prst="rect">
            <a:avLst/>
          </a:prstGeom>
        </p:spPr>
      </p:pic>
    </p:spTree>
    <p:extLst>
      <p:ext uri="{BB962C8B-B14F-4D97-AF65-F5344CB8AC3E}">
        <p14:creationId xmlns:p14="http://schemas.microsoft.com/office/powerpoint/2010/main" val="167481491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B6A966-635E-4FA1-BD3A-A1C7854BF9EE}" type="datetimeFigureOut">
              <a:rPr lang="en-US" smtClean="0"/>
              <a:t>7/31/2018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748CF-8E86-4913-8891-7E01E84F9D7C}" type="slidenum">
              <a:rPr lang="en-US" smtClean="0"/>
              <a:t>‹#›</a:t>
            </a:fld>
            <a:endParaRPr lang="en-US"/>
          </a:p>
        </p:txBody>
      </p:sp>
    </p:spTree>
    <p:extLst>
      <p:ext uri="{BB962C8B-B14F-4D97-AF65-F5344CB8AC3E}">
        <p14:creationId xmlns:p14="http://schemas.microsoft.com/office/powerpoint/2010/main" val="4874527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457722" y="2121645"/>
            <a:ext cx="6595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3814" y="2554942"/>
            <a:ext cx="6570016"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545813" y="4534417"/>
            <a:ext cx="1925338" cy="178955"/>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fld id="{87431B66-2D65-4398-A930-0D30EC9EE69D}" type="datetime1">
              <a:rPr lang="en-US" smtClean="0"/>
              <a:pPr/>
              <a:t>7/31/2018</a:t>
            </a:fld>
            <a:endParaRPr lang="en-US" dirty="0"/>
          </a:p>
        </p:txBody>
      </p:sp>
      <p:sp>
        <p:nvSpPr>
          <p:cNvPr id="3" name="Text Placeholder 2"/>
          <p:cNvSpPr>
            <a:spLocks noGrp="1"/>
          </p:cNvSpPr>
          <p:nvPr>
            <p:ph type="body" sz="quarter" idx="10"/>
          </p:nvPr>
        </p:nvSpPr>
        <p:spPr>
          <a:xfrm>
            <a:off x="548283" y="3253984"/>
            <a:ext cx="6477000" cy="145256"/>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160" y="546707"/>
            <a:ext cx="1034248" cy="672493"/>
          </a:xfrm>
          <a:prstGeom prst="rect">
            <a:avLst/>
          </a:prstGeom>
        </p:spPr>
      </p:pic>
    </p:spTree>
    <p:extLst>
      <p:ext uri="{BB962C8B-B14F-4D97-AF65-F5344CB8AC3E}">
        <p14:creationId xmlns:p14="http://schemas.microsoft.com/office/powerpoint/2010/main" val="73334367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5143500"/>
          </a:xfrm>
          <a:prstGeom prst="rect">
            <a:avLst/>
          </a:prstGeom>
        </p:spPr>
      </p:pic>
      <p:sp>
        <p:nvSpPr>
          <p:cNvPr id="6" name="Rectangle 5"/>
          <p:cNvSpPr/>
          <p:nvPr userDrawn="1"/>
        </p:nvSpPr>
        <p:spPr bwMode="invGray">
          <a:xfrm>
            <a:off x="287487" y="275035"/>
            <a:ext cx="6205388" cy="3864769"/>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460085" y="1790698"/>
            <a:ext cx="603279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6178" y="2216645"/>
            <a:ext cx="6026698"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549786" y="3680815"/>
            <a:ext cx="1925338" cy="178955"/>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fld id="{7CA65D26-67D5-4CD2-90EC-E629659F24B3}" type="datetime1">
              <a:rPr lang="en-US" smtClean="0"/>
              <a:pPr/>
              <a:t>7/31/2018</a:t>
            </a:fld>
            <a:endParaRPr lang="en-US" dirty="0"/>
          </a:p>
        </p:txBody>
      </p:sp>
      <p:sp>
        <p:nvSpPr>
          <p:cNvPr id="3" name="Text Placeholder 2"/>
          <p:cNvSpPr>
            <a:spLocks noGrp="1"/>
          </p:cNvSpPr>
          <p:nvPr>
            <p:ph type="body" sz="quarter" idx="10"/>
          </p:nvPr>
        </p:nvSpPr>
        <p:spPr>
          <a:xfrm>
            <a:off x="548179" y="3072725"/>
            <a:ext cx="5944696" cy="273844"/>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2" name="Picture 11"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5191" y="546708"/>
            <a:ext cx="799867" cy="520092"/>
          </a:xfrm>
          <a:prstGeom prst="rect">
            <a:avLst/>
          </a:prstGeom>
        </p:spPr>
      </p:pic>
    </p:spTree>
    <p:extLst>
      <p:ext uri="{BB962C8B-B14F-4D97-AF65-F5344CB8AC3E}">
        <p14:creationId xmlns:p14="http://schemas.microsoft.com/office/powerpoint/2010/main" val="250044227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bwMode="ltGray">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5143500"/>
          </a:xfrm>
          <a:prstGeom prst="rect">
            <a:avLst/>
          </a:prstGeom>
        </p:spPr>
      </p:pic>
      <p:sp>
        <p:nvSpPr>
          <p:cNvPr id="6" name="Rectangle 5"/>
          <p:cNvSpPr/>
          <p:nvPr userDrawn="1"/>
        </p:nvSpPr>
        <p:spPr bwMode="invGray">
          <a:xfrm>
            <a:off x="287487" y="275035"/>
            <a:ext cx="6205388" cy="3864769"/>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460085" y="1790698"/>
            <a:ext cx="603279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6178" y="2216645"/>
            <a:ext cx="6026698"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549786" y="3680815"/>
            <a:ext cx="1925338" cy="178955"/>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fld id="{7CA65D26-67D5-4CD2-90EC-E629659F24B3}" type="datetime1">
              <a:rPr lang="en-US" smtClean="0"/>
              <a:pPr/>
              <a:t>7/31/2018</a:t>
            </a:fld>
            <a:endParaRPr lang="en-US" dirty="0"/>
          </a:p>
        </p:txBody>
      </p:sp>
      <p:sp>
        <p:nvSpPr>
          <p:cNvPr id="3" name="Text Placeholder 2"/>
          <p:cNvSpPr>
            <a:spLocks noGrp="1"/>
          </p:cNvSpPr>
          <p:nvPr>
            <p:ph type="body" sz="quarter" idx="10"/>
          </p:nvPr>
        </p:nvSpPr>
        <p:spPr>
          <a:xfrm>
            <a:off x="548179" y="3072725"/>
            <a:ext cx="5944696" cy="273844"/>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549786" y="544364"/>
            <a:ext cx="793533" cy="5181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0382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5143500"/>
          </a:xfrm>
          <a:prstGeom prst="rect">
            <a:avLst/>
          </a:prstGeom>
        </p:spPr>
      </p:pic>
      <p:sp>
        <p:nvSpPr>
          <p:cNvPr id="6" name="Rectangle 5"/>
          <p:cNvSpPr/>
          <p:nvPr userDrawn="1"/>
        </p:nvSpPr>
        <p:spPr bwMode="invGray">
          <a:xfrm>
            <a:off x="287487" y="275035"/>
            <a:ext cx="6205388" cy="3864769"/>
          </a:xfrm>
          <a:prstGeom prst="rect">
            <a:avLst/>
          </a:prstGeom>
          <a:solidFill>
            <a:schemeClr val="accent5"/>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460085" y="1790698"/>
            <a:ext cx="603279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6178" y="2216645"/>
            <a:ext cx="6026698"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549786" y="3680815"/>
            <a:ext cx="1925338" cy="178955"/>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fld id="{7CA65D26-67D5-4CD2-90EC-E629659F24B3}" type="datetime1">
              <a:rPr lang="en-US" smtClean="0"/>
              <a:pPr/>
              <a:t>7/31/2018</a:t>
            </a:fld>
            <a:endParaRPr lang="en-US" dirty="0"/>
          </a:p>
        </p:txBody>
      </p:sp>
      <p:sp>
        <p:nvSpPr>
          <p:cNvPr id="3" name="Text Placeholder 2"/>
          <p:cNvSpPr>
            <a:spLocks noGrp="1"/>
          </p:cNvSpPr>
          <p:nvPr>
            <p:ph type="body" sz="quarter" idx="10"/>
          </p:nvPr>
        </p:nvSpPr>
        <p:spPr>
          <a:xfrm>
            <a:off x="548179" y="3072725"/>
            <a:ext cx="5944696" cy="273844"/>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549786" y="544364"/>
            <a:ext cx="793533" cy="5181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313943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5143500"/>
          </a:xfrm>
          <a:prstGeom prst="rect">
            <a:avLst/>
          </a:prstGeom>
        </p:spPr>
      </p:pic>
      <p:sp>
        <p:nvSpPr>
          <p:cNvPr id="6" name="Rectangle 5"/>
          <p:cNvSpPr/>
          <p:nvPr userDrawn="1"/>
        </p:nvSpPr>
        <p:spPr bwMode="ltGray">
          <a:xfrm>
            <a:off x="287487" y="275035"/>
            <a:ext cx="6205388" cy="3864769"/>
          </a:xfrm>
          <a:prstGeom prst="rect">
            <a:avLst/>
          </a:prstGeom>
          <a:solidFill>
            <a:schemeClr val="accent6"/>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460085" y="1790698"/>
            <a:ext cx="603279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6178" y="2216645"/>
            <a:ext cx="6026698"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549786" y="3680815"/>
            <a:ext cx="1925338" cy="178955"/>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fld id="{7CA65D26-67D5-4CD2-90EC-E629659F24B3}" type="datetime1">
              <a:rPr lang="en-US" smtClean="0"/>
              <a:pPr/>
              <a:t>7/31/2018</a:t>
            </a:fld>
            <a:endParaRPr lang="en-US" dirty="0"/>
          </a:p>
        </p:txBody>
      </p:sp>
      <p:sp>
        <p:nvSpPr>
          <p:cNvPr id="3" name="Text Placeholder 2"/>
          <p:cNvSpPr>
            <a:spLocks noGrp="1"/>
          </p:cNvSpPr>
          <p:nvPr>
            <p:ph type="body" sz="quarter" idx="10"/>
          </p:nvPr>
        </p:nvSpPr>
        <p:spPr>
          <a:xfrm>
            <a:off x="548179" y="3072725"/>
            <a:ext cx="5944696" cy="273844"/>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549786" y="544364"/>
            <a:ext cx="793533" cy="5181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74085478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457722" y="2121645"/>
            <a:ext cx="6595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3814" y="2554942"/>
            <a:ext cx="6570016"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545813" y="4534417"/>
            <a:ext cx="1925338" cy="178955"/>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fld id="{87431B66-2D65-4398-A930-0D30EC9EE69D}" type="datetime1">
              <a:rPr lang="en-US" smtClean="0"/>
              <a:pPr/>
              <a:t>7/31/2018</a:t>
            </a:fld>
            <a:endParaRPr lang="en-US" dirty="0"/>
          </a:p>
        </p:txBody>
      </p:sp>
      <p:sp>
        <p:nvSpPr>
          <p:cNvPr id="3" name="Text Placeholder 2"/>
          <p:cNvSpPr>
            <a:spLocks noGrp="1"/>
          </p:cNvSpPr>
          <p:nvPr>
            <p:ph type="body" sz="quarter" idx="10"/>
          </p:nvPr>
        </p:nvSpPr>
        <p:spPr>
          <a:xfrm>
            <a:off x="548283" y="3253984"/>
            <a:ext cx="6477000" cy="145256"/>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043" y="542472"/>
            <a:ext cx="1049132" cy="682171"/>
          </a:xfrm>
          <a:prstGeom prst="rect">
            <a:avLst/>
          </a:prstGeom>
        </p:spPr>
      </p:pic>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647" t="13225" r="3105" b="7252"/>
          <a:stretch/>
        </p:blipFill>
        <p:spPr>
          <a:xfrm>
            <a:off x="0" y="0"/>
            <a:ext cx="9143999" cy="5143500"/>
          </a:xfrm>
          <a:prstGeom prst="rect">
            <a:avLst/>
          </a:prstGeom>
          <a:noFill/>
          <a:ln>
            <a:noFill/>
          </a:ln>
        </p:spPr>
      </p:pic>
      <p:sp>
        <p:nvSpPr>
          <p:cNvPr id="6" name="Rectangle 5"/>
          <p:cNvSpPr/>
          <p:nvPr userDrawn="1"/>
        </p:nvSpPr>
        <p:spPr bwMode="ltGray">
          <a:xfrm>
            <a:off x="287487" y="275035"/>
            <a:ext cx="6205388" cy="3864769"/>
          </a:xfrm>
          <a:prstGeom prst="rect">
            <a:avLst/>
          </a:prstGeom>
          <a:solidFill>
            <a:schemeClr val="accent3"/>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460085" y="1790698"/>
            <a:ext cx="603279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6178" y="2216645"/>
            <a:ext cx="6026698"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549786" y="3680815"/>
            <a:ext cx="1925338" cy="178955"/>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fld id="{7CA65D26-67D5-4CD2-90EC-E629659F24B3}" type="datetime1">
              <a:rPr lang="en-US" smtClean="0"/>
              <a:pPr/>
              <a:t>7/31/2018</a:t>
            </a:fld>
            <a:endParaRPr lang="en-US" dirty="0"/>
          </a:p>
        </p:txBody>
      </p:sp>
      <p:sp>
        <p:nvSpPr>
          <p:cNvPr id="3" name="Text Placeholder 2"/>
          <p:cNvSpPr>
            <a:spLocks noGrp="1"/>
          </p:cNvSpPr>
          <p:nvPr>
            <p:ph type="body" sz="quarter" idx="10"/>
          </p:nvPr>
        </p:nvSpPr>
        <p:spPr>
          <a:xfrm>
            <a:off x="548179" y="3072725"/>
            <a:ext cx="5944696" cy="273844"/>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549786" y="544364"/>
            <a:ext cx="793533" cy="5181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38783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12775" t="17789" r="5570" b="13314"/>
          <a:stretch/>
        </p:blipFill>
        <p:spPr>
          <a:xfrm>
            <a:off x="-1" y="0"/>
            <a:ext cx="9144001" cy="5143500"/>
          </a:xfrm>
          <a:prstGeom prst="rect">
            <a:avLst/>
          </a:prstGeom>
          <a:noFill/>
          <a:ln>
            <a:noFill/>
          </a:ln>
        </p:spPr>
      </p:pic>
      <p:sp>
        <p:nvSpPr>
          <p:cNvPr id="6" name="Rectangle 5"/>
          <p:cNvSpPr/>
          <p:nvPr userDrawn="1"/>
        </p:nvSpPr>
        <p:spPr bwMode="invGray">
          <a:xfrm>
            <a:off x="0" y="-1"/>
            <a:ext cx="9144000" cy="51435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 name="Title 1"/>
          <p:cNvSpPr>
            <a:spLocks noGrp="1"/>
          </p:cNvSpPr>
          <p:nvPr>
            <p:ph type="title" hasCustomPrompt="1"/>
          </p:nvPr>
        </p:nvSpPr>
        <p:spPr>
          <a:xfrm>
            <a:off x="346334" y="1841282"/>
            <a:ext cx="8089901" cy="1144929"/>
          </a:xfrm>
        </p:spPr>
        <p:txBody>
          <a:bodyPr vert="horz" wrap="square" lIns="91440" tIns="45720" rIns="91440" bIns="45720" rtlCol="0" anchor="b" anchorCtr="0">
            <a:spAutoFit/>
          </a:bodyPr>
          <a:lstStyle>
            <a:lvl1pPr marL="280988" indent="-280988">
              <a:lnSpc>
                <a:spcPct val="90000"/>
              </a:lnSpc>
              <a:defRPr lang="en-US" sz="3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645331" y="3294849"/>
            <a:ext cx="8325548" cy="541425"/>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15"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9EB3265C-F0D4-410E-8C75-9C1664655489}" type="datetime1">
              <a:rPr lang="en-US" smtClean="0"/>
              <a:pPr/>
              <a:t>7/31/2018</a:t>
            </a:fld>
            <a:endParaRPr lang="en-US" dirty="0"/>
          </a:p>
        </p:txBody>
      </p:sp>
      <p:sp>
        <p:nvSpPr>
          <p:cNvPr id="2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2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24"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395919" y="4800600"/>
            <a:ext cx="588400" cy="24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25" name="Straight Connector 24"/>
          <p:cNvCxnSpPr/>
          <p:nvPr userDrawn="1"/>
        </p:nvCxnSpPr>
        <p:spPr>
          <a:xfrm>
            <a:off x="277813" y="4687560"/>
            <a:ext cx="859536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318371204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on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8959" y="744420"/>
            <a:ext cx="8715166" cy="2723823"/>
          </a:xfrm>
        </p:spPr>
        <p:txBody>
          <a:bodyPr vert="horz" wrap="square" lIns="91440" tIns="45720" rIns="91440" bIns="45720" rtlCol="0" anchor="b" anchorCtr="0">
            <a:spAutoFit/>
          </a:bodyPr>
          <a:lstStyle>
            <a:lvl1pPr marL="280988" indent="-280988">
              <a:lnSpc>
                <a:spcPct val="90000"/>
              </a:lnSpc>
              <a:defRPr lang="en-US" sz="3800" spc="-20" baseline="0" dirty="0"/>
            </a:lvl1pPr>
          </a:lstStyle>
          <a:p>
            <a:pPr lvl="0"/>
            <a:r>
              <a:rPr lang="en-US" dirty="0"/>
              <a:t>“	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458637" y="3691156"/>
            <a:ext cx="7934476" cy="541425"/>
          </a:xfrm>
        </p:spPr>
        <p:txBody>
          <a:bodyPr vert="horz" wrap="square" lIns="91440" tIns="45720" rIns="91440" bIns="45720" rtlCol="0">
            <a:noAutofit/>
          </a:bodyPr>
          <a:lstStyle>
            <a:lvl1pPr marL="0" indent="0">
              <a:spcBef>
                <a:spcPts val="300"/>
              </a:spcBef>
              <a:buNone/>
              <a:defRPr lang="en-US" sz="12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7"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9EB3265C-F0D4-410E-8C75-9C1664655489}" type="datetime1">
              <a:rPr lang="en-US" smtClean="0"/>
              <a:pPr/>
              <a:t>7/31/2018</a:t>
            </a:fld>
            <a:endParaRPr lang="en-US" dirty="0"/>
          </a:p>
        </p:txBody>
      </p:sp>
      <p:sp>
        <p:nvSpPr>
          <p:cNvPr id="8"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9"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06744065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19993"/>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438912" y="1133856"/>
            <a:ext cx="8325548" cy="3008627"/>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9EB3265C-F0D4-410E-8C75-9C1664655489}" type="datetime1">
              <a:rPr lang="en-US" smtClean="0"/>
              <a:pPr/>
              <a:t>7/31/2018</a:t>
            </a:fld>
            <a:endParaRPr lang="en-US" dirty="0"/>
          </a:p>
        </p:txBody>
      </p:sp>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87420022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19993"/>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438912" y="1481328"/>
            <a:ext cx="8325548" cy="3008627"/>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448056" y="1133856"/>
            <a:ext cx="8087171" cy="235449"/>
          </a:xfrm>
        </p:spPr>
        <p:txBody>
          <a:bodyPr anchor="t"/>
          <a:lstStyle>
            <a:lvl1pPr marL="0" indent="0">
              <a:buNone/>
              <a:defRPr sz="1800" b="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11"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9EB3265C-F0D4-410E-8C75-9C1664655489}" type="datetime1">
              <a:rPr lang="en-US" smtClean="0"/>
              <a:pPr/>
              <a:t>7/31/2018</a:t>
            </a:fld>
            <a:endParaRPr lang="en-US" dirty="0"/>
          </a:p>
        </p:txBody>
      </p:sp>
      <p:sp>
        <p:nvSpPr>
          <p:cNvPr id="12"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13"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86049914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5023"/>
            <a:ext cx="8080375" cy="563231"/>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438912" y="1179576"/>
            <a:ext cx="3989387" cy="298351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448056" y="760463"/>
            <a:ext cx="8077645" cy="287387"/>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681728" y="1179576"/>
            <a:ext cx="4013199" cy="298351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9EB3265C-F0D4-410E-8C75-9C1664655489}" type="datetime1">
              <a:rPr lang="en-US" smtClean="0"/>
              <a:pPr/>
              <a:t>7/31/2018</a:t>
            </a:fld>
            <a:endParaRPr lang="en-US" dirty="0"/>
          </a:p>
        </p:txBody>
      </p:sp>
      <p:sp>
        <p:nvSpPr>
          <p:cNvPr id="14"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15"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0478496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0040"/>
            <a:ext cx="8080375" cy="563231"/>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448056" y="758994"/>
            <a:ext cx="8077645" cy="287387"/>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10"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9EB3265C-F0D4-410E-8C75-9C1664655489}" type="datetime1">
              <a:rPr lang="en-US" smtClean="0"/>
              <a:pPr/>
              <a:t>7/31/2018</a:t>
            </a:fld>
            <a:endParaRPr lang="en-US" dirty="0"/>
          </a:p>
        </p:txBody>
      </p:sp>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44557439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9EB3265C-F0D4-410E-8C75-9C1664655489}" type="datetime1">
              <a:rPr lang="en-US" smtClean="0"/>
              <a:pPr/>
              <a:t>7/31/2018</a:t>
            </a:fld>
            <a:endParaRPr lang="en-US" dirty="0"/>
          </a:p>
        </p:txBody>
      </p:sp>
      <p:sp>
        <p:nvSpPr>
          <p:cNvPr id="9"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10"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09748671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0"/>
            <a:ext cx="9144000" cy="4688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9EB3265C-F0D4-410E-8C75-9C1664655489}" type="datetime1">
              <a:rPr lang="en-US" smtClean="0"/>
              <a:pPr/>
              <a:t>7/31/2018</a:t>
            </a:fld>
            <a:endParaRPr lang="en-US" dirty="0"/>
          </a:p>
        </p:txBody>
      </p:sp>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60093070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1354" y="0"/>
            <a:ext cx="9141291" cy="5143500"/>
          </a:xfrm>
          <a:prstGeom prst="rect">
            <a:avLst/>
          </a:prstGeom>
        </p:spPr>
      </p:pic>
    </p:spTree>
    <p:extLst>
      <p:ext uri="{BB962C8B-B14F-4D97-AF65-F5344CB8AC3E}">
        <p14:creationId xmlns:p14="http://schemas.microsoft.com/office/powerpoint/2010/main" val="194683794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457722" y="2121645"/>
            <a:ext cx="6595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3814" y="2554942"/>
            <a:ext cx="6570016"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545813" y="4534417"/>
            <a:ext cx="1925338" cy="178955"/>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fld id="{87431B66-2D65-4398-A930-0D30EC9EE69D}" type="datetime1">
              <a:rPr lang="en-US" smtClean="0"/>
              <a:pPr/>
              <a:t>7/31/2018</a:t>
            </a:fld>
            <a:endParaRPr lang="en-US" dirty="0"/>
          </a:p>
        </p:txBody>
      </p:sp>
      <p:sp>
        <p:nvSpPr>
          <p:cNvPr id="3" name="Text Placeholder 2"/>
          <p:cNvSpPr>
            <a:spLocks noGrp="1"/>
          </p:cNvSpPr>
          <p:nvPr>
            <p:ph type="body" sz="quarter" idx="10"/>
          </p:nvPr>
        </p:nvSpPr>
        <p:spPr>
          <a:xfrm>
            <a:off x="548283" y="3253984"/>
            <a:ext cx="6477000" cy="145256"/>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sp>
        <p:nvSpPr>
          <p:cNvPr id="7" name="TextBox 6"/>
          <p:cNvSpPr txBox="1"/>
          <p:nvPr userDrawn="1"/>
        </p:nvSpPr>
        <p:spPr bwMode="auto">
          <a:xfrm>
            <a:off x="5478435" y="567458"/>
            <a:ext cx="1295392" cy="369332"/>
          </a:xfrm>
          <a:prstGeom prst="rect">
            <a:avLst/>
          </a:prstGeom>
          <a:noFill/>
          <a:ln w="19050" algn="ctr">
            <a:noFill/>
            <a:miter lim="800000"/>
            <a:headEnd/>
            <a:tailEnd/>
          </a:ln>
        </p:spPr>
        <p:txBody>
          <a:bodyPr wrap="square" lIns="0" tIns="0" rIns="0" bIns="0" rtlCol="0">
            <a:spAutoFit/>
          </a:bodyPr>
          <a:lstStyle/>
          <a:p>
            <a:r>
              <a:rPr lang="en-US" sz="800" dirty="0">
                <a:solidFill>
                  <a:schemeClr val="bg1"/>
                </a:solidFill>
                <a:latin typeface="+mj-lt"/>
              </a:rPr>
              <a:t>UCSF Helen Diller Family</a:t>
            </a:r>
          </a:p>
          <a:p>
            <a:r>
              <a:rPr lang="en-US" sz="800" dirty="0">
                <a:solidFill>
                  <a:schemeClr val="bg1"/>
                </a:solidFill>
                <a:latin typeface="+mj-lt"/>
              </a:rPr>
              <a:t>Comprehensive </a:t>
            </a:r>
            <a:br>
              <a:rPr lang="en-US" sz="800" dirty="0">
                <a:solidFill>
                  <a:schemeClr val="bg1"/>
                </a:solidFill>
                <a:latin typeface="+mj-lt"/>
              </a:rPr>
            </a:br>
            <a:r>
              <a:rPr lang="en-US" sz="800" dirty="0">
                <a:solidFill>
                  <a:schemeClr val="bg1"/>
                </a:solidFill>
                <a:latin typeface="+mj-lt"/>
              </a:rPr>
              <a:t>Cancer Center</a:t>
            </a:r>
          </a:p>
        </p:txBody>
      </p:sp>
      <p:cxnSp>
        <p:nvCxnSpPr>
          <p:cNvPr id="9" name="Straight Connector 8"/>
          <p:cNvCxnSpPr/>
          <p:nvPr userDrawn="1"/>
        </p:nvCxnSpPr>
        <p:spPr>
          <a:xfrm>
            <a:off x="6763522" y="551128"/>
            <a:ext cx="0" cy="349758"/>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bwMode="auto">
          <a:xfrm>
            <a:off x="6901816" y="567458"/>
            <a:ext cx="755433" cy="246221"/>
          </a:xfrm>
          <a:prstGeom prst="rect">
            <a:avLst/>
          </a:prstGeom>
          <a:noFill/>
          <a:ln w="19050" algn="ctr">
            <a:noFill/>
            <a:miter lim="800000"/>
            <a:headEnd/>
            <a:tailEnd/>
          </a:ln>
        </p:spPr>
        <p:txBody>
          <a:bodyPr wrap="square" lIns="0" tIns="0" rIns="0" bIns="0" rtlCol="0">
            <a:spAutoFit/>
          </a:bodyPr>
          <a:lstStyle/>
          <a:p>
            <a:r>
              <a:rPr lang="en-US" sz="800" dirty="0">
                <a:solidFill>
                  <a:schemeClr val="bg1"/>
                </a:solidFill>
                <a:latin typeface="+mj-lt"/>
              </a:rPr>
              <a:t>UCSF School</a:t>
            </a:r>
            <a:br>
              <a:rPr lang="en-US" sz="800" dirty="0">
                <a:solidFill>
                  <a:schemeClr val="bg1"/>
                </a:solidFill>
                <a:latin typeface="+mj-lt"/>
              </a:rPr>
            </a:br>
            <a:r>
              <a:rPr lang="en-US" sz="800" dirty="0">
                <a:solidFill>
                  <a:schemeClr val="bg1"/>
                </a:solidFill>
                <a:latin typeface="+mj-lt"/>
              </a:rPr>
              <a:t>of Medicine</a:t>
            </a:r>
          </a:p>
        </p:txBody>
      </p:sp>
      <p:cxnSp>
        <p:nvCxnSpPr>
          <p:cNvPr id="11" name="Straight Connector 10"/>
          <p:cNvCxnSpPr/>
          <p:nvPr userDrawn="1"/>
        </p:nvCxnSpPr>
        <p:spPr>
          <a:xfrm>
            <a:off x="7657249" y="551128"/>
            <a:ext cx="0" cy="349758"/>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bwMode="auto">
          <a:xfrm>
            <a:off x="7802881" y="567458"/>
            <a:ext cx="975995" cy="246221"/>
          </a:xfrm>
          <a:prstGeom prst="rect">
            <a:avLst/>
          </a:prstGeom>
          <a:noFill/>
          <a:ln w="19050" algn="ctr">
            <a:noFill/>
            <a:miter lim="800000"/>
            <a:headEnd/>
            <a:tailEnd/>
          </a:ln>
        </p:spPr>
        <p:txBody>
          <a:bodyPr wrap="square" lIns="0" tIns="0" rIns="0" bIns="0" rtlCol="0">
            <a:spAutoFit/>
          </a:bodyPr>
          <a:lstStyle/>
          <a:p>
            <a:r>
              <a:rPr lang="en-US" sz="800" dirty="0">
                <a:solidFill>
                  <a:schemeClr val="bg1"/>
                </a:solidFill>
                <a:latin typeface="+mj-lt"/>
              </a:rPr>
              <a:t>AIDS Research</a:t>
            </a:r>
            <a:r>
              <a:rPr lang="en-US" sz="800" baseline="0" dirty="0">
                <a:solidFill>
                  <a:schemeClr val="bg1"/>
                </a:solidFill>
                <a:latin typeface="+mj-lt"/>
              </a:rPr>
              <a:t> Institute at UCSF</a:t>
            </a:r>
            <a:endParaRPr lang="en-US" sz="800" dirty="0">
              <a:solidFill>
                <a:schemeClr val="bg1"/>
              </a:solidFill>
              <a:latin typeface="+mj-lt"/>
            </a:endParaRPr>
          </a:p>
        </p:txBody>
      </p:sp>
      <p:pic>
        <p:nvPicPr>
          <p:cNvPr id="14" name="Picture 13"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043" y="542472"/>
            <a:ext cx="1049132" cy="682171"/>
          </a:xfrm>
          <a:prstGeom prst="rect">
            <a:avLst/>
          </a:prstGeom>
        </p:spPr>
      </p:pic>
    </p:spTree>
    <p:extLst>
      <p:ext uri="{BB962C8B-B14F-4D97-AF65-F5344CB8AC3E}">
        <p14:creationId xmlns:p14="http://schemas.microsoft.com/office/powerpoint/2010/main" val="1927883332"/>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877884" y="2019963"/>
            <a:ext cx="157104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30455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1921754"/>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441003" y="434674"/>
            <a:ext cx="6204666" cy="1084659"/>
          </a:xfrm>
        </p:spPr>
        <p:txBody>
          <a:bodyPr/>
          <a:lstStyle>
            <a:lvl1pPr marL="0" indent="0">
              <a:lnSpc>
                <a:spcPct val="95000"/>
              </a:lnSpc>
              <a:spcBef>
                <a:spcPts val="600"/>
              </a:spcBef>
              <a:buFontTx/>
              <a:buNone/>
              <a:defRPr sz="20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userDrawn="1"/>
        </p:nvCxnSpPr>
        <p:spPr>
          <a:xfrm>
            <a:off x="549275" y="1921754"/>
            <a:ext cx="5486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549275" y="2555721"/>
            <a:ext cx="1123315" cy="7334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949937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219729" y="3279695"/>
            <a:ext cx="4924272" cy="1884714"/>
          </a:xfrm>
          <a:prstGeom prst="rect">
            <a:avLst/>
          </a:prstGeom>
        </p:spPr>
      </p:pic>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
            <a:ext cx="9144000" cy="2896881"/>
          </a:xfrm>
          <a:prstGeom prst="rect">
            <a:avLst/>
          </a:prstGeom>
        </p:spPr>
      </p:pic>
      <p:pic>
        <p:nvPicPr>
          <p:cNvPr id="4" name="Picture 3"/>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942024" y="1252536"/>
            <a:ext cx="3201976" cy="2036230"/>
          </a:xfrm>
          <a:prstGeom prst="rect">
            <a:avLst/>
          </a:prstGeom>
        </p:spPr>
      </p:pic>
      <p:pic>
        <p:nvPicPr>
          <p:cNvPr id="8" name="Picture 7"/>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flipH="1">
            <a:off x="0" y="2887811"/>
            <a:ext cx="4228798" cy="2255690"/>
          </a:xfrm>
          <a:prstGeom prst="rect">
            <a:avLst/>
          </a:prstGeom>
        </p:spPr>
      </p:pic>
      <p:sp>
        <p:nvSpPr>
          <p:cNvPr id="16" name="Rectangle 15"/>
          <p:cNvSpPr/>
          <p:nvPr userDrawn="1"/>
        </p:nvSpPr>
        <p:spPr bwMode="ltGray">
          <a:xfrm>
            <a:off x="3185411" y="1252536"/>
            <a:ext cx="2765684" cy="2770632"/>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9" name="Picture 41"/>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0759"/>
          <a:stretch/>
        </p:blipFill>
        <p:spPr bwMode="ltGray">
          <a:xfrm>
            <a:off x="4391344" y="2249897"/>
            <a:ext cx="1660961" cy="7509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864065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5143500"/>
          </a:xfrm>
          <a:prstGeom prst="rect">
            <a:avLst/>
          </a:prstGeom>
        </p:spPr>
      </p:pic>
      <p:sp>
        <p:nvSpPr>
          <p:cNvPr id="6" name="Rectangle 5"/>
          <p:cNvSpPr/>
          <p:nvPr userDrawn="1"/>
        </p:nvSpPr>
        <p:spPr bwMode="invGray">
          <a:xfrm>
            <a:off x="287487" y="275035"/>
            <a:ext cx="6205388" cy="3864769"/>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460085" y="1790698"/>
            <a:ext cx="603279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6178" y="2216645"/>
            <a:ext cx="6026698"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549786" y="3680815"/>
            <a:ext cx="1925338" cy="178955"/>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fld id="{7CA65D26-67D5-4CD2-90EC-E629659F24B3}" type="datetime1">
              <a:rPr lang="en-US" smtClean="0"/>
              <a:pPr/>
              <a:t>7/31/2018</a:t>
            </a:fld>
            <a:endParaRPr lang="en-US" dirty="0"/>
          </a:p>
        </p:txBody>
      </p:sp>
      <p:sp>
        <p:nvSpPr>
          <p:cNvPr id="3" name="Text Placeholder 2"/>
          <p:cNvSpPr>
            <a:spLocks noGrp="1"/>
          </p:cNvSpPr>
          <p:nvPr>
            <p:ph type="body" sz="quarter" idx="10"/>
          </p:nvPr>
        </p:nvSpPr>
        <p:spPr>
          <a:xfrm>
            <a:off x="548179" y="3072725"/>
            <a:ext cx="5944696" cy="273844"/>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0" name="Picture 9"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5191" y="546708"/>
            <a:ext cx="799867" cy="520092"/>
          </a:xfrm>
          <a:prstGeom prst="rect">
            <a:avLst/>
          </a:prstGeom>
        </p:spPr>
      </p:pic>
    </p:spTree>
    <p:extLst>
      <p:ext uri="{BB962C8B-B14F-4D97-AF65-F5344CB8AC3E}">
        <p14:creationId xmlns:p14="http://schemas.microsoft.com/office/powerpoint/2010/main" val="317929102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457722" y="2121645"/>
            <a:ext cx="659572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3814" y="2554942"/>
            <a:ext cx="6570016"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545813" y="4534417"/>
            <a:ext cx="1925338" cy="178955"/>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fld id="{87431B66-2D65-4398-A930-0D30EC9EE69D}" type="datetime1">
              <a:rPr lang="en-US" smtClean="0"/>
              <a:pPr/>
              <a:t>7/31/2018</a:t>
            </a:fld>
            <a:endParaRPr lang="en-US" dirty="0"/>
          </a:p>
        </p:txBody>
      </p:sp>
      <p:sp>
        <p:nvSpPr>
          <p:cNvPr id="3" name="Text Placeholder 2"/>
          <p:cNvSpPr>
            <a:spLocks noGrp="1"/>
          </p:cNvSpPr>
          <p:nvPr>
            <p:ph type="body" sz="quarter" idx="10"/>
          </p:nvPr>
        </p:nvSpPr>
        <p:spPr>
          <a:xfrm>
            <a:off x="548283" y="3253984"/>
            <a:ext cx="6477000" cy="145256"/>
          </a:xfrm>
        </p:spPr>
        <p:txBody>
          <a:bodyPr vert="horz" wrap="square" lIns="0" tIns="0" rIns="0" bIns="0" rtlCol="0" anchor="t" anchorCtr="0"/>
          <a:lstStyle>
            <a:lvl1pPr marL="0" indent="0">
              <a:spcBef>
                <a:spcPts val="0"/>
              </a:spcBef>
              <a:buFontTx/>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160" y="546707"/>
            <a:ext cx="1034248" cy="672493"/>
          </a:xfrm>
          <a:prstGeom prst="rect">
            <a:avLst/>
          </a:prstGeom>
        </p:spPr>
      </p:pic>
    </p:spTree>
    <p:extLst>
      <p:ext uri="{BB962C8B-B14F-4D97-AF65-F5344CB8AC3E}">
        <p14:creationId xmlns:p14="http://schemas.microsoft.com/office/powerpoint/2010/main" val="39130734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bwMode="ltGray">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5143500"/>
          </a:xfrm>
          <a:prstGeom prst="rect">
            <a:avLst/>
          </a:prstGeom>
        </p:spPr>
      </p:pic>
      <p:sp>
        <p:nvSpPr>
          <p:cNvPr id="6" name="Rectangle 5"/>
          <p:cNvSpPr/>
          <p:nvPr userDrawn="1"/>
        </p:nvSpPr>
        <p:spPr bwMode="invGray">
          <a:xfrm>
            <a:off x="287487" y="275035"/>
            <a:ext cx="6205388" cy="3864769"/>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460085" y="1790698"/>
            <a:ext cx="603279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6178" y="2216645"/>
            <a:ext cx="6026698"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549786" y="3680815"/>
            <a:ext cx="1925338" cy="178955"/>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fld id="{7CA65D26-67D5-4CD2-90EC-E629659F24B3}" type="datetime1">
              <a:rPr lang="en-US" smtClean="0"/>
              <a:pPr/>
              <a:t>7/31/2018</a:t>
            </a:fld>
            <a:endParaRPr lang="en-US" dirty="0"/>
          </a:p>
        </p:txBody>
      </p:sp>
      <p:sp>
        <p:nvSpPr>
          <p:cNvPr id="3" name="Text Placeholder 2"/>
          <p:cNvSpPr>
            <a:spLocks noGrp="1"/>
          </p:cNvSpPr>
          <p:nvPr>
            <p:ph type="body" sz="quarter" idx="10"/>
          </p:nvPr>
        </p:nvSpPr>
        <p:spPr>
          <a:xfrm>
            <a:off x="548179" y="3072725"/>
            <a:ext cx="5944696" cy="273844"/>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549786" y="544364"/>
            <a:ext cx="793533" cy="5181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093322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5143500"/>
          </a:xfrm>
          <a:prstGeom prst="rect">
            <a:avLst/>
          </a:prstGeom>
        </p:spPr>
      </p:pic>
      <p:sp>
        <p:nvSpPr>
          <p:cNvPr id="6" name="Rectangle 5"/>
          <p:cNvSpPr/>
          <p:nvPr userDrawn="1"/>
        </p:nvSpPr>
        <p:spPr bwMode="invGray">
          <a:xfrm>
            <a:off x="287487" y="275035"/>
            <a:ext cx="6205388" cy="3864769"/>
          </a:xfrm>
          <a:prstGeom prst="rect">
            <a:avLst/>
          </a:prstGeom>
          <a:solidFill>
            <a:schemeClr val="accent5"/>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460085" y="1790698"/>
            <a:ext cx="603279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6178" y="2216645"/>
            <a:ext cx="6026698"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549786" y="3680815"/>
            <a:ext cx="1925338" cy="178955"/>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fld id="{7CA65D26-67D5-4CD2-90EC-E629659F24B3}" type="datetime1">
              <a:rPr lang="en-US" smtClean="0"/>
              <a:pPr/>
              <a:t>7/31/2018</a:t>
            </a:fld>
            <a:endParaRPr lang="en-US" dirty="0"/>
          </a:p>
        </p:txBody>
      </p:sp>
      <p:sp>
        <p:nvSpPr>
          <p:cNvPr id="3" name="Text Placeholder 2"/>
          <p:cNvSpPr>
            <a:spLocks noGrp="1"/>
          </p:cNvSpPr>
          <p:nvPr>
            <p:ph type="body" sz="quarter" idx="10"/>
          </p:nvPr>
        </p:nvSpPr>
        <p:spPr>
          <a:xfrm>
            <a:off x="548179" y="3072725"/>
            <a:ext cx="5944696" cy="273844"/>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549786" y="544364"/>
            <a:ext cx="793533" cy="5181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3290958"/>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5143500"/>
          </a:xfrm>
          <a:prstGeom prst="rect">
            <a:avLst/>
          </a:prstGeom>
        </p:spPr>
      </p:pic>
      <p:sp>
        <p:nvSpPr>
          <p:cNvPr id="6" name="Rectangle 5"/>
          <p:cNvSpPr/>
          <p:nvPr userDrawn="1"/>
        </p:nvSpPr>
        <p:spPr bwMode="ltGray">
          <a:xfrm>
            <a:off x="287487" y="275035"/>
            <a:ext cx="6205388" cy="3864769"/>
          </a:xfrm>
          <a:prstGeom prst="rect">
            <a:avLst/>
          </a:prstGeom>
          <a:solidFill>
            <a:schemeClr val="accent6"/>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460085" y="1790698"/>
            <a:ext cx="603279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6178" y="2216645"/>
            <a:ext cx="6026698"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549786" y="3680815"/>
            <a:ext cx="1925338" cy="178955"/>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fld id="{7CA65D26-67D5-4CD2-90EC-E629659F24B3}" type="datetime1">
              <a:rPr lang="en-US" smtClean="0"/>
              <a:pPr/>
              <a:t>7/31/2018</a:t>
            </a:fld>
            <a:endParaRPr lang="en-US" dirty="0"/>
          </a:p>
        </p:txBody>
      </p:sp>
      <p:sp>
        <p:nvSpPr>
          <p:cNvPr id="3" name="Text Placeholder 2"/>
          <p:cNvSpPr>
            <a:spLocks noGrp="1"/>
          </p:cNvSpPr>
          <p:nvPr>
            <p:ph type="body" sz="quarter" idx="10"/>
          </p:nvPr>
        </p:nvSpPr>
        <p:spPr>
          <a:xfrm>
            <a:off x="548179" y="3072725"/>
            <a:ext cx="5944696" cy="273844"/>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549786" y="544364"/>
            <a:ext cx="793533" cy="5181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096667"/>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2647" t="13225" r="3105" b="7252"/>
          <a:stretch/>
        </p:blipFill>
        <p:spPr>
          <a:xfrm>
            <a:off x="0" y="0"/>
            <a:ext cx="9143999" cy="5143500"/>
          </a:xfrm>
          <a:prstGeom prst="rect">
            <a:avLst/>
          </a:prstGeom>
          <a:noFill/>
          <a:ln>
            <a:noFill/>
          </a:ln>
        </p:spPr>
      </p:pic>
      <p:sp>
        <p:nvSpPr>
          <p:cNvPr id="6" name="Rectangle 5"/>
          <p:cNvSpPr/>
          <p:nvPr userDrawn="1"/>
        </p:nvSpPr>
        <p:spPr bwMode="ltGray">
          <a:xfrm>
            <a:off x="287487" y="275035"/>
            <a:ext cx="6205388" cy="3864769"/>
          </a:xfrm>
          <a:prstGeom prst="rect">
            <a:avLst/>
          </a:prstGeom>
          <a:solidFill>
            <a:schemeClr val="accent3"/>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460085" y="1790698"/>
            <a:ext cx="603279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6178" y="2216645"/>
            <a:ext cx="6026698"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549786" y="3680815"/>
            <a:ext cx="1925338" cy="178955"/>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fld id="{7CA65D26-67D5-4CD2-90EC-E629659F24B3}" type="datetime1">
              <a:rPr lang="en-US" smtClean="0"/>
              <a:pPr/>
              <a:t>7/31/2018</a:t>
            </a:fld>
            <a:endParaRPr lang="en-US" dirty="0"/>
          </a:p>
        </p:txBody>
      </p:sp>
      <p:sp>
        <p:nvSpPr>
          <p:cNvPr id="3" name="Text Placeholder 2"/>
          <p:cNvSpPr>
            <a:spLocks noGrp="1"/>
          </p:cNvSpPr>
          <p:nvPr>
            <p:ph type="body" sz="quarter" idx="10"/>
          </p:nvPr>
        </p:nvSpPr>
        <p:spPr>
          <a:xfrm>
            <a:off x="548179" y="3072725"/>
            <a:ext cx="5944696" cy="273844"/>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9"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549786" y="544364"/>
            <a:ext cx="793533" cy="5181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75480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12775" t="17789" r="5570" b="13314"/>
          <a:stretch/>
        </p:blipFill>
        <p:spPr>
          <a:xfrm>
            <a:off x="-1" y="0"/>
            <a:ext cx="9144001" cy="5143500"/>
          </a:xfrm>
          <a:prstGeom prst="rect">
            <a:avLst/>
          </a:prstGeom>
          <a:noFill/>
          <a:ln>
            <a:noFill/>
          </a:ln>
        </p:spPr>
      </p:pic>
      <p:sp>
        <p:nvSpPr>
          <p:cNvPr id="6" name="Rectangle 5"/>
          <p:cNvSpPr/>
          <p:nvPr userDrawn="1"/>
        </p:nvSpPr>
        <p:spPr bwMode="invGray">
          <a:xfrm>
            <a:off x="0" y="-1"/>
            <a:ext cx="9144000" cy="51435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 name="Title 1"/>
          <p:cNvSpPr>
            <a:spLocks noGrp="1"/>
          </p:cNvSpPr>
          <p:nvPr>
            <p:ph type="title" hasCustomPrompt="1"/>
          </p:nvPr>
        </p:nvSpPr>
        <p:spPr>
          <a:xfrm>
            <a:off x="346334" y="1841282"/>
            <a:ext cx="8089901" cy="1144929"/>
          </a:xfrm>
        </p:spPr>
        <p:txBody>
          <a:bodyPr vert="horz" wrap="square" lIns="91440" tIns="45720" rIns="91440" bIns="45720" rtlCol="0" anchor="b" anchorCtr="0">
            <a:spAutoFit/>
          </a:bodyPr>
          <a:lstStyle>
            <a:lvl1pPr marL="280988" indent="-280988">
              <a:lnSpc>
                <a:spcPct val="90000"/>
              </a:lnSpc>
              <a:defRPr lang="en-US" sz="3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645331" y="3294849"/>
            <a:ext cx="8325548" cy="541425"/>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11" name="Rectangle 10"/>
          <p:cNvSpPr/>
          <p:nvPr userDrawn="1"/>
        </p:nvSpPr>
        <p:spPr bwMode="invGray">
          <a:xfrm>
            <a:off x="0" y="4687560"/>
            <a:ext cx="9144000" cy="45594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5"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9EB3265C-F0D4-410E-8C75-9C1664655489}" type="datetime1">
              <a:rPr lang="en-US" smtClean="0"/>
              <a:pPr/>
              <a:t>7/31/2018</a:t>
            </a:fld>
            <a:endParaRPr lang="en-US" dirty="0"/>
          </a:p>
        </p:txBody>
      </p:sp>
      <p:sp>
        <p:nvSpPr>
          <p:cNvPr id="2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2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24"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8395919" y="4800600"/>
            <a:ext cx="588400" cy="24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010722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5143500"/>
          </a:xfrm>
          <a:prstGeom prst="rect">
            <a:avLst/>
          </a:prstGeom>
        </p:spPr>
      </p:pic>
      <p:sp>
        <p:nvSpPr>
          <p:cNvPr id="6" name="Rectangle 5"/>
          <p:cNvSpPr/>
          <p:nvPr userDrawn="1"/>
        </p:nvSpPr>
        <p:spPr bwMode="invGray">
          <a:xfrm>
            <a:off x="287487" y="275035"/>
            <a:ext cx="6205388" cy="3864769"/>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460085" y="1790698"/>
            <a:ext cx="603279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6178" y="2216645"/>
            <a:ext cx="6026698"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549786" y="3680815"/>
            <a:ext cx="1925338" cy="178955"/>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fld id="{7CA65D26-67D5-4CD2-90EC-E629659F24B3}" type="datetime1">
              <a:rPr lang="en-US" smtClean="0"/>
              <a:pPr/>
              <a:t>7/31/2018</a:t>
            </a:fld>
            <a:endParaRPr lang="en-US" dirty="0"/>
          </a:p>
        </p:txBody>
      </p:sp>
      <p:sp>
        <p:nvSpPr>
          <p:cNvPr id="3" name="Text Placeholder 2"/>
          <p:cNvSpPr>
            <a:spLocks noGrp="1"/>
          </p:cNvSpPr>
          <p:nvPr>
            <p:ph type="body" sz="quarter" idx="10"/>
          </p:nvPr>
        </p:nvSpPr>
        <p:spPr>
          <a:xfrm>
            <a:off x="548179" y="3072725"/>
            <a:ext cx="5944696" cy="273844"/>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5191" y="546708"/>
            <a:ext cx="799867" cy="520092"/>
          </a:xfrm>
          <a:prstGeom prst="rect">
            <a:avLst/>
          </a:prstGeom>
        </p:spPr>
      </p:pic>
    </p:spTree>
    <p:extLst>
      <p:ext uri="{BB962C8B-B14F-4D97-AF65-F5344CB8AC3E}">
        <p14:creationId xmlns:p14="http://schemas.microsoft.com/office/powerpoint/2010/main" val="1993848900"/>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8959" y="744420"/>
            <a:ext cx="8715166" cy="2723823"/>
          </a:xfrm>
        </p:spPr>
        <p:txBody>
          <a:bodyPr vert="horz" wrap="square" lIns="91440" tIns="45720" rIns="91440" bIns="45720" rtlCol="0" anchor="b" anchorCtr="0">
            <a:spAutoFit/>
          </a:bodyPr>
          <a:lstStyle>
            <a:lvl1pPr marL="280988" indent="-280988">
              <a:lnSpc>
                <a:spcPct val="90000"/>
              </a:lnSpc>
              <a:defRPr lang="en-US" sz="3800" spc="-20" baseline="0" dirty="0"/>
            </a:lvl1pPr>
          </a:lstStyle>
          <a:p>
            <a:pPr lvl="0"/>
            <a:r>
              <a:rPr lang="en-US" dirty="0"/>
              <a:t>“	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458637" y="3691156"/>
            <a:ext cx="7934476" cy="541425"/>
          </a:xfrm>
        </p:spPr>
        <p:txBody>
          <a:bodyPr vert="horz" wrap="square" lIns="91440" tIns="45720" rIns="91440" bIns="45720" rtlCol="0">
            <a:noAutofit/>
          </a:bodyPr>
          <a:lstStyle>
            <a:lvl1pPr marL="0" indent="0">
              <a:spcBef>
                <a:spcPts val="300"/>
              </a:spcBef>
              <a:buNone/>
              <a:defRPr lang="en-US" sz="12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8"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9EB3265C-F0D4-410E-8C75-9C1664655489}" type="datetime1">
              <a:rPr lang="en-US" smtClean="0"/>
              <a:pPr/>
              <a:t>7/31/2018</a:t>
            </a:fld>
            <a:endParaRPr lang="en-US" dirty="0"/>
          </a:p>
        </p:txBody>
      </p:sp>
      <p:sp>
        <p:nvSpPr>
          <p:cNvPr id="9"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10"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82311581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19993"/>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429768" y="1133856"/>
            <a:ext cx="8325548" cy="3008627"/>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9EB3265C-F0D4-410E-8C75-9C1664655489}" type="datetime1">
              <a:rPr lang="en-US" smtClean="0"/>
              <a:pPr/>
              <a:t>7/31/2018</a:t>
            </a:fld>
            <a:endParaRPr lang="en-US" dirty="0"/>
          </a:p>
        </p:txBody>
      </p:sp>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98866822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19993"/>
            <a:ext cx="8089901" cy="563231"/>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438912" y="1481328"/>
            <a:ext cx="8325548" cy="3008627"/>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448056" y="1133856"/>
            <a:ext cx="8087171" cy="235449"/>
          </a:xfrm>
        </p:spPr>
        <p:txBody>
          <a:bodyPr anchor="t"/>
          <a:lstStyle>
            <a:lvl1pPr marL="0" indent="0">
              <a:buNone/>
              <a:defRPr sz="18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11"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9EB3265C-F0D4-410E-8C75-9C1664655489}" type="datetime1">
              <a:rPr lang="en-US" smtClean="0"/>
              <a:pPr/>
              <a:t>7/31/2018</a:t>
            </a:fld>
            <a:endParaRPr lang="en-US" dirty="0"/>
          </a:p>
        </p:txBody>
      </p:sp>
      <p:sp>
        <p:nvSpPr>
          <p:cNvPr id="12"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13"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924145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0040"/>
            <a:ext cx="8080375" cy="563231"/>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438912" y="1179576"/>
            <a:ext cx="3989387" cy="298351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448056" y="760463"/>
            <a:ext cx="8077645" cy="287387"/>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4681728" y="1179576"/>
            <a:ext cx="4013199" cy="298351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9EB3265C-F0D4-410E-8C75-9C1664655489}" type="datetime1">
              <a:rPr lang="en-US" smtClean="0"/>
              <a:pPr/>
              <a:t>7/31/2018</a:t>
            </a:fld>
            <a:endParaRPr lang="en-US" dirty="0"/>
          </a:p>
        </p:txBody>
      </p:sp>
      <p:sp>
        <p:nvSpPr>
          <p:cNvPr id="14"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15"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79998166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0040"/>
            <a:ext cx="8080375" cy="563231"/>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448056" y="758994"/>
            <a:ext cx="8077645" cy="287387"/>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10"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9EB3265C-F0D4-410E-8C75-9C1664655489}" type="datetime1">
              <a:rPr lang="en-US" smtClean="0"/>
              <a:pPr/>
              <a:t>7/31/2018</a:t>
            </a:fld>
            <a:endParaRPr lang="en-US" dirty="0"/>
          </a:p>
        </p:txBody>
      </p:sp>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6581479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9EB3265C-F0D4-410E-8C75-9C1664655489}" type="datetime1">
              <a:rPr lang="en-US" smtClean="0"/>
              <a:pPr/>
              <a:t>7/31/2018</a:t>
            </a:fld>
            <a:endParaRPr lang="en-US" dirty="0"/>
          </a:p>
        </p:txBody>
      </p:sp>
      <p:sp>
        <p:nvSpPr>
          <p:cNvPr id="9"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10"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91840554"/>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0"/>
            <a:ext cx="9144000" cy="46886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9EB3265C-F0D4-410E-8C75-9C1664655489}" type="datetime1">
              <a:rPr lang="en-US" smtClean="0"/>
              <a:pPr/>
              <a:t>7/31/2018</a:t>
            </a:fld>
            <a:endParaRPr lang="en-US" dirty="0"/>
          </a:p>
        </p:txBody>
      </p:sp>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87689253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1354" y="0"/>
            <a:ext cx="9141291" cy="5143500"/>
          </a:xfrm>
          <a:prstGeom prst="rect">
            <a:avLst/>
          </a:prstGeom>
        </p:spPr>
      </p:pic>
    </p:spTree>
    <p:extLst>
      <p:ext uri="{BB962C8B-B14F-4D97-AF65-F5344CB8AC3E}">
        <p14:creationId xmlns:p14="http://schemas.microsoft.com/office/powerpoint/2010/main" val="1982784237"/>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3877884" y="2019963"/>
            <a:ext cx="157104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8601676"/>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752475" y="1921754"/>
            <a:ext cx="3729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441003" y="434674"/>
            <a:ext cx="6204666" cy="1084659"/>
          </a:xfrm>
        </p:spPr>
        <p:txBody>
          <a:bodyPr/>
          <a:lstStyle>
            <a:lvl1pPr marL="0" indent="0">
              <a:lnSpc>
                <a:spcPct val="95000"/>
              </a:lnSpc>
              <a:spcBef>
                <a:spcPts val="600"/>
              </a:spcBef>
              <a:buFontTx/>
              <a:buNone/>
              <a:defRPr sz="20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userDrawn="1"/>
        </p:nvCxnSpPr>
        <p:spPr>
          <a:xfrm>
            <a:off x="549275" y="1921754"/>
            <a:ext cx="54864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549275" y="2555721"/>
            <a:ext cx="1123315" cy="7334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998439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with Image">
    <p:bg bwMode="ltGray">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5143500"/>
          </a:xfrm>
          <a:prstGeom prst="rect">
            <a:avLst/>
          </a:prstGeom>
        </p:spPr>
      </p:pic>
      <p:sp>
        <p:nvSpPr>
          <p:cNvPr id="6" name="Rectangle 5"/>
          <p:cNvSpPr/>
          <p:nvPr userDrawn="1"/>
        </p:nvSpPr>
        <p:spPr bwMode="invGray">
          <a:xfrm>
            <a:off x="287487" y="275035"/>
            <a:ext cx="6205388" cy="3864769"/>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460085" y="1790698"/>
            <a:ext cx="603279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6178" y="2216645"/>
            <a:ext cx="6026698"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549786" y="3680815"/>
            <a:ext cx="1925338" cy="178955"/>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fld id="{7CA65D26-67D5-4CD2-90EC-E629659F24B3}" type="datetime1">
              <a:rPr lang="en-US" smtClean="0"/>
              <a:pPr/>
              <a:t>7/31/2018</a:t>
            </a:fld>
            <a:endParaRPr lang="en-US" dirty="0"/>
          </a:p>
        </p:txBody>
      </p:sp>
      <p:sp>
        <p:nvSpPr>
          <p:cNvPr id="3" name="Text Placeholder 2"/>
          <p:cNvSpPr>
            <a:spLocks noGrp="1"/>
          </p:cNvSpPr>
          <p:nvPr>
            <p:ph type="body" sz="quarter" idx="10"/>
          </p:nvPr>
        </p:nvSpPr>
        <p:spPr>
          <a:xfrm>
            <a:off x="548179" y="3072725"/>
            <a:ext cx="5944696" cy="273844"/>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sp>
        <p:nvSpPr>
          <p:cNvPr id="9" name="TextBox 8"/>
          <p:cNvSpPr txBox="1"/>
          <p:nvPr userDrawn="1"/>
        </p:nvSpPr>
        <p:spPr bwMode="auto">
          <a:xfrm>
            <a:off x="3274334" y="567458"/>
            <a:ext cx="1295392" cy="369332"/>
          </a:xfrm>
          <a:prstGeom prst="rect">
            <a:avLst/>
          </a:prstGeom>
          <a:noFill/>
          <a:ln w="19050" algn="ctr">
            <a:noFill/>
            <a:miter lim="800000"/>
            <a:headEnd/>
            <a:tailEnd/>
          </a:ln>
        </p:spPr>
        <p:txBody>
          <a:bodyPr wrap="square" lIns="0" tIns="0" rIns="0" bIns="0" rtlCol="0">
            <a:spAutoFit/>
          </a:bodyPr>
          <a:lstStyle/>
          <a:p>
            <a:r>
              <a:rPr lang="en-US" sz="800" dirty="0">
                <a:solidFill>
                  <a:schemeClr val="bg1"/>
                </a:solidFill>
                <a:latin typeface="+mj-lt"/>
              </a:rPr>
              <a:t>UCSF Helen Diller Family</a:t>
            </a:r>
          </a:p>
          <a:p>
            <a:r>
              <a:rPr lang="en-US" sz="800" dirty="0">
                <a:solidFill>
                  <a:schemeClr val="bg1"/>
                </a:solidFill>
                <a:latin typeface="+mj-lt"/>
              </a:rPr>
              <a:t>Comprehensive </a:t>
            </a:r>
            <a:br>
              <a:rPr lang="en-US" sz="800" dirty="0">
                <a:solidFill>
                  <a:schemeClr val="bg1"/>
                </a:solidFill>
                <a:latin typeface="+mj-lt"/>
              </a:rPr>
            </a:br>
            <a:r>
              <a:rPr lang="en-US" sz="800" dirty="0">
                <a:solidFill>
                  <a:schemeClr val="bg1"/>
                </a:solidFill>
                <a:latin typeface="+mj-lt"/>
              </a:rPr>
              <a:t>Cancer Center</a:t>
            </a:r>
          </a:p>
        </p:txBody>
      </p:sp>
      <p:cxnSp>
        <p:nvCxnSpPr>
          <p:cNvPr id="10" name="Straight Connector 9"/>
          <p:cNvCxnSpPr/>
          <p:nvPr userDrawn="1"/>
        </p:nvCxnSpPr>
        <p:spPr>
          <a:xfrm>
            <a:off x="4559421" y="551128"/>
            <a:ext cx="0" cy="349758"/>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bwMode="auto">
          <a:xfrm>
            <a:off x="4697715" y="567458"/>
            <a:ext cx="755433" cy="246221"/>
          </a:xfrm>
          <a:prstGeom prst="rect">
            <a:avLst/>
          </a:prstGeom>
          <a:noFill/>
          <a:ln w="19050" algn="ctr">
            <a:noFill/>
            <a:miter lim="800000"/>
            <a:headEnd/>
            <a:tailEnd/>
          </a:ln>
        </p:spPr>
        <p:txBody>
          <a:bodyPr wrap="square" lIns="0" tIns="0" rIns="0" bIns="0" rtlCol="0">
            <a:spAutoFit/>
          </a:bodyPr>
          <a:lstStyle/>
          <a:p>
            <a:r>
              <a:rPr lang="en-US" sz="800" dirty="0">
                <a:solidFill>
                  <a:schemeClr val="bg1"/>
                </a:solidFill>
                <a:latin typeface="+mj-lt"/>
              </a:rPr>
              <a:t>UCSF School</a:t>
            </a:r>
            <a:br>
              <a:rPr lang="en-US" sz="800" dirty="0">
                <a:solidFill>
                  <a:schemeClr val="bg1"/>
                </a:solidFill>
                <a:latin typeface="+mj-lt"/>
              </a:rPr>
            </a:br>
            <a:r>
              <a:rPr lang="en-US" sz="800" dirty="0">
                <a:solidFill>
                  <a:schemeClr val="bg1"/>
                </a:solidFill>
                <a:latin typeface="+mj-lt"/>
              </a:rPr>
              <a:t>of Medicine</a:t>
            </a:r>
          </a:p>
        </p:txBody>
      </p:sp>
      <p:cxnSp>
        <p:nvCxnSpPr>
          <p:cNvPr id="13" name="Straight Connector 12"/>
          <p:cNvCxnSpPr/>
          <p:nvPr userDrawn="1"/>
        </p:nvCxnSpPr>
        <p:spPr>
          <a:xfrm>
            <a:off x="5453148" y="551128"/>
            <a:ext cx="0" cy="349758"/>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auto">
          <a:xfrm>
            <a:off x="5598780" y="567458"/>
            <a:ext cx="975995" cy="246221"/>
          </a:xfrm>
          <a:prstGeom prst="rect">
            <a:avLst/>
          </a:prstGeom>
          <a:noFill/>
          <a:ln w="19050" algn="ctr">
            <a:noFill/>
            <a:miter lim="800000"/>
            <a:headEnd/>
            <a:tailEnd/>
          </a:ln>
        </p:spPr>
        <p:txBody>
          <a:bodyPr wrap="square" lIns="0" tIns="0" rIns="0" bIns="0" rtlCol="0">
            <a:spAutoFit/>
          </a:bodyPr>
          <a:lstStyle/>
          <a:p>
            <a:r>
              <a:rPr lang="en-US" sz="800" dirty="0">
                <a:solidFill>
                  <a:schemeClr val="bg1"/>
                </a:solidFill>
                <a:latin typeface="+mj-lt"/>
              </a:rPr>
              <a:t>AIDS Research</a:t>
            </a:r>
            <a:r>
              <a:rPr lang="en-US" sz="800" baseline="0" dirty="0">
                <a:solidFill>
                  <a:schemeClr val="bg1"/>
                </a:solidFill>
                <a:latin typeface="+mj-lt"/>
              </a:rPr>
              <a:t> Institute at UCSF</a:t>
            </a:r>
            <a:endParaRPr lang="en-US" sz="800" dirty="0">
              <a:solidFill>
                <a:schemeClr val="bg1"/>
              </a:solidFill>
              <a:latin typeface="+mj-lt"/>
            </a:endParaRPr>
          </a:p>
        </p:txBody>
      </p:sp>
      <p:pic>
        <p:nvPicPr>
          <p:cNvPr id="16" name="Picture 15"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5191" y="546708"/>
            <a:ext cx="799867" cy="520092"/>
          </a:xfrm>
          <a:prstGeom prst="rect">
            <a:avLst/>
          </a:prstGeom>
        </p:spPr>
      </p:pic>
    </p:spTree>
    <p:extLst>
      <p:ext uri="{BB962C8B-B14F-4D97-AF65-F5344CB8AC3E}">
        <p14:creationId xmlns:p14="http://schemas.microsoft.com/office/powerpoint/2010/main" val="1937241135"/>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219729" y="3279695"/>
            <a:ext cx="4924272" cy="1884714"/>
          </a:xfrm>
          <a:prstGeom prst="rect">
            <a:avLst/>
          </a:prstGeom>
        </p:spPr>
      </p:pic>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1"/>
            <a:ext cx="9144000" cy="2896881"/>
          </a:xfrm>
          <a:prstGeom prst="rect">
            <a:avLst/>
          </a:prstGeom>
        </p:spPr>
      </p:pic>
      <p:pic>
        <p:nvPicPr>
          <p:cNvPr id="4" name="Picture 3"/>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942024" y="1252536"/>
            <a:ext cx="3201976" cy="2036230"/>
          </a:xfrm>
          <a:prstGeom prst="rect">
            <a:avLst/>
          </a:prstGeom>
        </p:spPr>
      </p:pic>
      <p:pic>
        <p:nvPicPr>
          <p:cNvPr id="8" name="Picture 7"/>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flipH="1">
            <a:off x="0" y="2887811"/>
            <a:ext cx="4228798" cy="2255690"/>
          </a:xfrm>
          <a:prstGeom prst="rect">
            <a:avLst/>
          </a:prstGeom>
        </p:spPr>
      </p:pic>
      <p:sp>
        <p:nvSpPr>
          <p:cNvPr id="16" name="Rectangle 15"/>
          <p:cNvSpPr/>
          <p:nvPr userDrawn="1"/>
        </p:nvSpPr>
        <p:spPr bwMode="ltGray">
          <a:xfrm>
            <a:off x="3185411" y="1252536"/>
            <a:ext cx="2765684" cy="2770632"/>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9" name="Picture 41"/>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0759"/>
          <a:stretch/>
        </p:blipFill>
        <p:spPr bwMode="ltGray">
          <a:xfrm>
            <a:off x="4391344" y="2249897"/>
            <a:ext cx="1660961" cy="7509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60551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ith Image">
    <p:bg bwMode="ltGray">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5143500"/>
          </a:xfrm>
          <a:prstGeom prst="rect">
            <a:avLst/>
          </a:prstGeom>
        </p:spPr>
      </p:pic>
      <p:sp>
        <p:nvSpPr>
          <p:cNvPr id="6" name="Rectangle 5"/>
          <p:cNvSpPr/>
          <p:nvPr userDrawn="1"/>
        </p:nvSpPr>
        <p:spPr bwMode="invGray">
          <a:xfrm>
            <a:off x="287487" y="275035"/>
            <a:ext cx="6205388" cy="3864769"/>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460085" y="1790698"/>
            <a:ext cx="603279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6178" y="2216645"/>
            <a:ext cx="6026698"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549786" y="3680815"/>
            <a:ext cx="1925338" cy="178955"/>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fld id="{7CA65D26-67D5-4CD2-90EC-E629659F24B3}" type="datetime1">
              <a:rPr lang="en-US" smtClean="0"/>
              <a:pPr/>
              <a:t>7/31/2018</a:t>
            </a:fld>
            <a:endParaRPr lang="en-US" dirty="0"/>
          </a:p>
        </p:txBody>
      </p:sp>
      <p:sp>
        <p:nvSpPr>
          <p:cNvPr id="3" name="Text Placeholder 2"/>
          <p:cNvSpPr>
            <a:spLocks noGrp="1"/>
          </p:cNvSpPr>
          <p:nvPr>
            <p:ph type="body" sz="quarter" idx="10"/>
          </p:nvPr>
        </p:nvSpPr>
        <p:spPr>
          <a:xfrm>
            <a:off x="548179" y="3072725"/>
            <a:ext cx="5944696" cy="273844"/>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grpSp>
        <p:nvGrpSpPr>
          <p:cNvPr id="15" name="Group 14"/>
          <p:cNvGrpSpPr/>
          <p:nvPr userDrawn="1"/>
        </p:nvGrpSpPr>
        <p:grpSpPr>
          <a:xfrm>
            <a:off x="1839261" y="556568"/>
            <a:ext cx="1487211" cy="505926"/>
            <a:chOff x="2749439" y="752601"/>
            <a:chExt cx="1487211" cy="885917"/>
          </a:xfrm>
        </p:grpSpPr>
        <p:sp>
          <p:nvSpPr>
            <p:cNvPr id="16" name="Rectangle 15"/>
            <p:cNvSpPr/>
            <p:nvPr userDrawn="1"/>
          </p:nvSpPr>
          <p:spPr bwMode="auto">
            <a:xfrm>
              <a:off x="2749439" y="752601"/>
              <a:ext cx="1371600" cy="885917"/>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7" name="TextBox 16"/>
            <p:cNvSpPr txBox="1"/>
            <p:nvPr userDrawn="1"/>
          </p:nvSpPr>
          <p:spPr bwMode="auto">
            <a:xfrm>
              <a:off x="2785238" y="886124"/>
              <a:ext cx="1451412" cy="679065"/>
            </a:xfrm>
            <a:prstGeom prst="rect">
              <a:avLst/>
            </a:prstGeom>
            <a:noFill/>
            <a:ln w="19050" algn="ctr">
              <a:noFill/>
              <a:miter lim="800000"/>
              <a:headEnd/>
              <a:tailEnd/>
            </a:ln>
          </p:spPr>
          <p:txBody>
            <a:bodyPr wrap="square" lIns="0" tIns="0" rIns="0" bIns="0" rtlCol="0">
              <a:spAutoFit/>
            </a:bodyPr>
            <a:lstStyle/>
            <a:p>
              <a:pPr>
                <a:lnSpc>
                  <a:spcPct val="90000"/>
                </a:lnSpc>
              </a:pPr>
              <a:r>
                <a:rPr lang="en-US" sz="1400" dirty="0">
                  <a:solidFill>
                    <a:schemeClr val="bg2"/>
                  </a:solidFill>
                  <a:latin typeface="+mj-lt"/>
                </a:rPr>
                <a:t>Partner </a:t>
              </a:r>
              <a:br>
                <a:rPr lang="en-US" sz="1400" dirty="0">
                  <a:solidFill>
                    <a:schemeClr val="bg2"/>
                  </a:solidFill>
                  <a:latin typeface="+mj-lt"/>
                </a:rPr>
              </a:br>
              <a:r>
                <a:rPr lang="en-US" sz="1400" dirty="0">
                  <a:solidFill>
                    <a:schemeClr val="bg2"/>
                  </a:solidFill>
                  <a:latin typeface="+mj-lt"/>
                </a:rPr>
                <a:t>Logo</a:t>
              </a:r>
            </a:p>
          </p:txBody>
        </p:sp>
      </p:grpSp>
      <p:cxnSp>
        <p:nvCxnSpPr>
          <p:cNvPr id="20" name="Straight Connector 19"/>
          <p:cNvCxnSpPr/>
          <p:nvPr userDrawn="1"/>
        </p:nvCxnSpPr>
        <p:spPr>
          <a:xfrm>
            <a:off x="1575576" y="443266"/>
            <a:ext cx="0" cy="72009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575576" y="443266"/>
            <a:ext cx="0" cy="72009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8" name="Picture 17"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5191" y="546708"/>
            <a:ext cx="799867" cy="520092"/>
          </a:xfrm>
          <a:prstGeom prst="rect">
            <a:avLst/>
          </a:prstGeom>
        </p:spPr>
      </p:pic>
    </p:spTree>
    <p:extLst>
      <p:ext uri="{BB962C8B-B14F-4D97-AF65-F5344CB8AC3E}">
        <p14:creationId xmlns:p14="http://schemas.microsoft.com/office/powerpoint/2010/main" val="216283928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bwMode="ltGray">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5143500"/>
          </a:xfrm>
          <a:prstGeom prst="rect">
            <a:avLst/>
          </a:prstGeom>
        </p:spPr>
      </p:pic>
      <p:sp>
        <p:nvSpPr>
          <p:cNvPr id="6" name="Rectangle 5"/>
          <p:cNvSpPr/>
          <p:nvPr userDrawn="1"/>
        </p:nvSpPr>
        <p:spPr bwMode="invGray">
          <a:xfrm>
            <a:off x="287487" y="275035"/>
            <a:ext cx="6205388" cy="3864769"/>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460085" y="1790698"/>
            <a:ext cx="603279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6178" y="2216645"/>
            <a:ext cx="6026698"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549786" y="3680815"/>
            <a:ext cx="1925338" cy="178955"/>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fld id="{7CA65D26-67D5-4CD2-90EC-E629659F24B3}" type="datetime1">
              <a:rPr lang="en-US" smtClean="0"/>
              <a:pPr/>
              <a:t>7/31/2018</a:t>
            </a:fld>
            <a:endParaRPr lang="en-US" dirty="0"/>
          </a:p>
        </p:txBody>
      </p:sp>
      <p:sp>
        <p:nvSpPr>
          <p:cNvPr id="3" name="Text Placeholder 2"/>
          <p:cNvSpPr>
            <a:spLocks noGrp="1"/>
          </p:cNvSpPr>
          <p:nvPr>
            <p:ph type="body" sz="quarter" idx="10"/>
          </p:nvPr>
        </p:nvSpPr>
        <p:spPr>
          <a:xfrm>
            <a:off x="548179" y="3072725"/>
            <a:ext cx="5944696" cy="273844"/>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1" name="Picture 10"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5191" y="546708"/>
            <a:ext cx="799867" cy="520092"/>
          </a:xfrm>
          <a:prstGeom prst="rect">
            <a:avLst/>
          </a:prstGeom>
        </p:spPr>
      </p:pic>
    </p:spTree>
    <p:extLst>
      <p:ext uri="{BB962C8B-B14F-4D97-AF65-F5344CB8AC3E}">
        <p14:creationId xmlns:p14="http://schemas.microsoft.com/office/powerpoint/2010/main" val="58676727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bwMode="ltGray">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9144000" cy="5143500"/>
          </a:xfrm>
          <a:prstGeom prst="rect">
            <a:avLst/>
          </a:prstGeom>
        </p:spPr>
      </p:pic>
      <p:sp>
        <p:nvSpPr>
          <p:cNvPr id="6" name="Rectangle 5"/>
          <p:cNvSpPr/>
          <p:nvPr userDrawn="1"/>
        </p:nvSpPr>
        <p:spPr bwMode="invGray">
          <a:xfrm>
            <a:off x="287487" y="275035"/>
            <a:ext cx="6205388" cy="3864769"/>
          </a:xfrm>
          <a:prstGeom prst="rect">
            <a:avLst/>
          </a:prstGeom>
          <a:solidFill>
            <a:schemeClr val="accent5"/>
          </a:solidFill>
          <a:ln w="19050" algn="ctr">
            <a:noFill/>
            <a:miter lim="800000"/>
            <a:headEnd/>
            <a:tailEnd/>
          </a:ln>
        </p:spPr>
        <p:txBody>
          <a:bodyPr wrap="none" rtlCol="0" anchor="ctr"/>
          <a:lstStyle/>
          <a:p>
            <a:pPr lvl="0" algn="ctr">
              <a:lnSpc>
                <a:spcPct val="90000"/>
              </a:lnSpc>
            </a:pPr>
            <a:endParaRPr lang="en-US" sz="1600" b="1" dirty="0" err="1">
              <a:solidFill>
                <a:schemeClr val="bg1"/>
              </a:solidFill>
              <a:latin typeface="+mj-lt"/>
            </a:endParaRPr>
          </a:p>
        </p:txBody>
      </p:sp>
      <p:sp>
        <p:nvSpPr>
          <p:cNvPr id="35" name="Title 34"/>
          <p:cNvSpPr>
            <a:spLocks noGrp="1"/>
          </p:cNvSpPr>
          <p:nvPr>
            <p:ph type="title" hasCustomPrompt="1"/>
          </p:nvPr>
        </p:nvSpPr>
        <p:spPr>
          <a:xfrm>
            <a:off x="460085" y="1790698"/>
            <a:ext cx="6032790" cy="507831"/>
          </a:xfrm>
        </p:spPr>
        <p:txBody>
          <a:bodyPr vert="horz" wrap="square" lIns="91440" tIns="45720" rIns="91440" bIns="45720" rtlCol="0" anchor="b">
            <a:spAutoFit/>
          </a:bodyPr>
          <a:lstStyle>
            <a:lvl1pPr>
              <a:lnSpc>
                <a:spcPct val="95000"/>
              </a:lnSpc>
              <a:defRPr kumimoji="0" lang="en-US" sz="30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466178" y="2216645"/>
            <a:ext cx="6026698" cy="380873"/>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0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549786" y="3680815"/>
            <a:ext cx="1925338" cy="178955"/>
          </a:xfrm>
          <a:prstGeom prst="rect">
            <a:avLst/>
          </a:prstGeom>
        </p:spPr>
        <p:txBody>
          <a:bodyPr vert="horz" wrap="square" lIns="0" tIns="0" rIns="0" bIns="0" rtlCol="0" anchor="b" anchorCtr="0"/>
          <a:lstStyle>
            <a:lvl1pPr algn="l">
              <a:defRPr sz="1000" i="0">
                <a:solidFill>
                  <a:schemeClr val="bg1"/>
                </a:solidFill>
                <a:latin typeface="Arial" pitchFamily="34" charset="0"/>
                <a:cs typeface="Arial" pitchFamily="34" charset="0"/>
              </a:defRPr>
            </a:lvl1pPr>
          </a:lstStyle>
          <a:p>
            <a:fld id="{7CA65D26-67D5-4CD2-90EC-E629659F24B3}" type="datetime1">
              <a:rPr lang="en-US" smtClean="0"/>
              <a:pPr/>
              <a:t>7/31/2018</a:t>
            </a:fld>
            <a:endParaRPr lang="en-US" dirty="0"/>
          </a:p>
        </p:txBody>
      </p:sp>
      <p:sp>
        <p:nvSpPr>
          <p:cNvPr id="3" name="Text Placeholder 2"/>
          <p:cNvSpPr>
            <a:spLocks noGrp="1"/>
          </p:cNvSpPr>
          <p:nvPr>
            <p:ph type="body" sz="quarter" idx="10"/>
          </p:nvPr>
        </p:nvSpPr>
        <p:spPr>
          <a:xfrm>
            <a:off x="548179" y="3072725"/>
            <a:ext cx="5944696" cy="273844"/>
          </a:xfrm>
        </p:spPr>
        <p:txBody>
          <a:bodyPr vert="horz" wrap="square" lIns="0" tIns="0" rIns="0" bIns="0" rtlCol="0" anchor="t" anchorCtr="0"/>
          <a:lstStyle>
            <a:lvl1pPr marL="0" indent="0">
              <a:spcBef>
                <a:spcPts val="0"/>
              </a:spcBef>
              <a:buNone/>
              <a:defRPr lang="en-US" sz="14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0" name="Picture 9"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5191" y="546708"/>
            <a:ext cx="799867" cy="520092"/>
          </a:xfrm>
          <a:prstGeom prst="rect">
            <a:avLst/>
          </a:prstGeom>
        </p:spPr>
      </p:pic>
    </p:spTree>
    <p:extLst>
      <p:ext uri="{BB962C8B-B14F-4D97-AF65-F5344CB8AC3E}">
        <p14:creationId xmlns:p14="http://schemas.microsoft.com/office/powerpoint/2010/main" val="259641654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image" Target="../media/image8.em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theme" Target="../theme/theme2.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image" Target="../media/image8.emf"/><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theme" Target="../theme/theme3.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318750"/>
            <a:ext cx="8089900" cy="458587"/>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432940" y="1136707"/>
            <a:ext cx="8089901" cy="1246495"/>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9EB3265C-F0D4-410E-8C75-9C1664655489}" type="datetime1">
              <a:rPr lang="en-US" smtClean="0"/>
              <a:pPr/>
              <a:t>7/31/2018</a:t>
            </a:fld>
            <a:endParaRPr lang="en-US" dirty="0"/>
          </a:p>
        </p:txBody>
      </p:sp>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Presentation Title and/or Sub Brand Name Here</a:t>
            </a:r>
            <a:endParaRPr lang="en-US" dirty="0"/>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468756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cxnSp>
        <p:nvCxnSpPr>
          <p:cNvPr id="9" name="Straight Connector 8"/>
          <p:cNvCxnSpPr/>
          <p:nvPr userDrawn="1"/>
        </p:nvCxnSpPr>
        <p:spPr>
          <a:xfrm>
            <a:off x="277813" y="4687560"/>
            <a:ext cx="859536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sp>
        <p:nvSpPr>
          <p:cNvPr id="13" name="Freeform 77"/>
          <p:cNvSpPr>
            <a:spLocks/>
          </p:cNvSpPr>
          <p:nvPr userDrawn="1"/>
        </p:nvSpPr>
        <p:spPr bwMode="auto">
          <a:xfrm>
            <a:off x="8393113" y="4800600"/>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cSld>
  <p:clrMap bg1="lt1" tx1="dk1" bg2="lt2" tx2="dk2" accent1="accent1" accent2="accent2" accent3="accent3" accent4="accent4" accent5="accent5" accent6="accent6" hlink="hlink" folHlink="folHlink"/>
  <p:sldLayoutIdLst>
    <p:sldLayoutId id="2147484017" r:id="rId1"/>
    <p:sldLayoutId id="2147484016" r:id="rId2"/>
    <p:sldLayoutId id="2147483933" r:id="rId3"/>
    <p:sldLayoutId id="2147484018" r:id="rId4"/>
    <p:sldLayoutId id="2147483934" r:id="rId5"/>
    <p:sldLayoutId id="2147484019" r:id="rId6"/>
    <p:sldLayoutId id="2147484020" r:id="rId7"/>
    <p:sldLayoutId id="2147484021" r:id="rId8"/>
    <p:sldLayoutId id="2147484022" r:id="rId9"/>
    <p:sldLayoutId id="2147484023" r:id="rId10"/>
    <p:sldLayoutId id="2147484024" r:id="rId11"/>
    <p:sldLayoutId id="2147483939" r:id="rId12"/>
    <p:sldLayoutId id="2147483940" r:id="rId13"/>
    <p:sldLayoutId id="2147483941" r:id="rId14"/>
    <p:sldLayoutId id="2147483950" r:id="rId15"/>
    <p:sldLayoutId id="2147483942" r:id="rId16"/>
    <p:sldLayoutId id="2147483943" r:id="rId17"/>
    <p:sldLayoutId id="2147483944" r:id="rId18"/>
    <p:sldLayoutId id="2147483945" r:id="rId19"/>
    <p:sldLayoutId id="2147483946" r:id="rId20"/>
    <p:sldLayoutId id="2147483947" r:id="rId21"/>
    <p:sldLayoutId id="2147483948" r:id="rId22"/>
    <p:sldLayoutId id="2147483949" r:id="rId23"/>
    <p:sldLayoutId id="2147484049" r:id="rId24"/>
  </p:sldLayoutIdLst>
  <p:transition>
    <p:fade/>
  </p:transition>
  <p:hf hdr="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200"/>
        </a:spcBef>
        <a:buClr>
          <a:schemeClr val="accent1"/>
        </a:buClr>
        <a:buFont typeface="Wingdings" panose="05000000000000000000" pitchFamily="2" charset="2"/>
        <a:buChar char="§"/>
        <a:defRPr lang="en-US" sz="18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200"/>
        </a:spcBef>
        <a:buClr>
          <a:schemeClr val="accent1"/>
        </a:buClr>
        <a:buFont typeface="Arial" panose="020B0604020202020204" pitchFamily="34" charset="0"/>
        <a:buChar char="•"/>
        <a:defRPr lang="en-US" sz="18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200"/>
        </a:spcBef>
        <a:buClr>
          <a:schemeClr val="accent1"/>
        </a:buClr>
        <a:buFont typeface="Arial" panose="020B0604020202020204" pitchFamily="34" charset="0"/>
        <a:buChar char="‒"/>
        <a:defRPr lang="en-US" sz="18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200"/>
        </a:spcBef>
        <a:buClr>
          <a:schemeClr val="accent1"/>
        </a:buClr>
        <a:buFont typeface="Wingdings" panose="05000000000000000000" pitchFamily="2" charset="2"/>
        <a:buChar char="§"/>
        <a:defRPr lang="en-US" sz="18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200"/>
        </a:spcBef>
        <a:buClr>
          <a:schemeClr val="accent1"/>
        </a:buClr>
        <a:buFont typeface="Arial" panose="020B0604020202020204" pitchFamily="34" charset="0"/>
        <a:buChar char="•"/>
        <a:defRPr lang="en-US" sz="18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20040"/>
            <a:ext cx="8089900" cy="458587"/>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438912" y="1136582"/>
            <a:ext cx="8089901" cy="1246495"/>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41"/>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b="35957"/>
          <a:stretch/>
        </p:blipFill>
        <p:spPr bwMode="invGray">
          <a:xfrm>
            <a:off x="8395919" y="4800600"/>
            <a:ext cx="588400" cy="24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9EB3265C-F0D4-410E-8C75-9C1664655489}" type="datetime1">
              <a:rPr lang="en-US" smtClean="0"/>
              <a:pPr/>
              <a:t>7/31/2018</a:t>
            </a:fld>
            <a:endParaRPr lang="en-US" dirty="0"/>
          </a:p>
        </p:txBody>
      </p:sp>
      <p:sp>
        <p:nvSpPr>
          <p:cNvPr id="16"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17"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8" name="Straight Connector 17"/>
          <p:cNvCxnSpPr/>
          <p:nvPr userDrawn="1"/>
        </p:nvCxnSpPr>
        <p:spPr>
          <a:xfrm>
            <a:off x="277813" y="4687560"/>
            <a:ext cx="8595360"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918672340"/>
      </p:ext>
    </p:extLst>
  </p:cSld>
  <p:clrMap bg1="lt1" tx1="dk1" bg2="lt2" tx2="dk2" accent1="accent1" accent2="accent2" accent3="accent3" accent4="accent4" accent5="accent5" accent6="accent6" hlink="hlink" folHlink="folHlink"/>
  <p:sldLayoutIdLst>
    <p:sldLayoutId id="2147484025" r:id="rId1"/>
    <p:sldLayoutId id="2147484031" r:id="rId2"/>
    <p:sldLayoutId id="2147484026" r:id="rId3"/>
    <p:sldLayoutId id="2147484027" r:id="rId4"/>
    <p:sldLayoutId id="2147484028" r:id="rId5"/>
    <p:sldLayoutId id="2147484029" r:id="rId6"/>
    <p:sldLayoutId id="2147484030" r:id="rId7"/>
    <p:sldLayoutId id="2147484032" r:id="rId8"/>
    <p:sldLayoutId id="2147483961" r:id="rId9"/>
    <p:sldLayoutId id="2147483962" r:id="rId10"/>
    <p:sldLayoutId id="2147483963" r:id="rId11"/>
    <p:sldLayoutId id="2147483964" r:id="rId12"/>
    <p:sldLayoutId id="2147483965" r:id="rId13"/>
    <p:sldLayoutId id="2147483966" r:id="rId14"/>
    <p:sldLayoutId id="2147484033" r:id="rId15"/>
    <p:sldLayoutId id="2147484034" r:id="rId16"/>
    <p:sldLayoutId id="2147484035" r:id="rId17"/>
    <p:sldLayoutId id="2147484036" r:id="rId18"/>
  </p:sldLayoutIdLst>
  <p:transition>
    <p:fade/>
  </p:transition>
  <p:hf hdr="0"/>
  <p:txStyles>
    <p:titleStyle>
      <a:lvl1pPr algn="l" defTabSz="914400" rtl="0" eaLnBrk="1" latinLnBrk="0" hangingPunct="1">
        <a:lnSpc>
          <a:spcPct val="85000"/>
        </a:lnSpc>
        <a:spcBef>
          <a:spcPct val="0"/>
        </a:spcBef>
        <a:buNone/>
        <a:defRPr lang="en-US" sz="2800" b="0" kern="1200" cap="none" spc="0" baseline="0" dirty="0" smtClean="0">
          <a:solidFill>
            <a:schemeClr val="bg1"/>
          </a:solidFill>
          <a:latin typeface="+mn-lt"/>
          <a:ea typeface="+mj-ea"/>
          <a:cs typeface="Arial" pitchFamily="34" charset="0"/>
        </a:defRPr>
      </a:lvl1pPr>
    </p:titleStyle>
    <p:bodyStyle>
      <a:lvl1pPr marL="168275" indent="-168275" algn="l" defTabSz="914400" rtl="0" eaLnBrk="1" latinLnBrk="0" hangingPunct="1">
        <a:lnSpc>
          <a:spcPct val="90000"/>
        </a:lnSpc>
        <a:spcBef>
          <a:spcPts val="1000"/>
        </a:spcBef>
        <a:buClr>
          <a:schemeClr val="bg1"/>
        </a:buClr>
        <a:buFont typeface="Wingdings" panose="05000000000000000000" pitchFamily="2" charset="2"/>
        <a:buChar char="§"/>
        <a:defRPr lang="en-US" sz="1800" b="0" kern="1200" dirty="0" smtClean="0">
          <a:solidFill>
            <a:schemeClr val="bg1"/>
          </a:solidFill>
          <a:latin typeface="+mj-lt"/>
          <a:ea typeface="+mn-ea"/>
          <a:cs typeface="+mn-cs"/>
        </a:defRPr>
      </a:lvl1pPr>
      <a:lvl2pPr marL="457200" indent="-227013" algn="l" defTabSz="914400" rtl="0" eaLnBrk="1" latinLnBrk="0" hangingPunct="1">
        <a:lnSpc>
          <a:spcPct val="90000"/>
        </a:lnSpc>
        <a:spcBef>
          <a:spcPts val="1000"/>
        </a:spcBef>
        <a:buClr>
          <a:schemeClr val="bg1"/>
        </a:buClr>
        <a:buFont typeface="Arial" panose="020B0604020202020204" pitchFamily="34" charset="0"/>
        <a:buChar char="•"/>
        <a:defRPr lang="en-US" sz="1800" b="0" kern="1200" dirty="0" smtClean="0">
          <a:solidFill>
            <a:schemeClr val="bg1"/>
          </a:solidFill>
          <a:latin typeface="+mj-lt"/>
          <a:ea typeface="+mn-ea"/>
          <a:cs typeface="+mn-cs"/>
        </a:defRPr>
      </a:lvl2pPr>
      <a:lvl3pPr marL="742950" indent="-227013" algn="l" defTabSz="914400" rtl="0" eaLnBrk="1" latinLnBrk="0" hangingPunct="1">
        <a:lnSpc>
          <a:spcPct val="90000"/>
        </a:lnSpc>
        <a:spcBef>
          <a:spcPts val="1000"/>
        </a:spcBef>
        <a:buClr>
          <a:schemeClr val="bg1"/>
        </a:buClr>
        <a:buFont typeface="Arial" panose="020B0604020202020204" pitchFamily="34" charset="0"/>
        <a:buChar char="‒"/>
        <a:defRPr lang="en-US" sz="1800" b="0" kern="1200" dirty="0" smtClean="0">
          <a:solidFill>
            <a:schemeClr val="bg1"/>
          </a:solidFill>
          <a:latin typeface="+mj-lt"/>
          <a:ea typeface="+mn-ea"/>
          <a:cs typeface="+mn-cs"/>
        </a:defRPr>
      </a:lvl3pPr>
      <a:lvl4pPr marL="1028700" indent="-228600" algn="l" defTabSz="914400" rtl="0" eaLnBrk="1" latinLnBrk="0" hangingPunct="1">
        <a:lnSpc>
          <a:spcPct val="90000"/>
        </a:lnSpc>
        <a:spcBef>
          <a:spcPts val="1000"/>
        </a:spcBef>
        <a:buClr>
          <a:schemeClr val="bg1"/>
        </a:buClr>
        <a:buFont typeface="Wingdings" panose="05000000000000000000" pitchFamily="2" charset="2"/>
        <a:buChar char="§"/>
        <a:defRPr lang="en-US" sz="1800" b="0" kern="1200" dirty="0" smtClean="0">
          <a:solidFill>
            <a:schemeClr val="bg1"/>
          </a:solidFill>
          <a:latin typeface="+mj-lt"/>
          <a:ea typeface="+mn-ea"/>
          <a:cs typeface="+mn-cs"/>
        </a:defRPr>
      </a:lvl4pPr>
      <a:lvl5pPr marL="1312863" indent="-227013" algn="l" defTabSz="914400" rtl="0" eaLnBrk="1" latinLnBrk="0" hangingPunct="1">
        <a:lnSpc>
          <a:spcPct val="90000"/>
        </a:lnSpc>
        <a:spcBef>
          <a:spcPts val="1000"/>
        </a:spcBef>
        <a:buClr>
          <a:schemeClr val="bg1"/>
        </a:buClr>
        <a:buFont typeface="Arial" panose="020B0604020202020204" pitchFamily="34" charset="0"/>
        <a:buChar char="•"/>
        <a:defRPr lang="en-US" sz="1800" b="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bwMode="invGray">
          <a:xfrm>
            <a:off x="0" y="4687560"/>
            <a:ext cx="9144000" cy="45594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 name="Title Placeholder 1"/>
          <p:cNvSpPr>
            <a:spLocks noGrp="1"/>
          </p:cNvSpPr>
          <p:nvPr>
            <p:ph type="title"/>
          </p:nvPr>
        </p:nvSpPr>
        <p:spPr>
          <a:xfrm>
            <a:off x="457200" y="320040"/>
            <a:ext cx="8089900" cy="458587"/>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429768" y="1133856"/>
            <a:ext cx="8089901" cy="1246495"/>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41"/>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b="35957"/>
          <a:stretch/>
        </p:blipFill>
        <p:spPr bwMode="invGray">
          <a:xfrm>
            <a:off x="8395919" y="4800600"/>
            <a:ext cx="588400" cy="24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Date Placeholder 4"/>
          <p:cNvSpPr>
            <a:spLocks noGrp="1"/>
          </p:cNvSpPr>
          <p:nvPr>
            <p:ph type="dt" sz="half" idx="2"/>
          </p:nvPr>
        </p:nvSpPr>
        <p:spPr>
          <a:xfrm>
            <a:off x="6104538" y="4839271"/>
            <a:ext cx="927193" cy="116426"/>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9EB3265C-F0D4-410E-8C75-9C1664655489}" type="datetime1">
              <a:rPr lang="en-US" smtClean="0"/>
              <a:pPr/>
              <a:t>7/31/2018</a:t>
            </a:fld>
            <a:endParaRPr lang="en-US" dirty="0"/>
          </a:p>
        </p:txBody>
      </p:sp>
      <p:sp>
        <p:nvSpPr>
          <p:cNvPr id="14"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r>
              <a:rPr lang="en-US"/>
              <a:t>Presentation Title and/or Sub Brand Name Here</a:t>
            </a:r>
            <a:endParaRPr lang="en-US" dirty="0"/>
          </a:p>
        </p:txBody>
      </p:sp>
      <p:sp>
        <p:nvSpPr>
          <p:cNvPr id="15"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987434878"/>
      </p:ext>
    </p:extLst>
  </p:cSld>
  <p:clrMap bg1="lt1" tx1="dk1" bg2="lt2" tx2="dk2" accent1="accent1" accent2="accent2" accent3="accent3" accent4="accent4" accent5="accent5" accent6="accent6" hlink="hlink" folHlink="folHlink"/>
  <p:sldLayoutIdLst>
    <p:sldLayoutId id="2147484037" r:id="rId1"/>
    <p:sldLayoutId id="2147484042" r:id="rId2"/>
    <p:sldLayoutId id="2147484038" r:id="rId3"/>
    <p:sldLayoutId id="2147484039" r:id="rId4"/>
    <p:sldLayoutId id="2147484040" r:id="rId5"/>
    <p:sldLayoutId id="2147484041" r:id="rId6"/>
    <p:sldLayoutId id="2147484043" r:id="rId7"/>
    <p:sldLayoutId id="2147484044" r:id="rId8"/>
    <p:sldLayoutId id="2147483980" r:id="rId9"/>
    <p:sldLayoutId id="2147483981" r:id="rId10"/>
    <p:sldLayoutId id="2147483982" r:id="rId11"/>
    <p:sldLayoutId id="2147483983" r:id="rId12"/>
    <p:sldLayoutId id="2147483984" r:id="rId13"/>
    <p:sldLayoutId id="2147483985" r:id="rId14"/>
    <p:sldLayoutId id="2147484045" r:id="rId15"/>
    <p:sldLayoutId id="2147484046" r:id="rId16"/>
    <p:sldLayoutId id="2147484047" r:id="rId17"/>
    <p:sldLayoutId id="2147484048" r:id="rId18"/>
  </p:sldLayoutIdLst>
  <p:transition>
    <p:fade/>
  </p:transition>
  <p:hf hdr="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000"/>
        </a:spcBef>
        <a:buClr>
          <a:schemeClr val="accent1"/>
        </a:buClr>
        <a:buFont typeface="Wingdings" panose="05000000000000000000" pitchFamily="2" charset="2"/>
        <a:buChar char="§"/>
        <a:defRPr lang="en-US" sz="18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000"/>
        </a:spcBef>
        <a:buClr>
          <a:schemeClr val="accent1"/>
        </a:buClr>
        <a:buFont typeface="Arial" panose="020B0604020202020204" pitchFamily="34" charset="0"/>
        <a:buChar char="•"/>
        <a:defRPr lang="en-US" sz="18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000"/>
        </a:spcBef>
        <a:buClr>
          <a:schemeClr val="accent1"/>
        </a:buClr>
        <a:buFont typeface="Arial" panose="020B0604020202020204" pitchFamily="34" charset="0"/>
        <a:buChar char="‒"/>
        <a:defRPr lang="en-US" sz="18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000"/>
        </a:spcBef>
        <a:buClr>
          <a:schemeClr val="accent1"/>
        </a:buClr>
        <a:buFont typeface="Wingdings" panose="05000000000000000000" pitchFamily="2" charset="2"/>
        <a:buChar char="§"/>
        <a:defRPr lang="en-US" sz="18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000"/>
        </a:spcBef>
        <a:buClr>
          <a:schemeClr val="accent1"/>
        </a:buClr>
        <a:buFont typeface="Arial" panose="020B0604020202020204" pitchFamily="34" charset="0"/>
        <a:buChar char="•"/>
        <a:defRPr lang="en-US" sz="18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722" y="2098561"/>
            <a:ext cx="6595720" cy="530915"/>
          </a:xfrm>
        </p:spPr>
        <p:txBody>
          <a:bodyPr/>
          <a:lstStyle/>
          <a:p>
            <a:r>
              <a:rPr lang="en-US" dirty="0" smtClean="0"/>
              <a:t>An Enterprise Metric Repository</a:t>
            </a:r>
            <a:endParaRPr lang="en-US" dirty="0"/>
          </a:p>
        </p:txBody>
      </p:sp>
      <p:sp>
        <p:nvSpPr>
          <p:cNvPr id="11" name="Text Placeholder 10"/>
          <p:cNvSpPr>
            <a:spLocks noGrp="1"/>
          </p:cNvSpPr>
          <p:nvPr>
            <p:ph type="body" sz="quarter" idx="10"/>
          </p:nvPr>
        </p:nvSpPr>
        <p:spPr/>
        <p:txBody>
          <a:bodyPr/>
          <a:lstStyle/>
          <a:p>
            <a:r>
              <a:rPr lang="en-US" dirty="0" smtClean="0"/>
              <a:t>Jeff Love</a:t>
            </a:r>
            <a:r>
              <a:rPr lang="en-US" dirty="0"/>
              <a:t/>
            </a:r>
            <a:br>
              <a:rPr lang="en-US" dirty="0"/>
            </a:br>
            <a:r>
              <a:rPr lang="en-US" dirty="0" smtClean="0"/>
              <a:t>UCSF IT Enterprise Information </a:t>
            </a:r>
            <a:r>
              <a:rPr lang="en-US" dirty="0" smtClean="0"/>
              <a:t>Management</a:t>
            </a:r>
          </a:p>
          <a:p>
            <a:r>
              <a:rPr lang="en-US" dirty="0" smtClean="0"/>
              <a:t>August 2018</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85" y="318750"/>
            <a:ext cx="8089900" cy="467820"/>
          </a:xfrm>
        </p:spPr>
        <p:txBody>
          <a:bodyPr/>
          <a:lstStyle/>
          <a:p>
            <a:r>
              <a:rPr lang="en-US" dirty="0" smtClean="0"/>
              <a:t>What We Did About It: Data Governance</a:t>
            </a:r>
            <a:endParaRPr lang="en-US" dirty="0"/>
          </a:p>
        </p:txBody>
      </p:sp>
      <p:sp>
        <p:nvSpPr>
          <p:cNvPr id="3" name="Content Placeholder 2"/>
          <p:cNvSpPr>
            <a:spLocks noGrp="1"/>
          </p:cNvSpPr>
          <p:nvPr>
            <p:ph idx="1"/>
          </p:nvPr>
        </p:nvSpPr>
        <p:spPr>
          <a:xfrm>
            <a:off x="432940" y="1136707"/>
            <a:ext cx="8089901" cy="2377202"/>
          </a:xfrm>
        </p:spPr>
        <p:txBody>
          <a:bodyPr/>
          <a:lstStyle/>
          <a:p>
            <a:r>
              <a:rPr lang="en-US" dirty="0" smtClean="0"/>
              <a:t>About a dozen key stakeholders: data producers, reporting group managers, financial data consumers</a:t>
            </a:r>
          </a:p>
          <a:p>
            <a:r>
              <a:rPr lang="en-US" dirty="0" smtClean="0"/>
              <a:t>Guided and facilitated by the Enterprise Data Governance Director (within IT)</a:t>
            </a:r>
          </a:p>
          <a:p>
            <a:r>
              <a:rPr lang="en-US" dirty="0" smtClean="0"/>
              <a:t>Nearly 200 financial measures and metrics strictly defined and approved</a:t>
            </a:r>
          </a:p>
        </p:txBody>
      </p:sp>
      <p:sp>
        <p:nvSpPr>
          <p:cNvPr id="4" name="Date Placeholder 3"/>
          <p:cNvSpPr>
            <a:spLocks noGrp="1"/>
          </p:cNvSpPr>
          <p:nvPr>
            <p:ph type="dt" sz="half" idx="10"/>
          </p:nvPr>
        </p:nvSpPr>
        <p:spPr/>
        <p:txBody>
          <a:bodyPr/>
          <a:lstStyle/>
          <a:p>
            <a:fld id="{1061790F-F416-478D-864B-C6CB32A3AEA4}" type="datetime1">
              <a:rPr lang="en-US" smtClean="0"/>
              <a:t>8/3/2018</a:t>
            </a:fld>
            <a:endParaRPr lang="en-US"/>
          </a:p>
        </p:txBody>
      </p:sp>
      <p:sp>
        <p:nvSpPr>
          <p:cNvPr id="6" name="Slide Number Placeholder 5"/>
          <p:cNvSpPr>
            <a:spLocks noGrp="1"/>
          </p:cNvSpPr>
          <p:nvPr>
            <p:ph type="sldNum" sz="quarter" idx="12"/>
          </p:nvPr>
        </p:nvSpPr>
        <p:spPr/>
        <p:txBody>
          <a:bodyPr/>
          <a:lstStyle/>
          <a:p>
            <a:fld id="{8E4748CF-8E86-4913-8891-7E01E84F9D7C}" type="slidenum">
              <a:rPr lang="en-US" smtClean="0"/>
              <a:t>10</a:t>
            </a:fld>
            <a:endParaRPr lang="en-US"/>
          </a:p>
        </p:txBody>
      </p:sp>
    </p:spTree>
    <p:extLst>
      <p:ext uri="{BB962C8B-B14F-4D97-AF65-F5344CB8AC3E}">
        <p14:creationId xmlns:p14="http://schemas.microsoft.com/office/powerpoint/2010/main" val="2935404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85" y="318750"/>
            <a:ext cx="8089900" cy="467820"/>
          </a:xfrm>
        </p:spPr>
        <p:txBody>
          <a:bodyPr/>
          <a:lstStyle/>
          <a:p>
            <a:r>
              <a:rPr lang="en-US" dirty="0" smtClean="0"/>
              <a:t>THEN What We Did About It: Nuts and Bolts</a:t>
            </a:r>
            <a:endParaRPr lang="en-US" dirty="0"/>
          </a:p>
        </p:txBody>
      </p:sp>
      <p:sp>
        <p:nvSpPr>
          <p:cNvPr id="3" name="Content Placeholder 2"/>
          <p:cNvSpPr>
            <a:spLocks noGrp="1"/>
          </p:cNvSpPr>
          <p:nvPr>
            <p:ph idx="1"/>
          </p:nvPr>
        </p:nvSpPr>
        <p:spPr>
          <a:xfrm>
            <a:off x="432940" y="1136707"/>
            <a:ext cx="8089901" cy="2377202"/>
          </a:xfrm>
        </p:spPr>
        <p:txBody>
          <a:bodyPr/>
          <a:lstStyle/>
          <a:p>
            <a:r>
              <a:rPr lang="en-US" dirty="0" smtClean="0"/>
              <a:t>Source-data owners approached for access and guidance</a:t>
            </a:r>
          </a:p>
          <a:p>
            <a:r>
              <a:rPr lang="en-US" dirty="0" smtClean="0"/>
              <a:t>Technical spec for data delivery (in the form of an Excel spreadsheet) prepared based on the model</a:t>
            </a:r>
          </a:p>
          <a:p>
            <a:r>
              <a:rPr lang="en-US" dirty="0" smtClean="0"/>
              <a:t>Database tables built</a:t>
            </a:r>
          </a:p>
          <a:p>
            <a:r>
              <a:rPr lang="en-US" dirty="0" smtClean="0"/>
              <a:t>ETLs designed and tested</a:t>
            </a:r>
          </a:p>
          <a:p>
            <a:r>
              <a:rPr lang="en-US" dirty="0" smtClean="0"/>
              <a:t>Jobs scheduled</a:t>
            </a:r>
          </a:p>
          <a:p>
            <a:r>
              <a:rPr lang="en-US" dirty="0" smtClean="0"/>
              <a:t>Data validated by source-data owners - </a:t>
            </a:r>
            <a:r>
              <a:rPr lang="en-US" dirty="0"/>
              <a:t>s</a:t>
            </a:r>
            <a:r>
              <a:rPr lang="en-US" dirty="0" smtClean="0"/>
              <a:t>hould we have a front end?</a:t>
            </a:r>
          </a:p>
        </p:txBody>
      </p:sp>
      <p:sp>
        <p:nvSpPr>
          <p:cNvPr id="4" name="Date Placeholder 3"/>
          <p:cNvSpPr>
            <a:spLocks noGrp="1"/>
          </p:cNvSpPr>
          <p:nvPr>
            <p:ph type="dt" sz="half" idx="10"/>
          </p:nvPr>
        </p:nvSpPr>
        <p:spPr/>
        <p:txBody>
          <a:bodyPr/>
          <a:lstStyle/>
          <a:p>
            <a:fld id="{1061790F-F416-478D-864B-C6CB32A3AEA4}" type="datetime1">
              <a:rPr lang="en-US" smtClean="0"/>
              <a:t>8/3/2018</a:t>
            </a:fld>
            <a:endParaRPr lang="en-US"/>
          </a:p>
        </p:txBody>
      </p:sp>
      <p:sp>
        <p:nvSpPr>
          <p:cNvPr id="6" name="Slide Number Placeholder 5"/>
          <p:cNvSpPr>
            <a:spLocks noGrp="1"/>
          </p:cNvSpPr>
          <p:nvPr>
            <p:ph type="sldNum" sz="quarter" idx="12"/>
          </p:nvPr>
        </p:nvSpPr>
        <p:spPr/>
        <p:txBody>
          <a:bodyPr/>
          <a:lstStyle/>
          <a:p>
            <a:fld id="{8E4748CF-8E86-4913-8891-7E01E84F9D7C}" type="slidenum">
              <a:rPr lang="en-US" smtClean="0"/>
              <a:t>11</a:t>
            </a:fld>
            <a:endParaRPr lang="en-US"/>
          </a:p>
        </p:txBody>
      </p:sp>
    </p:spTree>
    <p:extLst>
      <p:ext uri="{BB962C8B-B14F-4D97-AF65-F5344CB8AC3E}">
        <p14:creationId xmlns:p14="http://schemas.microsoft.com/office/powerpoint/2010/main" val="119981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85" y="318750"/>
            <a:ext cx="8089900" cy="467820"/>
          </a:xfrm>
        </p:spPr>
        <p:txBody>
          <a:bodyPr/>
          <a:lstStyle/>
          <a:p>
            <a:r>
              <a:rPr lang="en-US" dirty="0" smtClean="0"/>
              <a:t>The Front End</a:t>
            </a:r>
            <a:endParaRPr lang="en-US" dirty="0"/>
          </a:p>
        </p:txBody>
      </p:sp>
      <p:sp>
        <p:nvSpPr>
          <p:cNvPr id="4" name="Date Placeholder 3"/>
          <p:cNvSpPr>
            <a:spLocks noGrp="1"/>
          </p:cNvSpPr>
          <p:nvPr>
            <p:ph type="dt" sz="half" idx="10"/>
          </p:nvPr>
        </p:nvSpPr>
        <p:spPr/>
        <p:txBody>
          <a:bodyPr/>
          <a:lstStyle/>
          <a:p>
            <a:fld id="{1061790F-F416-478D-864B-C6CB32A3AEA4}" type="datetime1">
              <a:rPr lang="en-US" smtClean="0"/>
              <a:t>8/3/2018</a:t>
            </a:fld>
            <a:endParaRPr lang="en-US"/>
          </a:p>
        </p:txBody>
      </p:sp>
      <p:sp>
        <p:nvSpPr>
          <p:cNvPr id="6" name="Slide Number Placeholder 5"/>
          <p:cNvSpPr>
            <a:spLocks noGrp="1"/>
          </p:cNvSpPr>
          <p:nvPr>
            <p:ph type="sldNum" sz="quarter" idx="12"/>
          </p:nvPr>
        </p:nvSpPr>
        <p:spPr/>
        <p:txBody>
          <a:bodyPr/>
          <a:lstStyle/>
          <a:p>
            <a:fld id="{8E4748CF-8E86-4913-8891-7E01E84F9D7C}" type="slidenum">
              <a:rPr lang="en-US" smtClean="0"/>
              <a:t>12</a:t>
            </a:fld>
            <a:endParaRPr lang="en-US"/>
          </a:p>
        </p:txBody>
      </p:sp>
      <p:pic>
        <p:nvPicPr>
          <p:cNvPr id="7" name="Picture 6"/>
          <p:cNvPicPr>
            <a:picLocks noChangeAspect="1"/>
          </p:cNvPicPr>
          <p:nvPr/>
        </p:nvPicPr>
        <p:blipFill rotWithShape="1">
          <a:blip r:embed="rId3"/>
          <a:srcRect t="9422" r="20523" b="5593"/>
          <a:stretch/>
        </p:blipFill>
        <p:spPr>
          <a:xfrm>
            <a:off x="2048633" y="786570"/>
            <a:ext cx="4899804" cy="3582838"/>
          </a:xfrm>
          <a:prstGeom prst="rect">
            <a:avLst/>
          </a:prstGeom>
        </p:spPr>
      </p:pic>
    </p:spTree>
    <p:extLst>
      <p:ext uri="{BB962C8B-B14F-4D97-AF65-F5344CB8AC3E}">
        <p14:creationId xmlns:p14="http://schemas.microsoft.com/office/powerpoint/2010/main" val="42269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85" y="318750"/>
            <a:ext cx="8089900" cy="467820"/>
          </a:xfrm>
        </p:spPr>
        <p:txBody>
          <a:bodyPr/>
          <a:lstStyle/>
          <a:p>
            <a:r>
              <a:rPr lang="en-US" dirty="0" smtClean="0"/>
              <a:t>We Built It. Here They Come</a:t>
            </a:r>
            <a:endParaRPr lang="en-US" dirty="0"/>
          </a:p>
        </p:txBody>
      </p:sp>
      <p:sp>
        <p:nvSpPr>
          <p:cNvPr id="3" name="Content Placeholder 2"/>
          <p:cNvSpPr>
            <a:spLocks noGrp="1"/>
          </p:cNvSpPr>
          <p:nvPr>
            <p:ph idx="1"/>
          </p:nvPr>
        </p:nvSpPr>
        <p:spPr>
          <a:xfrm>
            <a:off x="432940" y="1136707"/>
            <a:ext cx="8089901" cy="2377202"/>
          </a:xfrm>
        </p:spPr>
        <p:txBody>
          <a:bodyPr/>
          <a:lstStyle/>
          <a:p>
            <a:r>
              <a:rPr lang="en-US" dirty="0" smtClean="0"/>
              <a:t>Source of truth for multiple enterprise measures and metrics</a:t>
            </a:r>
          </a:p>
          <a:p>
            <a:r>
              <a:rPr lang="en-US" dirty="0" smtClean="0"/>
              <a:t>First dashboard sourced from Metric Repository live 5/2018</a:t>
            </a:r>
          </a:p>
          <a:p>
            <a:r>
              <a:rPr lang="en-US" dirty="0" smtClean="0"/>
              <a:t>Additional reporting opportunities identified</a:t>
            </a:r>
          </a:p>
          <a:p>
            <a:r>
              <a:rPr lang="en-US" dirty="0" smtClean="0"/>
              <a:t>Repository is now driving data stewardship efforts by the DGC</a:t>
            </a:r>
          </a:p>
        </p:txBody>
      </p:sp>
      <p:sp>
        <p:nvSpPr>
          <p:cNvPr id="4" name="Date Placeholder 3"/>
          <p:cNvSpPr>
            <a:spLocks noGrp="1"/>
          </p:cNvSpPr>
          <p:nvPr>
            <p:ph type="dt" sz="half" idx="10"/>
          </p:nvPr>
        </p:nvSpPr>
        <p:spPr/>
        <p:txBody>
          <a:bodyPr/>
          <a:lstStyle/>
          <a:p>
            <a:fld id="{1061790F-F416-478D-864B-C6CB32A3AEA4}" type="datetime1">
              <a:rPr lang="en-US" smtClean="0"/>
              <a:t>8/3/2018</a:t>
            </a:fld>
            <a:endParaRPr lang="en-US"/>
          </a:p>
        </p:txBody>
      </p:sp>
      <p:sp>
        <p:nvSpPr>
          <p:cNvPr id="6" name="Slide Number Placeholder 5"/>
          <p:cNvSpPr>
            <a:spLocks noGrp="1"/>
          </p:cNvSpPr>
          <p:nvPr>
            <p:ph type="sldNum" sz="quarter" idx="12"/>
          </p:nvPr>
        </p:nvSpPr>
        <p:spPr/>
        <p:txBody>
          <a:bodyPr/>
          <a:lstStyle/>
          <a:p>
            <a:fld id="{8E4748CF-8E86-4913-8891-7E01E84F9D7C}" type="slidenum">
              <a:rPr lang="en-US" smtClean="0"/>
              <a:t>13</a:t>
            </a:fld>
            <a:endParaRPr lang="en-US"/>
          </a:p>
        </p:txBody>
      </p:sp>
    </p:spTree>
    <p:extLst>
      <p:ext uri="{BB962C8B-B14F-4D97-AF65-F5344CB8AC3E}">
        <p14:creationId xmlns:p14="http://schemas.microsoft.com/office/powerpoint/2010/main" val="2846366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85" y="318750"/>
            <a:ext cx="8089900" cy="467820"/>
          </a:xfrm>
        </p:spPr>
        <p:txBody>
          <a:bodyPr/>
          <a:lstStyle/>
          <a:p>
            <a:r>
              <a:rPr lang="en-US" dirty="0" smtClean="0"/>
              <a:t>We Built It. Here They Come</a:t>
            </a:r>
            <a:endParaRPr lang="en-US" dirty="0"/>
          </a:p>
        </p:txBody>
      </p:sp>
      <p:sp>
        <p:nvSpPr>
          <p:cNvPr id="4" name="Date Placeholder 3"/>
          <p:cNvSpPr>
            <a:spLocks noGrp="1"/>
          </p:cNvSpPr>
          <p:nvPr>
            <p:ph type="dt" sz="half" idx="10"/>
          </p:nvPr>
        </p:nvSpPr>
        <p:spPr/>
        <p:txBody>
          <a:bodyPr/>
          <a:lstStyle/>
          <a:p>
            <a:fld id="{1061790F-F416-478D-864B-C6CB32A3AEA4}" type="datetime1">
              <a:rPr lang="en-US" smtClean="0"/>
              <a:t>8/3/2018</a:t>
            </a:fld>
            <a:endParaRPr lang="en-US"/>
          </a:p>
        </p:txBody>
      </p:sp>
      <p:sp>
        <p:nvSpPr>
          <p:cNvPr id="6" name="Slide Number Placeholder 5"/>
          <p:cNvSpPr>
            <a:spLocks noGrp="1"/>
          </p:cNvSpPr>
          <p:nvPr>
            <p:ph type="sldNum" sz="quarter" idx="12"/>
          </p:nvPr>
        </p:nvSpPr>
        <p:spPr/>
        <p:txBody>
          <a:bodyPr/>
          <a:lstStyle/>
          <a:p>
            <a:fld id="{8E4748CF-8E86-4913-8891-7E01E84F9D7C}" type="slidenum">
              <a:rPr lang="en-US" smtClean="0"/>
              <a:t>14</a:t>
            </a:fld>
            <a:endParaRPr lang="en-US"/>
          </a:p>
        </p:txBody>
      </p:sp>
      <p:pic>
        <p:nvPicPr>
          <p:cNvPr id="7" name="Picture 6"/>
          <p:cNvPicPr>
            <a:picLocks noChangeAspect="1"/>
          </p:cNvPicPr>
          <p:nvPr/>
        </p:nvPicPr>
        <p:blipFill rotWithShape="1">
          <a:blip r:embed="rId3"/>
          <a:srcRect t="10248" r="10370" b="9505"/>
          <a:stretch/>
        </p:blipFill>
        <p:spPr>
          <a:xfrm>
            <a:off x="518167" y="808160"/>
            <a:ext cx="7193640" cy="3818924"/>
          </a:xfrm>
          <a:prstGeom prst="rect">
            <a:avLst/>
          </a:prstGeom>
        </p:spPr>
      </p:pic>
    </p:spTree>
    <p:extLst>
      <p:ext uri="{BB962C8B-B14F-4D97-AF65-F5344CB8AC3E}">
        <p14:creationId xmlns:p14="http://schemas.microsoft.com/office/powerpoint/2010/main" val="2202208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85" y="318750"/>
            <a:ext cx="8089900" cy="467820"/>
          </a:xfrm>
        </p:spPr>
        <p:txBody>
          <a:bodyPr/>
          <a:lstStyle/>
          <a:p>
            <a:r>
              <a:rPr lang="en-US" dirty="0" smtClean="0"/>
              <a:t>What Next?</a:t>
            </a:r>
            <a:endParaRPr lang="en-US" dirty="0"/>
          </a:p>
        </p:txBody>
      </p:sp>
      <p:sp>
        <p:nvSpPr>
          <p:cNvPr id="3" name="Content Placeholder 2"/>
          <p:cNvSpPr>
            <a:spLocks noGrp="1"/>
          </p:cNvSpPr>
          <p:nvPr>
            <p:ph idx="1"/>
          </p:nvPr>
        </p:nvSpPr>
        <p:spPr>
          <a:xfrm>
            <a:off x="432940" y="1136707"/>
            <a:ext cx="8089901" cy="2377202"/>
          </a:xfrm>
        </p:spPr>
        <p:txBody>
          <a:bodyPr/>
          <a:lstStyle/>
          <a:p>
            <a:r>
              <a:rPr lang="en-US" dirty="0" smtClean="0"/>
              <a:t>Sourcing and validation of additional financial measures and metrics</a:t>
            </a:r>
          </a:p>
          <a:p>
            <a:r>
              <a:rPr lang="en-US" dirty="0" smtClean="0"/>
              <a:t>Data governance for clinical measures and metrics</a:t>
            </a:r>
          </a:p>
          <a:p>
            <a:r>
              <a:rPr lang="en-US" dirty="0" smtClean="0"/>
              <a:t>Increased functionality</a:t>
            </a:r>
          </a:p>
        </p:txBody>
      </p:sp>
      <p:sp>
        <p:nvSpPr>
          <p:cNvPr id="4" name="Date Placeholder 3"/>
          <p:cNvSpPr>
            <a:spLocks noGrp="1"/>
          </p:cNvSpPr>
          <p:nvPr>
            <p:ph type="dt" sz="half" idx="10"/>
          </p:nvPr>
        </p:nvSpPr>
        <p:spPr/>
        <p:txBody>
          <a:bodyPr/>
          <a:lstStyle/>
          <a:p>
            <a:fld id="{1061790F-F416-478D-864B-C6CB32A3AEA4}" type="datetime1">
              <a:rPr lang="en-US" smtClean="0"/>
              <a:t>8/3/2018</a:t>
            </a:fld>
            <a:endParaRPr lang="en-US"/>
          </a:p>
        </p:txBody>
      </p:sp>
      <p:sp>
        <p:nvSpPr>
          <p:cNvPr id="6" name="Slide Number Placeholder 5"/>
          <p:cNvSpPr>
            <a:spLocks noGrp="1"/>
          </p:cNvSpPr>
          <p:nvPr>
            <p:ph type="sldNum" sz="quarter" idx="12"/>
          </p:nvPr>
        </p:nvSpPr>
        <p:spPr/>
        <p:txBody>
          <a:bodyPr/>
          <a:lstStyle/>
          <a:p>
            <a:fld id="{8E4748CF-8E86-4913-8891-7E01E84F9D7C}" type="slidenum">
              <a:rPr lang="en-US" smtClean="0"/>
              <a:t>15</a:t>
            </a:fld>
            <a:endParaRPr lang="en-US"/>
          </a:p>
        </p:txBody>
      </p:sp>
    </p:spTree>
    <p:extLst>
      <p:ext uri="{BB962C8B-B14F-4D97-AF65-F5344CB8AC3E}">
        <p14:creationId xmlns:p14="http://schemas.microsoft.com/office/powerpoint/2010/main" val="1615176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44000" cy="5143533"/>
          </a:xfrm>
          <a:prstGeom prst="rect">
            <a:avLst/>
          </a:prstGeom>
        </p:spPr>
      </p:pic>
      <p:sp>
        <p:nvSpPr>
          <p:cNvPr id="2" name="Title 1"/>
          <p:cNvSpPr>
            <a:spLocks noGrp="1"/>
          </p:cNvSpPr>
          <p:nvPr>
            <p:ph type="title"/>
          </p:nvPr>
        </p:nvSpPr>
        <p:spPr>
          <a:xfrm>
            <a:off x="0" y="318750"/>
            <a:ext cx="9143999" cy="467820"/>
          </a:xfrm>
          <a:solidFill>
            <a:schemeClr val="bg1"/>
          </a:solidFill>
        </p:spPr>
        <p:txBody>
          <a:bodyPr/>
          <a:lstStyle/>
          <a:p>
            <a:pPr>
              <a:tabLst>
                <a:tab pos="457200" algn="l"/>
              </a:tabLst>
            </a:pPr>
            <a:r>
              <a:rPr lang="en-US" dirty="0" smtClean="0"/>
              <a:t>     	Current State</a:t>
            </a:r>
            <a:endParaRPr lang="en-US" dirty="0"/>
          </a:p>
        </p:txBody>
      </p:sp>
      <p:sp>
        <p:nvSpPr>
          <p:cNvPr id="4" name="Date Placeholder 3"/>
          <p:cNvSpPr>
            <a:spLocks noGrp="1"/>
          </p:cNvSpPr>
          <p:nvPr>
            <p:ph type="dt" sz="half" idx="10"/>
          </p:nvPr>
        </p:nvSpPr>
        <p:spPr/>
        <p:txBody>
          <a:bodyPr/>
          <a:lstStyle/>
          <a:p>
            <a:fld id="{1061790F-F416-478D-864B-C6CB32A3AEA4}" type="datetime1">
              <a:rPr lang="en-US" smtClean="0"/>
              <a:t>7/31/2018</a:t>
            </a:fld>
            <a:endParaRPr lang="en-US"/>
          </a:p>
        </p:txBody>
      </p:sp>
      <p:sp>
        <p:nvSpPr>
          <p:cNvPr id="6" name="Slide Number Placeholder 5"/>
          <p:cNvSpPr>
            <a:spLocks noGrp="1"/>
          </p:cNvSpPr>
          <p:nvPr>
            <p:ph type="sldNum" sz="quarter" idx="12"/>
          </p:nvPr>
        </p:nvSpPr>
        <p:spPr/>
        <p:txBody>
          <a:bodyPr/>
          <a:lstStyle/>
          <a:p>
            <a:fld id="{8E4748CF-8E86-4913-8891-7E01E84F9D7C}" type="slidenum">
              <a:rPr lang="en-US" smtClean="0"/>
              <a:t>16</a:t>
            </a:fld>
            <a:endParaRPr lang="en-US"/>
          </a:p>
        </p:txBody>
      </p:sp>
    </p:spTree>
    <p:extLst>
      <p:ext uri="{BB962C8B-B14F-4D97-AF65-F5344CB8AC3E}">
        <p14:creationId xmlns:p14="http://schemas.microsoft.com/office/powerpoint/2010/main" val="3738115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69688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85" y="318750"/>
            <a:ext cx="8089900" cy="467820"/>
          </a:xfrm>
        </p:spPr>
        <p:txBody>
          <a:bodyPr/>
          <a:lstStyle/>
          <a:p>
            <a:r>
              <a:rPr lang="en-US" dirty="0"/>
              <a:t>Agenda</a:t>
            </a:r>
          </a:p>
        </p:txBody>
      </p:sp>
      <p:sp>
        <p:nvSpPr>
          <p:cNvPr id="3" name="Content Placeholder 2"/>
          <p:cNvSpPr>
            <a:spLocks noGrp="1"/>
          </p:cNvSpPr>
          <p:nvPr>
            <p:ph idx="1"/>
          </p:nvPr>
        </p:nvSpPr>
        <p:spPr>
          <a:xfrm>
            <a:off x="432940" y="1136707"/>
            <a:ext cx="8089901" cy="2377202"/>
          </a:xfrm>
        </p:spPr>
        <p:txBody>
          <a:bodyPr/>
          <a:lstStyle/>
          <a:p>
            <a:r>
              <a:rPr lang="en-US" dirty="0" smtClean="0"/>
              <a:t>UCSF Enterprise Information Background (Real Short, I Promise)</a:t>
            </a:r>
          </a:p>
          <a:p>
            <a:r>
              <a:rPr lang="en-US" dirty="0" smtClean="0"/>
              <a:t>The Problem</a:t>
            </a:r>
          </a:p>
          <a:p>
            <a:r>
              <a:rPr lang="en-US" dirty="0" smtClean="0"/>
              <a:t>The Idea</a:t>
            </a:r>
          </a:p>
          <a:p>
            <a:r>
              <a:rPr lang="en-US" dirty="0" smtClean="0"/>
              <a:t>What We Did and How We Did It</a:t>
            </a:r>
          </a:p>
          <a:p>
            <a:r>
              <a:rPr lang="en-US" dirty="0" smtClean="0"/>
              <a:t>What It Looks Like</a:t>
            </a:r>
          </a:p>
          <a:p>
            <a:r>
              <a:rPr lang="en-US" dirty="0" smtClean="0"/>
              <a:t>What’s Next?</a:t>
            </a:r>
            <a:endParaRPr lang="en-US" dirty="0"/>
          </a:p>
          <a:p>
            <a:pPr marL="0" indent="0">
              <a:buNone/>
            </a:pPr>
            <a:endParaRPr lang="en-US" dirty="0"/>
          </a:p>
        </p:txBody>
      </p:sp>
      <p:sp>
        <p:nvSpPr>
          <p:cNvPr id="4" name="Date Placeholder 3"/>
          <p:cNvSpPr>
            <a:spLocks noGrp="1"/>
          </p:cNvSpPr>
          <p:nvPr>
            <p:ph type="dt" sz="half" idx="10"/>
          </p:nvPr>
        </p:nvSpPr>
        <p:spPr/>
        <p:txBody>
          <a:bodyPr/>
          <a:lstStyle/>
          <a:p>
            <a:fld id="{1061790F-F416-478D-864B-C6CB32A3AEA4}" type="datetime1">
              <a:rPr lang="en-US" smtClean="0"/>
              <a:t>7/31/2018</a:t>
            </a:fld>
            <a:endParaRPr lang="en-US"/>
          </a:p>
        </p:txBody>
      </p:sp>
      <p:sp>
        <p:nvSpPr>
          <p:cNvPr id="6" name="Slide Number Placeholder 5"/>
          <p:cNvSpPr>
            <a:spLocks noGrp="1"/>
          </p:cNvSpPr>
          <p:nvPr>
            <p:ph type="sldNum" sz="quarter" idx="12"/>
          </p:nvPr>
        </p:nvSpPr>
        <p:spPr/>
        <p:txBody>
          <a:bodyPr/>
          <a:lstStyle/>
          <a:p>
            <a:fld id="{8E4748CF-8E86-4913-8891-7E01E84F9D7C}" type="slidenum">
              <a:rPr lang="en-US" smtClean="0"/>
              <a:t>2</a:t>
            </a:fld>
            <a:endParaRPr lang="en-US"/>
          </a:p>
        </p:txBody>
      </p:sp>
    </p:spTree>
    <p:extLst>
      <p:ext uri="{BB962C8B-B14F-4D97-AF65-F5344CB8AC3E}">
        <p14:creationId xmlns:p14="http://schemas.microsoft.com/office/powerpoint/2010/main" val="4170260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85" y="318750"/>
            <a:ext cx="8089900" cy="467820"/>
          </a:xfrm>
        </p:spPr>
        <p:txBody>
          <a:bodyPr/>
          <a:lstStyle/>
          <a:p>
            <a:r>
              <a:rPr lang="en-US" dirty="0"/>
              <a:t>UCSF Enterprise Information</a:t>
            </a:r>
            <a:endParaRPr lang="en-US" dirty="0"/>
          </a:p>
        </p:txBody>
      </p:sp>
      <p:sp>
        <p:nvSpPr>
          <p:cNvPr id="3" name="Content Placeholder 2"/>
          <p:cNvSpPr>
            <a:spLocks noGrp="1"/>
          </p:cNvSpPr>
          <p:nvPr>
            <p:ph idx="1"/>
          </p:nvPr>
        </p:nvSpPr>
        <p:spPr>
          <a:xfrm>
            <a:off x="432940" y="1136707"/>
            <a:ext cx="8089901" cy="2377202"/>
          </a:xfrm>
        </p:spPr>
        <p:txBody>
          <a:bodyPr/>
          <a:lstStyle/>
          <a:p>
            <a:r>
              <a:rPr lang="en-US" dirty="0" smtClean="0"/>
              <a:t>Created 2013</a:t>
            </a:r>
          </a:p>
          <a:p>
            <a:r>
              <a:rPr lang="en-US" dirty="0" smtClean="0"/>
              <a:t>Work areas: ETL development and support; data warehouse administration; data architecture; metadata and master-data management</a:t>
            </a:r>
          </a:p>
          <a:p>
            <a:r>
              <a:rPr lang="en-US" dirty="0" smtClean="0"/>
              <a:t>12 team members</a:t>
            </a:r>
          </a:p>
          <a:p>
            <a:r>
              <a:rPr lang="en-US" dirty="0" smtClean="0"/>
              <a:t>Project deliverables include data modelling, profiling, source-to-target mapping, ETL design and development, and a full documentation suite</a:t>
            </a:r>
            <a:endParaRPr lang="en-US" dirty="0"/>
          </a:p>
        </p:txBody>
      </p:sp>
      <p:sp>
        <p:nvSpPr>
          <p:cNvPr id="4" name="Date Placeholder 3"/>
          <p:cNvSpPr>
            <a:spLocks noGrp="1"/>
          </p:cNvSpPr>
          <p:nvPr>
            <p:ph type="dt" sz="half" idx="10"/>
          </p:nvPr>
        </p:nvSpPr>
        <p:spPr/>
        <p:txBody>
          <a:bodyPr/>
          <a:lstStyle/>
          <a:p>
            <a:fld id="{1061790F-F416-478D-864B-C6CB32A3AEA4}" type="datetime1">
              <a:rPr lang="en-US" smtClean="0"/>
              <a:t>7/31/2018</a:t>
            </a:fld>
            <a:endParaRPr lang="en-US"/>
          </a:p>
        </p:txBody>
      </p:sp>
      <p:sp>
        <p:nvSpPr>
          <p:cNvPr id="6" name="Slide Number Placeholder 5"/>
          <p:cNvSpPr>
            <a:spLocks noGrp="1"/>
          </p:cNvSpPr>
          <p:nvPr>
            <p:ph type="sldNum" sz="quarter" idx="12"/>
          </p:nvPr>
        </p:nvSpPr>
        <p:spPr/>
        <p:txBody>
          <a:bodyPr/>
          <a:lstStyle/>
          <a:p>
            <a:fld id="{8E4748CF-8E86-4913-8891-7E01E84F9D7C}" type="slidenum">
              <a:rPr lang="en-US" smtClean="0"/>
              <a:t>3</a:t>
            </a:fld>
            <a:endParaRPr lang="en-US"/>
          </a:p>
        </p:txBody>
      </p:sp>
    </p:spTree>
    <p:extLst>
      <p:ext uri="{BB962C8B-B14F-4D97-AF65-F5344CB8AC3E}">
        <p14:creationId xmlns:p14="http://schemas.microsoft.com/office/powerpoint/2010/main" val="2197794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9765"/>
          <a:stretch/>
        </p:blipFill>
        <p:spPr>
          <a:xfrm>
            <a:off x="1" y="-13447"/>
            <a:ext cx="9143999" cy="5156947"/>
          </a:xfrm>
          <a:prstGeom prst="rect">
            <a:avLst/>
          </a:prstGeom>
        </p:spPr>
      </p:pic>
      <p:sp>
        <p:nvSpPr>
          <p:cNvPr id="2" name="Title 1"/>
          <p:cNvSpPr>
            <a:spLocks noGrp="1"/>
          </p:cNvSpPr>
          <p:nvPr>
            <p:ph type="title"/>
          </p:nvPr>
        </p:nvSpPr>
        <p:spPr>
          <a:xfrm>
            <a:off x="0" y="318750"/>
            <a:ext cx="9143999" cy="467820"/>
          </a:xfrm>
          <a:solidFill>
            <a:schemeClr val="bg1"/>
          </a:solidFill>
        </p:spPr>
        <p:txBody>
          <a:bodyPr/>
          <a:lstStyle/>
          <a:p>
            <a:pPr>
              <a:tabLst>
                <a:tab pos="457200" algn="l"/>
              </a:tabLst>
            </a:pPr>
            <a:r>
              <a:rPr lang="en-US" dirty="0" smtClean="0"/>
              <a:t>     	The Problem</a:t>
            </a:r>
            <a:endParaRPr lang="en-US" dirty="0"/>
          </a:p>
        </p:txBody>
      </p:sp>
      <p:sp>
        <p:nvSpPr>
          <p:cNvPr id="4" name="Date Placeholder 3"/>
          <p:cNvSpPr>
            <a:spLocks noGrp="1"/>
          </p:cNvSpPr>
          <p:nvPr>
            <p:ph type="dt" sz="half" idx="10"/>
          </p:nvPr>
        </p:nvSpPr>
        <p:spPr/>
        <p:txBody>
          <a:bodyPr/>
          <a:lstStyle/>
          <a:p>
            <a:fld id="{1061790F-F416-478D-864B-C6CB32A3AEA4}" type="datetime1">
              <a:rPr lang="en-US" smtClean="0"/>
              <a:t>7/31/2018</a:t>
            </a:fld>
            <a:endParaRPr lang="en-US"/>
          </a:p>
        </p:txBody>
      </p:sp>
      <p:sp>
        <p:nvSpPr>
          <p:cNvPr id="6" name="Slide Number Placeholder 5"/>
          <p:cNvSpPr>
            <a:spLocks noGrp="1"/>
          </p:cNvSpPr>
          <p:nvPr>
            <p:ph type="sldNum" sz="quarter" idx="12"/>
          </p:nvPr>
        </p:nvSpPr>
        <p:spPr/>
        <p:txBody>
          <a:bodyPr/>
          <a:lstStyle/>
          <a:p>
            <a:fld id="{8E4748CF-8E86-4913-8891-7E01E84F9D7C}" type="slidenum">
              <a:rPr lang="en-US" smtClean="0"/>
              <a:t>4</a:t>
            </a:fld>
            <a:endParaRPr lang="en-US"/>
          </a:p>
        </p:txBody>
      </p:sp>
    </p:spTree>
    <p:extLst>
      <p:ext uri="{BB962C8B-B14F-4D97-AF65-F5344CB8AC3E}">
        <p14:creationId xmlns:p14="http://schemas.microsoft.com/office/powerpoint/2010/main" val="2651802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85" y="318750"/>
            <a:ext cx="8089900" cy="467820"/>
          </a:xfrm>
        </p:spPr>
        <p:txBody>
          <a:bodyPr/>
          <a:lstStyle/>
          <a:p>
            <a:r>
              <a:rPr lang="en-US" dirty="0" smtClean="0"/>
              <a:t>The Problem – Lots of Data; No Governance</a:t>
            </a:r>
            <a:endParaRPr lang="en-US" dirty="0"/>
          </a:p>
        </p:txBody>
      </p:sp>
      <p:sp>
        <p:nvSpPr>
          <p:cNvPr id="3" name="Content Placeholder 2"/>
          <p:cNvSpPr>
            <a:spLocks noGrp="1"/>
          </p:cNvSpPr>
          <p:nvPr>
            <p:ph idx="1"/>
          </p:nvPr>
        </p:nvSpPr>
        <p:spPr>
          <a:xfrm>
            <a:off x="432940" y="1136707"/>
            <a:ext cx="8089901" cy="2377202"/>
          </a:xfrm>
        </p:spPr>
        <p:txBody>
          <a:bodyPr/>
          <a:lstStyle/>
          <a:p>
            <a:r>
              <a:rPr lang="en-US" dirty="0" smtClean="0"/>
              <a:t>Multiple (and different!) reporting of the same measures</a:t>
            </a:r>
          </a:p>
          <a:p>
            <a:r>
              <a:rPr lang="en-US" dirty="0" smtClean="0"/>
              <a:t>Disagreement over definitions of key measures and metrics</a:t>
            </a:r>
            <a:endParaRPr lang="en-US" dirty="0"/>
          </a:p>
          <a:p>
            <a:pPr lvl="1" indent="-285750"/>
            <a:r>
              <a:rPr lang="en-US" i="1" dirty="0" smtClean="0"/>
              <a:t>Case study: what’s our census?</a:t>
            </a:r>
            <a:endParaRPr lang="en-US" i="1" dirty="0"/>
          </a:p>
          <a:p>
            <a:pPr marL="285750" lvl="1" indent="-285750">
              <a:buFont typeface="Wingdings" panose="05000000000000000000" pitchFamily="2" charset="2"/>
              <a:buChar char="§"/>
            </a:pPr>
            <a:r>
              <a:rPr lang="en-US" dirty="0" smtClean="0"/>
              <a:t>Data resided in siloed shops (it’s who you know)</a:t>
            </a:r>
          </a:p>
        </p:txBody>
      </p:sp>
      <p:sp>
        <p:nvSpPr>
          <p:cNvPr id="4" name="Date Placeholder 3"/>
          <p:cNvSpPr>
            <a:spLocks noGrp="1"/>
          </p:cNvSpPr>
          <p:nvPr>
            <p:ph type="dt" sz="half" idx="10"/>
          </p:nvPr>
        </p:nvSpPr>
        <p:spPr/>
        <p:txBody>
          <a:bodyPr/>
          <a:lstStyle/>
          <a:p>
            <a:fld id="{1061790F-F416-478D-864B-C6CB32A3AEA4}" type="datetime1">
              <a:rPr lang="en-US" smtClean="0"/>
              <a:t>7/31/2018</a:t>
            </a:fld>
            <a:endParaRPr lang="en-US"/>
          </a:p>
        </p:txBody>
      </p:sp>
      <p:sp>
        <p:nvSpPr>
          <p:cNvPr id="6" name="Slide Number Placeholder 5"/>
          <p:cNvSpPr>
            <a:spLocks noGrp="1"/>
          </p:cNvSpPr>
          <p:nvPr>
            <p:ph type="sldNum" sz="quarter" idx="12"/>
          </p:nvPr>
        </p:nvSpPr>
        <p:spPr/>
        <p:txBody>
          <a:bodyPr/>
          <a:lstStyle/>
          <a:p>
            <a:fld id="{8E4748CF-8E86-4913-8891-7E01E84F9D7C}" type="slidenum">
              <a:rPr lang="en-US" smtClean="0"/>
              <a:t>5</a:t>
            </a:fld>
            <a:endParaRPr lang="en-US"/>
          </a:p>
        </p:txBody>
      </p:sp>
    </p:spTree>
    <p:extLst>
      <p:ext uri="{BB962C8B-B14F-4D97-AF65-F5344CB8AC3E}">
        <p14:creationId xmlns:p14="http://schemas.microsoft.com/office/powerpoint/2010/main" val="3103064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85" y="318750"/>
            <a:ext cx="8089900" cy="467820"/>
          </a:xfrm>
        </p:spPr>
        <p:txBody>
          <a:bodyPr/>
          <a:lstStyle/>
          <a:p>
            <a:r>
              <a:rPr lang="en-US" dirty="0" smtClean="0"/>
              <a:t>What We Did About It: Tech Geek Efforts</a:t>
            </a:r>
            <a:endParaRPr lang="en-US" dirty="0"/>
          </a:p>
        </p:txBody>
      </p:sp>
      <p:sp>
        <p:nvSpPr>
          <p:cNvPr id="3" name="Content Placeholder 2"/>
          <p:cNvSpPr>
            <a:spLocks noGrp="1"/>
          </p:cNvSpPr>
          <p:nvPr>
            <p:ph idx="1"/>
          </p:nvPr>
        </p:nvSpPr>
        <p:spPr>
          <a:xfrm>
            <a:off x="432940" y="1136707"/>
            <a:ext cx="8089901" cy="2377202"/>
          </a:xfrm>
        </p:spPr>
        <p:txBody>
          <a:bodyPr/>
          <a:lstStyle/>
          <a:p>
            <a:r>
              <a:rPr lang="en-US" dirty="0" smtClean="0"/>
              <a:t>Identified a business need</a:t>
            </a:r>
            <a:endParaRPr lang="en-US" dirty="0"/>
          </a:p>
          <a:p>
            <a:r>
              <a:rPr lang="en-US" dirty="0" smtClean="0"/>
              <a:t>Brainstormed a flexible technical solution for data replication problems</a:t>
            </a:r>
          </a:p>
          <a:p>
            <a:r>
              <a:rPr lang="en-US" dirty="0" smtClean="0"/>
              <a:t>Extensive data modelling sessions</a:t>
            </a:r>
          </a:p>
        </p:txBody>
      </p:sp>
      <p:sp>
        <p:nvSpPr>
          <p:cNvPr id="4" name="Date Placeholder 3"/>
          <p:cNvSpPr>
            <a:spLocks noGrp="1"/>
          </p:cNvSpPr>
          <p:nvPr>
            <p:ph type="dt" sz="half" idx="10"/>
          </p:nvPr>
        </p:nvSpPr>
        <p:spPr/>
        <p:txBody>
          <a:bodyPr/>
          <a:lstStyle/>
          <a:p>
            <a:fld id="{1061790F-F416-478D-864B-C6CB32A3AEA4}" type="datetime1">
              <a:rPr lang="en-US" smtClean="0"/>
              <a:t>7/31/2018</a:t>
            </a:fld>
            <a:endParaRPr lang="en-US"/>
          </a:p>
        </p:txBody>
      </p:sp>
      <p:sp>
        <p:nvSpPr>
          <p:cNvPr id="6" name="Slide Number Placeholder 5"/>
          <p:cNvSpPr>
            <a:spLocks noGrp="1"/>
          </p:cNvSpPr>
          <p:nvPr>
            <p:ph type="sldNum" sz="quarter" idx="12"/>
          </p:nvPr>
        </p:nvSpPr>
        <p:spPr/>
        <p:txBody>
          <a:bodyPr/>
          <a:lstStyle/>
          <a:p>
            <a:fld id="{8E4748CF-8E86-4913-8891-7E01E84F9D7C}" type="slidenum">
              <a:rPr lang="en-US" smtClean="0"/>
              <a:t>6</a:t>
            </a:fld>
            <a:endParaRPr lang="en-US"/>
          </a:p>
        </p:txBody>
      </p:sp>
    </p:spTree>
    <p:extLst>
      <p:ext uri="{BB962C8B-B14F-4D97-AF65-F5344CB8AC3E}">
        <p14:creationId xmlns:p14="http://schemas.microsoft.com/office/powerpoint/2010/main" val="891576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85" y="318750"/>
            <a:ext cx="8089900" cy="467820"/>
          </a:xfrm>
        </p:spPr>
        <p:txBody>
          <a:bodyPr/>
          <a:lstStyle/>
          <a:p>
            <a:r>
              <a:rPr lang="en-US" dirty="0" smtClean="0"/>
              <a:t>A Quick Digression: Facts and Dimensions</a:t>
            </a:r>
            <a:endParaRPr lang="en-US" dirty="0"/>
          </a:p>
        </p:txBody>
      </p:sp>
      <p:sp>
        <p:nvSpPr>
          <p:cNvPr id="3" name="Content Placeholder 2"/>
          <p:cNvSpPr>
            <a:spLocks noGrp="1"/>
          </p:cNvSpPr>
          <p:nvPr>
            <p:ph idx="1"/>
          </p:nvPr>
        </p:nvSpPr>
        <p:spPr>
          <a:xfrm>
            <a:off x="432940" y="1136707"/>
            <a:ext cx="8089901" cy="2377202"/>
          </a:xfrm>
        </p:spPr>
        <p:txBody>
          <a:bodyPr/>
          <a:lstStyle/>
          <a:p>
            <a:pPr marL="0" indent="0">
              <a:buNone/>
            </a:pPr>
            <a:r>
              <a:rPr lang="en-US" dirty="0" smtClean="0"/>
              <a:t>A </a:t>
            </a:r>
            <a:r>
              <a:rPr lang="en-US" b="1" dirty="0" smtClean="0"/>
              <a:t>fact</a:t>
            </a:r>
            <a:r>
              <a:rPr lang="en-US" dirty="0" smtClean="0"/>
              <a:t> table contains the numerical data you wish to report on; for instance, how many students are currently enrolled? Every field in a row should directly tie to the numerical value at the heart of the row.</a:t>
            </a:r>
          </a:p>
          <a:p>
            <a:pPr marL="0" indent="0">
              <a:buNone/>
            </a:pPr>
            <a:r>
              <a:rPr lang="en-US" dirty="0" smtClean="0"/>
              <a:t>A </a:t>
            </a:r>
            <a:r>
              <a:rPr lang="en-US" b="1" dirty="0" smtClean="0"/>
              <a:t>dimension</a:t>
            </a:r>
            <a:r>
              <a:rPr lang="en-US" dirty="0" smtClean="0"/>
              <a:t> table contains business intelligence information that tells us the different ways we can look at a fact. A possible dimension for our example fact table above is “student.” A student has a lot of potential dimensional attributes we can use to slice and dice the enrollment number: how many of those students are women? How many came from a different country?</a:t>
            </a:r>
          </a:p>
          <a:p>
            <a:pPr marL="0" indent="0">
              <a:buNone/>
            </a:pPr>
            <a:r>
              <a:rPr lang="en-US" dirty="0" smtClean="0"/>
              <a:t>Other common dimensions include time (how many of those students enrolled longer than four years ago?), business units (how many of those students are in liberal arts programs?) and even individual people (how many of those students enrolled in Dr. </a:t>
            </a:r>
            <a:r>
              <a:rPr lang="en-US" dirty="0" err="1" smtClean="0"/>
              <a:t>Freep’s</a:t>
            </a:r>
            <a:r>
              <a:rPr lang="en-US" dirty="0" smtClean="0"/>
              <a:t> course in abnormal psychology?).</a:t>
            </a:r>
          </a:p>
        </p:txBody>
      </p:sp>
      <p:sp>
        <p:nvSpPr>
          <p:cNvPr id="4" name="Date Placeholder 3"/>
          <p:cNvSpPr>
            <a:spLocks noGrp="1"/>
          </p:cNvSpPr>
          <p:nvPr>
            <p:ph type="dt" sz="half" idx="10"/>
          </p:nvPr>
        </p:nvSpPr>
        <p:spPr/>
        <p:txBody>
          <a:bodyPr/>
          <a:lstStyle/>
          <a:p>
            <a:fld id="{1061790F-F416-478D-864B-C6CB32A3AEA4}" type="datetime1">
              <a:rPr lang="en-US" smtClean="0"/>
              <a:t>7/31/2018</a:t>
            </a:fld>
            <a:endParaRPr lang="en-US"/>
          </a:p>
        </p:txBody>
      </p:sp>
      <p:sp>
        <p:nvSpPr>
          <p:cNvPr id="6" name="Slide Number Placeholder 5"/>
          <p:cNvSpPr>
            <a:spLocks noGrp="1"/>
          </p:cNvSpPr>
          <p:nvPr>
            <p:ph type="sldNum" sz="quarter" idx="12"/>
          </p:nvPr>
        </p:nvSpPr>
        <p:spPr/>
        <p:txBody>
          <a:bodyPr/>
          <a:lstStyle/>
          <a:p>
            <a:fld id="{8E4748CF-8E86-4913-8891-7E01E84F9D7C}" type="slidenum">
              <a:rPr lang="en-US" smtClean="0"/>
              <a:t>7</a:t>
            </a:fld>
            <a:endParaRPr lang="en-US"/>
          </a:p>
        </p:txBody>
      </p:sp>
    </p:spTree>
    <p:extLst>
      <p:ext uri="{BB962C8B-B14F-4D97-AF65-F5344CB8AC3E}">
        <p14:creationId xmlns:p14="http://schemas.microsoft.com/office/powerpoint/2010/main" val="2130931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85" y="318750"/>
            <a:ext cx="8089900" cy="467820"/>
          </a:xfrm>
        </p:spPr>
        <p:txBody>
          <a:bodyPr/>
          <a:lstStyle/>
          <a:p>
            <a:r>
              <a:rPr lang="en-US" dirty="0" smtClean="0"/>
              <a:t>The Model</a:t>
            </a:r>
            <a:endParaRPr lang="en-US" dirty="0"/>
          </a:p>
        </p:txBody>
      </p:sp>
      <p:sp>
        <p:nvSpPr>
          <p:cNvPr id="4" name="Date Placeholder 3"/>
          <p:cNvSpPr>
            <a:spLocks noGrp="1"/>
          </p:cNvSpPr>
          <p:nvPr>
            <p:ph type="dt" sz="half" idx="10"/>
          </p:nvPr>
        </p:nvSpPr>
        <p:spPr/>
        <p:txBody>
          <a:bodyPr/>
          <a:lstStyle/>
          <a:p>
            <a:fld id="{1061790F-F416-478D-864B-C6CB32A3AEA4}" type="datetime1">
              <a:rPr lang="en-US" smtClean="0"/>
              <a:t>7/31/2018</a:t>
            </a:fld>
            <a:endParaRPr lang="en-US"/>
          </a:p>
        </p:txBody>
      </p:sp>
      <p:sp>
        <p:nvSpPr>
          <p:cNvPr id="6" name="Slide Number Placeholder 5"/>
          <p:cNvSpPr>
            <a:spLocks noGrp="1"/>
          </p:cNvSpPr>
          <p:nvPr>
            <p:ph type="sldNum" sz="quarter" idx="12"/>
          </p:nvPr>
        </p:nvSpPr>
        <p:spPr/>
        <p:txBody>
          <a:bodyPr/>
          <a:lstStyle/>
          <a:p>
            <a:fld id="{8E4748CF-8E86-4913-8891-7E01E84F9D7C}" type="slidenum">
              <a:rPr lang="en-US" smtClean="0"/>
              <a:t>8</a:t>
            </a:fld>
            <a:endParaRPr lang="en-US"/>
          </a:p>
        </p:txBody>
      </p:sp>
      <p:grpSp>
        <p:nvGrpSpPr>
          <p:cNvPr id="29" name="Group 28"/>
          <p:cNvGrpSpPr/>
          <p:nvPr/>
        </p:nvGrpSpPr>
        <p:grpSpPr>
          <a:xfrm>
            <a:off x="972562" y="1863988"/>
            <a:ext cx="132701" cy="149435"/>
            <a:chOff x="2721852" y="2049395"/>
            <a:chExt cx="348682" cy="392653"/>
          </a:xfrm>
        </p:grpSpPr>
        <p:sp>
          <p:nvSpPr>
            <p:cNvPr id="14" name="Oval 13"/>
            <p:cNvSpPr/>
            <p:nvPr/>
          </p:nvSpPr>
          <p:spPr bwMode="auto">
            <a:xfrm>
              <a:off x="2771664" y="2049395"/>
              <a:ext cx="249058" cy="249058"/>
            </a:xfrm>
            <a:prstGeom prst="ellipse">
              <a:avLst/>
            </a:prstGeom>
            <a:noFill/>
            <a:ln w="3175" algn="ctr">
              <a:solidFill>
                <a:schemeClr val="bg1">
                  <a:lumMod val="50000"/>
                </a:schemeClr>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cxnSp>
          <p:nvCxnSpPr>
            <p:cNvPr id="16" name="Straight Connector 15"/>
            <p:cNvCxnSpPr/>
            <p:nvPr/>
          </p:nvCxnSpPr>
          <p:spPr>
            <a:xfrm flipV="1">
              <a:off x="2721852" y="2298453"/>
              <a:ext cx="348682" cy="3558"/>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4" idx="4"/>
            </p:cNvCxnSpPr>
            <p:nvPr/>
          </p:nvCxnSpPr>
          <p:spPr>
            <a:xfrm>
              <a:off x="2896193" y="2298453"/>
              <a:ext cx="124529" cy="143595"/>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4" idx="4"/>
            </p:cNvCxnSpPr>
            <p:nvPr/>
          </p:nvCxnSpPr>
          <p:spPr>
            <a:xfrm flipH="1">
              <a:off x="2796570" y="2298453"/>
              <a:ext cx="99623" cy="13420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4" idx="4"/>
            </p:cNvCxnSpPr>
            <p:nvPr/>
          </p:nvCxnSpPr>
          <p:spPr>
            <a:xfrm flipH="1">
              <a:off x="2892884" y="2298453"/>
              <a:ext cx="3309" cy="13420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rot="16200000">
            <a:off x="3634165" y="3244286"/>
            <a:ext cx="143369" cy="103869"/>
            <a:chOff x="3457760" y="1762103"/>
            <a:chExt cx="348682" cy="252616"/>
          </a:xfrm>
        </p:grpSpPr>
        <p:sp>
          <p:nvSpPr>
            <p:cNvPr id="26" name="Oval 25"/>
            <p:cNvSpPr/>
            <p:nvPr/>
          </p:nvSpPr>
          <p:spPr bwMode="auto">
            <a:xfrm>
              <a:off x="3507572" y="1762103"/>
              <a:ext cx="249058" cy="249058"/>
            </a:xfrm>
            <a:prstGeom prst="ellipse">
              <a:avLst/>
            </a:prstGeom>
            <a:noFill/>
            <a:ln w="3175" algn="ctr">
              <a:solidFill>
                <a:schemeClr val="bg1">
                  <a:lumMod val="50000"/>
                </a:schemeClr>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cxnSp>
          <p:nvCxnSpPr>
            <p:cNvPr id="27" name="Straight Connector 26"/>
            <p:cNvCxnSpPr/>
            <p:nvPr/>
          </p:nvCxnSpPr>
          <p:spPr>
            <a:xfrm flipV="1">
              <a:off x="3457760" y="2011161"/>
              <a:ext cx="348682" cy="3558"/>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79509" y="1906577"/>
            <a:ext cx="1139780" cy="1526908"/>
            <a:chOff x="893228" y="1607644"/>
            <a:chExt cx="1139780" cy="1526908"/>
          </a:xfrm>
        </p:grpSpPr>
        <p:grpSp>
          <p:nvGrpSpPr>
            <p:cNvPr id="13" name="Group 12"/>
            <p:cNvGrpSpPr/>
            <p:nvPr/>
          </p:nvGrpSpPr>
          <p:grpSpPr>
            <a:xfrm>
              <a:off x="893228" y="1730755"/>
              <a:ext cx="1139780" cy="1403797"/>
              <a:chOff x="946597" y="1204175"/>
              <a:chExt cx="1139780" cy="1403797"/>
            </a:xfrm>
          </p:grpSpPr>
          <p:grpSp>
            <p:nvGrpSpPr>
              <p:cNvPr id="10" name="Group 9"/>
              <p:cNvGrpSpPr/>
              <p:nvPr/>
            </p:nvGrpSpPr>
            <p:grpSpPr>
              <a:xfrm>
                <a:off x="946597" y="1204175"/>
                <a:ext cx="1139780" cy="1403797"/>
                <a:chOff x="946597" y="1204175"/>
                <a:chExt cx="1139780" cy="1403797"/>
              </a:xfrm>
            </p:grpSpPr>
            <p:sp>
              <p:nvSpPr>
                <p:cNvPr id="7" name="Rounded Rectangle 6"/>
                <p:cNvSpPr/>
                <p:nvPr/>
              </p:nvSpPr>
              <p:spPr bwMode="auto">
                <a:xfrm>
                  <a:off x="946597" y="1204175"/>
                  <a:ext cx="1139780" cy="1403797"/>
                </a:xfrm>
                <a:prstGeom prst="roundRect">
                  <a:avLst/>
                </a:prstGeom>
                <a:noFill/>
                <a:ln w="3175" algn="ctr">
                  <a:solidFill>
                    <a:schemeClr val="bg1">
                      <a:lumMod val="50000"/>
                    </a:schemeClr>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cxnSp>
              <p:nvCxnSpPr>
                <p:cNvPr id="9" name="Straight Connector 8"/>
                <p:cNvCxnSpPr/>
                <p:nvPr/>
              </p:nvCxnSpPr>
              <p:spPr>
                <a:xfrm>
                  <a:off x="946597" y="1455212"/>
                  <a:ext cx="113978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bwMode="auto">
              <a:xfrm>
                <a:off x="996233" y="1268138"/>
                <a:ext cx="644407" cy="123111"/>
              </a:xfrm>
              <a:prstGeom prst="rect">
                <a:avLst/>
              </a:prstGeom>
              <a:noFill/>
              <a:ln w="19050" algn="ctr">
                <a:noFill/>
                <a:miter lim="800000"/>
                <a:headEnd/>
                <a:tailEnd/>
              </a:ln>
            </p:spPr>
            <p:txBody>
              <a:bodyPr wrap="none" lIns="0" tIns="0" rIns="0" bIns="0" rtlCol="0">
                <a:spAutoFit/>
              </a:bodyPr>
              <a:lstStyle/>
              <a:p>
                <a:r>
                  <a:rPr lang="en-US" sz="800" dirty="0" smtClean="0">
                    <a:latin typeface="+mj-lt"/>
                  </a:rPr>
                  <a:t>Metric ID (PK)</a:t>
                </a:r>
                <a:endParaRPr lang="en-US" sz="800" dirty="0" smtClean="0">
                  <a:latin typeface="+mj-lt"/>
                </a:endParaRPr>
              </a:p>
            </p:txBody>
          </p:sp>
          <p:sp>
            <p:nvSpPr>
              <p:cNvPr id="12" name="TextBox 11"/>
              <p:cNvSpPr txBox="1"/>
              <p:nvPr/>
            </p:nvSpPr>
            <p:spPr bwMode="auto">
              <a:xfrm>
                <a:off x="996232" y="1484581"/>
                <a:ext cx="1086836" cy="861774"/>
              </a:xfrm>
              <a:prstGeom prst="rect">
                <a:avLst/>
              </a:prstGeom>
              <a:noFill/>
              <a:ln w="19050" algn="ctr">
                <a:noFill/>
                <a:miter lim="800000"/>
                <a:headEnd/>
                <a:tailEnd/>
              </a:ln>
            </p:spPr>
            <p:txBody>
              <a:bodyPr wrap="none" lIns="0" tIns="0" rIns="0" bIns="0" rtlCol="0">
                <a:spAutoFit/>
              </a:bodyPr>
              <a:lstStyle/>
              <a:p>
                <a:r>
                  <a:rPr lang="en-US" sz="800" dirty="0" smtClean="0">
                    <a:latin typeface="+mj-lt"/>
                  </a:rPr>
                  <a:t>Metric Name</a:t>
                </a:r>
              </a:p>
              <a:p>
                <a:r>
                  <a:rPr lang="en-US" sz="800" dirty="0" smtClean="0">
                    <a:latin typeface="+mj-lt"/>
                  </a:rPr>
                  <a:t>Description</a:t>
                </a:r>
              </a:p>
              <a:p>
                <a:r>
                  <a:rPr lang="en-US" sz="800" dirty="0" smtClean="0">
                    <a:latin typeface="+mj-lt"/>
                  </a:rPr>
                  <a:t>Business Owner</a:t>
                </a:r>
              </a:p>
              <a:p>
                <a:r>
                  <a:rPr lang="en-US" sz="800" dirty="0" smtClean="0">
                    <a:latin typeface="+mj-lt"/>
                  </a:rPr>
                  <a:t>Unit of Measure ID (FK)</a:t>
                </a:r>
              </a:p>
              <a:p>
                <a:r>
                  <a:rPr lang="en-US" sz="800" dirty="0" smtClean="0">
                    <a:latin typeface="+mj-lt"/>
                  </a:rPr>
                  <a:t>Calculation</a:t>
                </a:r>
              </a:p>
              <a:p>
                <a:r>
                  <a:rPr lang="en-US" sz="800" dirty="0" smtClean="0">
                    <a:latin typeface="+mj-lt"/>
                  </a:rPr>
                  <a:t>Version</a:t>
                </a:r>
              </a:p>
              <a:p>
                <a:r>
                  <a:rPr lang="en-US" sz="800" dirty="0" smtClean="0">
                    <a:latin typeface="+mj-lt"/>
                  </a:rPr>
                  <a:t>Effective Date</a:t>
                </a:r>
                <a:endParaRPr lang="en-US" sz="800" dirty="0" smtClean="0">
                  <a:latin typeface="+mj-lt"/>
                </a:endParaRPr>
              </a:p>
            </p:txBody>
          </p:sp>
        </p:grpSp>
        <p:sp>
          <p:nvSpPr>
            <p:cNvPr id="37" name="TextBox 36"/>
            <p:cNvSpPr txBox="1"/>
            <p:nvPr/>
          </p:nvSpPr>
          <p:spPr bwMode="auto">
            <a:xfrm>
              <a:off x="893228" y="1607644"/>
              <a:ext cx="392736" cy="123111"/>
            </a:xfrm>
            <a:prstGeom prst="rect">
              <a:avLst/>
            </a:prstGeom>
            <a:noFill/>
            <a:ln w="19050" algn="ctr">
              <a:noFill/>
              <a:miter lim="800000"/>
              <a:headEnd/>
              <a:tailEnd/>
            </a:ln>
          </p:spPr>
          <p:txBody>
            <a:bodyPr wrap="none" lIns="0" tIns="0" rIns="0" bIns="0" rtlCol="0">
              <a:spAutoFit/>
            </a:bodyPr>
            <a:lstStyle/>
            <a:p>
              <a:r>
                <a:rPr lang="en-US" sz="800" dirty="0" smtClean="0">
                  <a:latin typeface="+mj-lt"/>
                </a:rPr>
                <a:t>METRIC</a:t>
              </a:r>
              <a:endParaRPr lang="en-US" sz="800" dirty="0" smtClean="0">
                <a:latin typeface="+mj-lt"/>
              </a:endParaRPr>
            </a:p>
          </p:txBody>
        </p:sp>
      </p:grpSp>
      <p:grpSp>
        <p:nvGrpSpPr>
          <p:cNvPr id="39" name="Group 38"/>
          <p:cNvGrpSpPr/>
          <p:nvPr/>
        </p:nvGrpSpPr>
        <p:grpSpPr>
          <a:xfrm>
            <a:off x="946090" y="828922"/>
            <a:ext cx="1139780" cy="617816"/>
            <a:chOff x="954954" y="851322"/>
            <a:chExt cx="1139780" cy="617816"/>
          </a:xfrm>
        </p:grpSpPr>
        <p:grpSp>
          <p:nvGrpSpPr>
            <p:cNvPr id="36" name="Group 35"/>
            <p:cNvGrpSpPr/>
            <p:nvPr/>
          </p:nvGrpSpPr>
          <p:grpSpPr>
            <a:xfrm>
              <a:off x="954954" y="979724"/>
              <a:ext cx="1139780" cy="489414"/>
              <a:chOff x="993855" y="791459"/>
              <a:chExt cx="1139780" cy="489414"/>
            </a:xfrm>
          </p:grpSpPr>
          <p:sp>
            <p:nvSpPr>
              <p:cNvPr id="34" name="Rounded Rectangle 33"/>
              <p:cNvSpPr/>
              <p:nvPr/>
            </p:nvSpPr>
            <p:spPr bwMode="auto">
              <a:xfrm>
                <a:off x="993855" y="791459"/>
                <a:ext cx="1139780" cy="489414"/>
              </a:xfrm>
              <a:prstGeom prst="roundRect">
                <a:avLst/>
              </a:prstGeom>
              <a:noFill/>
              <a:ln w="3175" algn="ctr">
                <a:solidFill>
                  <a:schemeClr val="bg1">
                    <a:lumMod val="50000"/>
                  </a:schemeClr>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cxnSp>
            <p:nvCxnSpPr>
              <p:cNvPr id="35" name="Straight Connector 34"/>
              <p:cNvCxnSpPr/>
              <p:nvPr/>
            </p:nvCxnSpPr>
            <p:spPr>
              <a:xfrm>
                <a:off x="993855" y="1042495"/>
                <a:ext cx="113978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bwMode="auto">
              <a:xfrm>
                <a:off x="1043491" y="855421"/>
                <a:ext cx="644407" cy="123111"/>
              </a:xfrm>
              <a:prstGeom prst="rect">
                <a:avLst/>
              </a:prstGeom>
              <a:noFill/>
              <a:ln w="19050" algn="ctr">
                <a:noFill/>
                <a:miter lim="800000"/>
                <a:headEnd/>
                <a:tailEnd/>
              </a:ln>
            </p:spPr>
            <p:txBody>
              <a:bodyPr wrap="none" lIns="0" tIns="0" rIns="0" bIns="0" rtlCol="0">
                <a:spAutoFit/>
              </a:bodyPr>
              <a:lstStyle/>
              <a:p>
                <a:r>
                  <a:rPr lang="en-US" sz="800" dirty="0" smtClean="0">
                    <a:latin typeface="+mj-lt"/>
                  </a:rPr>
                  <a:t>Metric ID (PK)</a:t>
                </a:r>
                <a:endParaRPr lang="en-US" sz="800" dirty="0" smtClean="0">
                  <a:latin typeface="+mj-lt"/>
                </a:endParaRPr>
              </a:p>
            </p:txBody>
          </p:sp>
          <p:sp>
            <p:nvSpPr>
              <p:cNvPr id="33" name="TextBox 32"/>
              <p:cNvSpPr txBox="1"/>
              <p:nvPr/>
            </p:nvSpPr>
            <p:spPr bwMode="auto">
              <a:xfrm>
                <a:off x="1043490" y="1071864"/>
                <a:ext cx="581891" cy="123111"/>
              </a:xfrm>
              <a:prstGeom prst="rect">
                <a:avLst/>
              </a:prstGeom>
              <a:noFill/>
              <a:ln w="19050" algn="ctr">
                <a:noFill/>
                <a:miter lim="800000"/>
                <a:headEnd/>
                <a:tailEnd/>
              </a:ln>
            </p:spPr>
            <p:txBody>
              <a:bodyPr wrap="none" lIns="0" tIns="0" rIns="0" bIns="0" rtlCol="0">
                <a:spAutoFit/>
              </a:bodyPr>
              <a:lstStyle/>
              <a:p>
                <a:r>
                  <a:rPr lang="en-US" sz="800" dirty="0" smtClean="0">
                    <a:latin typeface="+mj-lt"/>
                  </a:rPr>
                  <a:t>Metric Name</a:t>
                </a:r>
              </a:p>
            </p:txBody>
          </p:sp>
        </p:grpSp>
        <p:sp>
          <p:nvSpPr>
            <p:cNvPr id="38" name="TextBox 37"/>
            <p:cNvSpPr txBox="1"/>
            <p:nvPr/>
          </p:nvSpPr>
          <p:spPr bwMode="auto">
            <a:xfrm>
              <a:off x="954954" y="851322"/>
              <a:ext cx="495328" cy="123111"/>
            </a:xfrm>
            <a:prstGeom prst="rect">
              <a:avLst/>
            </a:prstGeom>
            <a:noFill/>
            <a:ln w="19050" algn="ctr">
              <a:noFill/>
              <a:miter lim="800000"/>
              <a:headEnd/>
              <a:tailEnd/>
            </a:ln>
          </p:spPr>
          <p:txBody>
            <a:bodyPr wrap="none" lIns="0" tIns="0" rIns="0" bIns="0" rtlCol="0">
              <a:spAutoFit/>
            </a:bodyPr>
            <a:lstStyle/>
            <a:p>
              <a:r>
                <a:rPr lang="en-US" sz="800" dirty="0" smtClean="0">
                  <a:latin typeface="+mj-lt"/>
                </a:rPr>
                <a:t>METRICID</a:t>
              </a:r>
              <a:endParaRPr lang="en-US" sz="800" dirty="0" smtClean="0">
                <a:latin typeface="+mj-lt"/>
              </a:endParaRPr>
            </a:p>
          </p:txBody>
        </p:sp>
      </p:grpSp>
      <p:sp>
        <p:nvSpPr>
          <p:cNvPr id="47" name="Rounded Rectangle 46"/>
          <p:cNvSpPr/>
          <p:nvPr/>
        </p:nvSpPr>
        <p:spPr bwMode="auto">
          <a:xfrm>
            <a:off x="3798795" y="2106907"/>
            <a:ext cx="1139780" cy="1403797"/>
          </a:xfrm>
          <a:prstGeom prst="roundRect">
            <a:avLst/>
          </a:prstGeom>
          <a:noFill/>
          <a:ln w="12700" algn="ctr">
            <a:solidFill>
              <a:schemeClr val="accent1">
                <a:lumMod val="50000"/>
                <a:lumOff val="50000"/>
              </a:schemeClr>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cxnSp>
        <p:nvCxnSpPr>
          <p:cNvPr id="48" name="Straight Connector 47"/>
          <p:cNvCxnSpPr/>
          <p:nvPr/>
        </p:nvCxnSpPr>
        <p:spPr>
          <a:xfrm>
            <a:off x="3798795" y="2357944"/>
            <a:ext cx="113978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bwMode="auto">
          <a:xfrm>
            <a:off x="3848431" y="2170870"/>
            <a:ext cx="873637" cy="123111"/>
          </a:xfrm>
          <a:prstGeom prst="rect">
            <a:avLst/>
          </a:prstGeom>
          <a:noFill/>
          <a:ln w="19050" algn="ctr">
            <a:noFill/>
            <a:miter lim="800000"/>
            <a:headEnd/>
            <a:tailEnd/>
          </a:ln>
        </p:spPr>
        <p:txBody>
          <a:bodyPr wrap="none" lIns="0" tIns="0" rIns="0" bIns="0" rtlCol="0">
            <a:spAutoFit/>
          </a:bodyPr>
          <a:lstStyle/>
          <a:p>
            <a:r>
              <a:rPr lang="en-US" sz="800" dirty="0" smtClean="0">
                <a:latin typeface="+mj-lt"/>
              </a:rPr>
              <a:t>Fact Metric ID (PK)</a:t>
            </a:r>
            <a:endParaRPr lang="en-US" sz="800" dirty="0" smtClean="0">
              <a:latin typeface="+mj-lt"/>
            </a:endParaRPr>
          </a:p>
        </p:txBody>
      </p:sp>
      <p:sp>
        <p:nvSpPr>
          <p:cNvPr id="46" name="TextBox 45"/>
          <p:cNvSpPr txBox="1"/>
          <p:nvPr/>
        </p:nvSpPr>
        <p:spPr bwMode="auto">
          <a:xfrm>
            <a:off x="3848430" y="2387313"/>
            <a:ext cx="915315" cy="984885"/>
          </a:xfrm>
          <a:prstGeom prst="rect">
            <a:avLst/>
          </a:prstGeom>
          <a:noFill/>
          <a:ln w="19050" algn="ctr">
            <a:noFill/>
            <a:miter lim="800000"/>
            <a:headEnd/>
            <a:tailEnd/>
          </a:ln>
        </p:spPr>
        <p:txBody>
          <a:bodyPr wrap="none" lIns="0" tIns="0" rIns="0" bIns="0" rtlCol="0">
            <a:spAutoFit/>
          </a:bodyPr>
          <a:lstStyle/>
          <a:p>
            <a:r>
              <a:rPr lang="en-US" sz="800" dirty="0" smtClean="0">
                <a:latin typeface="+mj-lt"/>
              </a:rPr>
              <a:t>Metric Value</a:t>
            </a:r>
          </a:p>
          <a:p>
            <a:r>
              <a:rPr lang="en-US" sz="800" dirty="0" smtClean="0">
                <a:latin typeface="+mj-lt"/>
              </a:rPr>
              <a:t>Reported Date</a:t>
            </a:r>
          </a:p>
          <a:p>
            <a:r>
              <a:rPr lang="en-US" sz="800" dirty="0" smtClean="0">
                <a:latin typeface="+mj-lt"/>
              </a:rPr>
              <a:t>Period Start</a:t>
            </a:r>
          </a:p>
          <a:p>
            <a:r>
              <a:rPr lang="en-US" sz="800" dirty="0" smtClean="0">
                <a:latin typeface="+mj-lt"/>
              </a:rPr>
              <a:t>Period End</a:t>
            </a:r>
          </a:p>
          <a:p>
            <a:r>
              <a:rPr lang="en-US" sz="800" dirty="0" smtClean="0">
                <a:latin typeface="+mj-lt"/>
              </a:rPr>
              <a:t>Metric ID (FK)</a:t>
            </a:r>
          </a:p>
          <a:p>
            <a:r>
              <a:rPr lang="en-US" sz="800" dirty="0" smtClean="0">
                <a:latin typeface="+mj-lt"/>
              </a:rPr>
              <a:t>Version (FK)</a:t>
            </a:r>
          </a:p>
          <a:p>
            <a:r>
              <a:rPr lang="en-US" sz="800" dirty="0" smtClean="0">
                <a:latin typeface="+mj-lt"/>
              </a:rPr>
              <a:t>Dim Set ID (FK)</a:t>
            </a:r>
          </a:p>
          <a:p>
            <a:r>
              <a:rPr lang="en-US" sz="800" dirty="0" smtClean="0">
                <a:latin typeface="+mj-lt"/>
              </a:rPr>
              <a:t>Period Type ID (FK)</a:t>
            </a:r>
            <a:endParaRPr lang="en-US" sz="800" dirty="0" smtClean="0">
              <a:latin typeface="+mj-lt"/>
            </a:endParaRPr>
          </a:p>
        </p:txBody>
      </p:sp>
      <p:sp>
        <p:nvSpPr>
          <p:cNvPr id="43" name="TextBox 42"/>
          <p:cNvSpPr txBox="1"/>
          <p:nvPr/>
        </p:nvSpPr>
        <p:spPr bwMode="auto">
          <a:xfrm>
            <a:off x="3798795" y="1983796"/>
            <a:ext cx="718145" cy="123111"/>
          </a:xfrm>
          <a:prstGeom prst="rect">
            <a:avLst/>
          </a:prstGeom>
          <a:noFill/>
          <a:ln w="19050" algn="ctr">
            <a:noFill/>
            <a:miter lim="800000"/>
            <a:headEnd/>
            <a:tailEnd/>
          </a:ln>
        </p:spPr>
        <p:txBody>
          <a:bodyPr wrap="none" lIns="0" tIns="0" rIns="0" bIns="0" rtlCol="0">
            <a:spAutoFit/>
          </a:bodyPr>
          <a:lstStyle/>
          <a:p>
            <a:r>
              <a:rPr lang="en-US" sz="800" dirty="0" smtClean="0">
                <a:latin typeface="+mj-lt"/>
              </a:rPr>
              <a:t>FACT_METRIC</a:t>
            </a:r>
            <a:endParaRPr lang="en-US" sz="800" dirty="0" smtClean="0">
              <a:latin typeface="+mj-lt"/>
            </a:endParaRPr>
          </a:p>
        </p:txBody>
      </p:sp>
      <p:grpSp>
        <p:nvGrpSpPr>
          <p:cNvPr id="49" name="Group 48"/>
          <p:cNvGrpSpPr/>
          <p:nvPr/>
        </p:nvGrpSpPr>
        <p:grpSpPr>
          <a:xfrm>
            <a:off x="2443995" y="828922"/>
            <a:ext cx="1142884" cy="617816"/>
            <a:chOff x="954954" y="851322"/>
            <a:chExt cx="1142884" cy="617816"/>
          </a:xfrm>
        </p:grpSpPr>
        <p:grpSp>
          <p:nvGrpSpPr>
            <p:cNvPr id="50" name="Group 49"/>
            <p:cNvGrpSpPr/>
            <p:nvPr/>
          </p:nvGrpSpPr>
          <p:grpSpPr>
            <a:xfrm>
              <a:off x="954954" y="979724"/>
              <a:ext cx="1142884" cy="489414"/>
              <a:chOff x="993855" y="791459"/>
              <a:chExt cx="1142884" cy="489414"/>
            </a:xfrm>
          </p:grpSpPr>
          <p:sp>
            <p:nvSpPr>
              <p:cNvPr id="52" name="Rounded Rectangle 51"/>
              <p:cNvSpPr/>
              <p:nvPr/>
            </p:nvSpPr>
            <p:spPr bwMode="auto">
              <a:xfrm>
                <a:off x="993855" y="791459"/>
                <a:ext cx="1139780" cy="489414"/>
              </a:xfrm>
              <a:prstGeom prst="roundRect">
                <a:avLst/>
              </a:prstGeom>
              <a:noFill/>
              <a:ln w="3175" algn="ctr">
                <a:solidFill>
                  <a:schemeClr val="bg1">
                    <a:lumMod val="50000"/>
                  </a:schemeClr>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cxnSp>
            <p:nvCxnSpPr>
              <p:cNvPr id="53" name="Straight Connector 52"/>
              <p:cNvCxnSpPr/>
              <p:nvPr/>
            </p:nvCxnSpPr>
            <p:spPr>
              <a:xfrm>
                <a:off x="993855" y="1042495"/>
                <a:ext cx="113978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bwMode="auto">
              <a:xfrm>
                <a:off x="1043491" y="855421"/>
                <a:ext cx="1093248" cy="123111"/>
              </a:xfrm>
              <a:prstGeom prst="rect">
                <a:avLst/>
              </a:prstGeom>
              <a:noFill/>
              <a:ln w="19050" algn="ctr">
                <a:noFill/>
                <a:miter lim="800000"/>
                <a:headEnd/>
                <a:tailEnd/>
              </a:ln>
            </p:spPr>
            <p:txBody>
              <a:bodyPr wrap="none" lIns="0" tIns="0" rIns="0" bIns="0" rtlCol="0">
                <a:spAutoFit/>
              </a:bodyPr>
              <a:lstStyle/>
              <a:p>
                <a:r>
                  <a:rPr lang="en-US" sz="800" dirty="0" smtClean="0">
                    <a:latin typeface="+mj-lt"/>
                  </a:rPr>
                  <a:t>Unit of Measure ID (PK)</a:t>
                </a:r>
                <a:endParaRPr lang="en-US" sz="800" dirty="0" smtClean="0">
                  <a:latin typeface="+mj-lt"/>
                </a:endParaRPr>
              </a:p>
            </p:txBody>
          </p:sp>
          <p:sp>
            <p:nvSpPr>
              <p:cNvPr id="55" name="TextBox 54"/>
              <p:cNvSpPr txBox="1"/>
              <p:nvPr/>
            </p:nvSpPr>
            <p:spPr bwMode="auto">
              <a:xfrm>
                <a:off x="1043490" y="1071864"/>
                <a:ext cx="1021113" cy="123111"/>
              </a:xfrm>
              <a:prstGeom prst="rect">
                <a:avLst/>
              </a:prstGeom>
              <a:noFill/>
              <a:ln w="19050" algn="ctr">
                <a:noFill/>
                <a:miter lim="800000"/>
                <a:headEnd/>
                <a:tailEnd/>
              </a:ln>
            </p:spPr>
            <p:txBody>
              <a:bodyPr wrap="none" lIns="0" tIns="0" rIns="0" bIns="0" rtlCol="0">
                <a:spAutoFit/>
              </a:bodyPr>
              <a:lstStyle/>
              <a:p>
                <a:r>
                  <a:rPr lang="en-US" sz="800" dirty="0" smtClean="0">
                    <a:latin typeface="+mj-lt"/>
                  </a:rPr>
                  <a:t>Unit of Measure Value</a:t>
                </a:r>
              </a:p>
            </p:txBody>
          </p:sp>
        </p:grpSp>
        <p:sp>
          <p:nvSpPr>
            <p:cNvPr id="51" name="TextBox 50"/>
            <p:cNvSpPr txBox="1"/>
            <p:nvPr/>
          </p:nvSpPr>
          <p:spPr bwMode="auto">
            <a:xfrm>
              <a:off x="954954" y="851322"/>
              <a:ext cx="1005083" cy="123111"/>
            </a:xfrm>
            <a:prstGeom prst="rect">
              <a:avLst/>
            </a:prstGeom>
            <a:noFill/>
            <a:ln w="19050" algn="ctr">
              <a:noFill/>
              <a:miter lim="800000"/>
              <a:headEnd/>
              <a:tailEnd/>
            </a:ln>
          </p:spPr>
          <p:txBody>
            <a:bodyPr wrap="none" lIns="0" tIns="0" rIns="0" bIns="0" rtlCol="0">
              <a:spAutoFit/>
            </a:bodyPr>
            <a:lstStyle/>
            <a:p>
              <a:r>
                <a:rPr lang="en-US" sz="800" dirty="0" smtClean="0">
                  <a:latin typeface="+mj-lt"/>
                </a:rPr>
                <a:t>UNIT_OF_MEASURE</a:t>
              </a:r>
              <a:endParaRPr lang="en-US" sz="800" dirty="0" smtClean="0">
                <a:latin typeface="+mj-lt"/>
              </a:endParaRPr>
            </a:p>
          </p:txBody>
        </p:sp>
      </p:grpSp>
      <p:grpSp>
        <p:nvGrpSpPr>
          <p:cNvPr id="56" name="Group 55"/>
          <p:cNvGrpSpPr/>
          <p:nvPr/>
        </p:nvGrpSpPr>
        <p:grpSpPr>
          <a:xfrm>
            <a:off x="3945004" y="828922"/>
            <a:ext cx="1171796" cy="617816"/>
            <a:chOff x="954954" y="851322"/>
            <a:chExt cx="1171796" cy="617816"/>
          </a:xfrm>
        </p:grpSpPr>
        <p:grpSp>
          <p:nvGrpSpPr>
            <p:cNvPr id="57" name="Group 56"/>
            <p:cNvGrpSpPr/>
            <p:nvPr/>
          </p:nvGrpSpPr>
          <p:grpSpPr>
            <a:xfrm>
              <a:off x="954954" y="979724"/>
              <a:ext cx="1139780" cy="489414"/>
              <a:chOff x="993855" y="791459"/>
              <a:chExt cx="1139780" cy="489414"/>
            </a:xfrm>
          </p:grpSpPr>
          <p:sp>
            <p:nvSpPr>
              <p:cNvPr id="59" name="Rounded Rectangle 58"/>
              <p:cNvSpPr/>
              <p:nvPr/>
            </p:nvSpPr>
            <p:spPr bwMode="auto">
              <a:xfrm>
                <a:off x="993855" y="791459"/>
                <a:ext cx="1139780" cy="489414"/>
              </a:xfrm>
              <a:prstGeom prst="roundRect">
                <a:avLst/>
              </a:prstGeom>
              <a:noFill/>
              <a:ln w="3175" algn="ctr">
                <a:solidFill>
                  <a:schemeClr val="bg1">
                    <a:lumMod val="50000"/>
                  </a:schemeClr>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cxnSp>
            <p:nvCxnSpPr>
              <p:cNvPr id="60" name="Straight Connector 59"/>
              <p:cNvCxnSpPr/>
              <p:nvPr/>
            </p:nvCxnSpPr>
            <p:spPr>
              <a:xfrm>
                <a:off x="993855" y="1042495"/>
                <a:ext cx="113978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bwMode="auto">
              <a:xfrm>
                <a:off x="1043491" y="855421"/>
                <a:ext cx="921727" cy="123111"/>
              </a:xfrm>
              <a:prstGeom prst="rect">
                <a:avLst/>
              </a:prstGeom>
              <a:noFill/>
              <a:ln w="19050" algn="ctr">
                <a:noFill/>
                <a:miter lim="800000"/>
                <a:headEnd/>
                <a:tailEnd/>
              </a:ln>
            </p:spPr>
            <p:txBody>
              <a:bodyPr wrap="none" lIns="0" tIns="0" rIns="0" bIns="0" rtlCol="0">
                <a:spAutoFit/>
              </a:bodyPr>
              <a:lstStyle/>
              <a:p>
                <a:r>
                  <a:rPr lang="en-US" sz="800" dirty="0" smtClean="0">
                    <a:latin typeface="+mj-lt"/>
                  </a:rPr>
                  <a:t>Period Type ID (PK)</a:t>
                </a:r>
                <a:endParaRPr lang="en-US" sz="800" dirty="0" smtClean="0">
                  <a:latin typeface="+mj-lt"/>
                </a:endParaRPr>
              </a:p>
            </p:txBody>
          </p:sp>
          <p:sp>
            <p:nvSpPr>
              <p:cNvPr id="62" name="TextBox 61"/>
              <p:cNvSpPr txBox="1"/>
              <p:nvPr/>
            </p:nvSpPr>
            <p:spPr bwMode="auto">
              <a:xfrm>
                <a:off x="1043490" y="1071864"/>
                <a:ext cx="601127" cy="123111"/>
              </a:xfrm>
              <a:prstGeom prst="rect">
                <a:avLst/>
              </a:prstGeom>
              <a:noFill/>
              <a:ln w="19050" algn="ctr">
                <a:noFill/>
                <a:miter lim="800000"/>
                <a:headEnd/>
                <a:tailEnd/>
              </a:ln>
            </p:spPr>
            <p:txBody>
              <a:bodyPr wrap="none" lIns="0" tIns="0" rIns="0" bIns="0" rtlCol="0">
                <a:spAutoFit/>
              </a:bodyPr>
              <a:lstStyle/>
              <a:p>
                <a:r>
                  <a:rPr lang="en-US" sz="800" dirty="0" smtClean="0">
                    <a:latin typeface="+mj-lt"/>
                  </a:rPr>
                  <a:t>Period Name</a:t>
                </a:r>
              </a:p>
            </p:txBody>
          </p:sp>
        </p:grpSp>
        <p:sp>
          <p:nvSpPr>
            <p:cNvPr id="58" name="TextBox 57"/>
            <p:cNvSpPr txBox="1"/>
            <p:nvPr/>
          </p:nvSpPr>
          <p:spPr bwMode="auto">
            <a:xfrm>
              <a:off x="954954" y="851322"/>
              <a:ext cx="1171796" cy="123111"/>
            </a:xfrm>
            <a:prstGeom prst="rect">
              <a:avLst/>
            </a:prstGeom>
            <a:noFill/>
            <a:ln w="19050" algn="ctr">
              <a:noFill/>
              <a:miter lim="800000"/>
              <a:headEnd/>
              <a:tailEnd/>
            </a:ln>
          </p:spPr>
          <p:txBody>
            <a:bodyPr wrap="none" lIns="0" tIns="0" rIns="0" bIns="0" rtlCol="0">
              <a:spAutoFit/>
            </a:bodyPr>
            <a:lstStyle/>
            <a:p>
              <a:r>
                <a:rPr lang="en-US" sz="800" dirty="0" smtClean="0">
                  <a:latin typeface="+mj-lt"/>
                </a:rPr>
                <a:t>METRIC_PERIOD_TYPE</a:t>
              </a:r>
              <a:endParaRPr lang="en-US" sz="800" dirty="0" smtClean="0">
                <a:latin typeface="+mj-lt"/>
              </a:endParaRPr>
            </a:p>
          </p:txBody>
        </p:sp>
      </p:grpSp>
      <p:grpSp>
        <p:nvGrpSpPr>
          <p:cNvPr id="63" name="Group 62"/>
          <p:cNvGrpSpPr/>
          <p:nvPr/>
        </p:nvGrpSpPr>
        <p:grpSpPr>
          <a:xfrm>
            <a:off x="5474925" y="828922"/>
            <a:ext cx="1452202" cy="617816"/>
            <a:chOff x="954954" y="851322"/>
            <a:chExt cx="1263109" cy="617816"/>
          </a:xfrm>
        </p:grpSpPr>
        <p:grpSp>
          <p:nvGrpSpPr>
            <p:cNvPr id="64" name="Group 63"/>
            <p:cNvGrpSpPr/>
            <p:nvPr/>
          </p:nvGrpSpPr>
          <p:grpSpPr>
            <a:xfrm>
              <a:off x="954954" y="979724"/>
              <a:ext cx="1263109" cy="489414"/>
              <a:chOff x="993855" y="791459"/>
              <a:chExt cx="1263109" cy="489414"/>
            </a:xfrm>
          </p:grpSpPr>
          <p:sp>
            <p:nvSpPr>
              <p:cNvPr id="66" name="Rounded Rectangle 65"/>
              <p:cNvSpPr/>
              <p:nvPr/>
            </p:nvSpPr>
            <p:spPr bwMode="auto">
              <a:xfrm>
                <a:off x="993855" y="791459"/>
                <a:ext cx="1139780" cy="489414"/>
              </a:xfrm>
              <a:prstGeom prst="roundRect">
                <a:avLst/>
              </a:prstGeom>
              <a:noFill/>
              <a:ln w="3175" algn="ctr">
                <a:solidFill>
                  <a:schemeClr val="bg1">
                    <a:lumMod val="50000"/>
                  </a:schemeClr>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cxnSp>
            <p:nvCxnSpPr>
              <p:cNvPr id="67" name="Straight Connector 66"/>
              <p:cNvCxnSpPr/>
              <p:nvPr/>
            </p:nvCxnSpPr>
            <p:spPr>
              <a:xfrm>
                <a:off x="993855" y="1042495"/>
                <a:ext cx="113978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bwMode="auto">
              <a:xfrm>
                <a:off x="1043491" y="855421"/>
                <a:ext cx="1035540" cy="123111"/>
              </a:xfrm>
              <a:prstGeom prst="rect">
                <a:avLst/>
              </a:prstGeom>
              <a:noFill/>
              <a:ln w="19050" algn="ctr">
                <a:noFill/>
                <a:miter lim="800000"/>
                <a:headEnd/>
                <a:tailEnd/>
              </a:ln>
            </p:spPr>
            <p:txBody>
              <a:bodyPr wrap="none" lIns="0" tIns="0" rIns="0" bIns="0" rtlCol="0">
                <a:spAutoFit/>
              </a:bodyPr>
              <a:lstStyle/>
              <a:p>
                <a:r>
                  <a:rPr lang="en-US" sz="800" dirty="0" smtClean="0">
                    <a:latin typeface="+mj-lt"/>
                  </a:rPr>
                  <a:t>Dimension Set ID (PK)</a:t>
                </a:r>
                <a:endParaRPr lang="en-US" sz="800" dirty="0" smtClean="0">
                  <a:latin typeface="+mj-lt"/>
                </a:endParaRPr>
              </a:p>
            </p:txBody>
          </p:sp>
          <p:sp>
            <p:nvSpPr>
              <p:cNvPr id="69" name="TextBox 68"/>
              <p:cNvSpPr txBox="1"/>
              <p:nvPr/>
            </p:nvSpPr>
            <p:spPr bwMode="auto">
              <a:xfrm>
                <a:off x="1043490" y="1071864"/>
                <a:ext cx="1213474" cy="123111"/>
              </a:xfrm>
              <a:prstGeom prst="rect">
                <a:avLst/>
              </a:prstGeom>
              <a:noFill/>
              <a:ln w="19050" algn="ctr">
                <a:noFill/>
                <a:miter lim="800000"/>
                <a:headEnd/>
                <a:tailEnd/>
              </a:ln>
            </p:spPr>
            <p:txBody>
              <a:bodyPr wrap="none" lIns="0" tIns="0" rIns="0" bIns="0" rtlCol="0">
                <a:spAutoFit/>
              </a:bodyPr>
              <a:lstStyle/>
              <a:p>
                <a:r>
                  <a:rPr lang="en-US" sz="800" dirty="0" smtClean="0">
                    <a:latin typeface="+mj-lt"/>
                  </a:rPr>
                  <a:t>Dimension Set Description</a:t>
                </a:r>
              </a:p>
            </p:txBody>
          </p:sp>
        </p:grpSp>
        <p:sp>
          <p:nvSpPr>
            <p:cNvPr id="65" name="TextBox 64"/>
            <p:cNvSpPr txBox="1"/>
            <p:nvPr/>
          </p:nvSpPr>
          <p:spPr bwMode="auto">
            <a:xfrm>
              <a:off x="954954" y="851322"/>
              <a:ext cx="445635" cy="123111"/>
            </a:xfrm>
            <a:prstGeom prst="rect">
              <a:avLst/>
            </a:prstGeom>
            <a:noFill/>
            <a:ln w="19050" algn="ctr">
              <a:noFill/>
              <a:miter lim="800000"/>
              <a:headEnd/>
              <a:tailEnd/>
            </a:ln>
          </p:spPr>
          <p:txBody>
            <a:bodyPr wrap="none" lIns="0" tIns="0" rIns="0" bIns="0" rtlCol="0">
              <a:spAutoFit/>
            </a:bodyPr>
            <a:lstStyle/>
            <a:p>
              <a:r>
                <a:rPr lang="en-US" sz="800" dirty="0" smtClean="0">
                  <a:latin typeface="+mj-lt"/>
                </a:rPr>
                <a:t>DIM_SET</a:t>
              </a:r>
              <a:endParaRPr lang="en-US" sz="800" dirty="0" smtClean="0">
                <a:latin typeface="+mj-lt"/>
              </a:endParaRPr>
            </a:p>
          </p:txBody>
        </p:sp>
      </p:grpSp>
      <p:grpSp>
        <p:nvGrpSpPr>
          <p:cNvPr id="70" name="Group 69"/>
          <p:cNvGrpSpPr/>
          <p:nvPr/>
        </p:nvGrpSpPr>
        <p:grpSpPr>
          <a:xfrm>
            <a:off x="7285252" y="828922"/>
            <a:ext cx="1158914" cy="617816"/>
            <a:chOff x="954954" y="851322"/>
            <a:chExt cx="1158914" cy="617816"/>
          </a:xfrm>
        </p:grpSpPr>
        <p:grpSp>
          <p:nvGrpSpPr>
            <p:cNvPr id="71" name="Group 70"/>
            <p:cNvGrpSpPr/>
            <p:nvPr/>
          </p:nvGrpSpPr>
          <p:grpSpPr>
            <a:xfrm>
              <a:off x="954954" y="979724"/>
              <a:ext cx="1158914" cy="489414"/>
              <a:chOff x="993855" y="791459"/>
              <a:chExt cx="1158914" cy="489414"/>
            </a:xfrm>
          </p:grpSpPr>
          <p:sp>
            <p:nvSpPr>
              <p:cNvPr id="73" name="Rounded Rectangle 72"/>
              <p:cNvSpPr/>
              <p:nvPr/>
            </p:nvSpPr>
            <p:spPr bwMode="auto">
              <a:xfrm>
                <a:off x="993855" y="791459"/>
                <a:ext cx="1139780" cy="489414"/>
              </a:xfrm>
              <a:prstGeom prst="roundRect">
                <a:avLst/>
              </a:prstGeom>
              <a:noFill/>
              <a:ln w="3175" algn="ctr">
                <a:solidFill>
                  <a:schemeClr val="bg1">
                    <a:lumMod val="50000"/>
                  </a:schemeClr>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cxnSp>
            <p:nvCxnSpPr>
              <p:cNvPr id="74" name="Straight Connector 73"/>
              <p:cNvCxnSpPr/>
              <p:nvPr/>
            </p:nvCxnSpPr>
            <p:spPr>
              <a:xfrm>
                <a:off x="993855" y="1042495"/>
                <a:ext cx="1139780"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bwMode="auto">
              <a:xfrm>
                <a:off x="1043491" y="855421"/>
                <a:ext cx="1109278" cy="123111"/>
              </a:xfrm>
              <a:prstGeom prst="rect">
                <a:avLst/>
              </a:prstGeom>
              <a:noFill/>
              <a:ln w="19050" algn="ctr">
                <a:noFill/>
                <a:miter lim="800000"/>
                <a:headEnd/>
                <a:tailEnd/>
              </a:ln>
            </p:spPr>
            <p:txBody>
              <a:bodyPr wrap="none" lIns="0" tIns="0" rIns="0" bIns="0" rtlCol="0">
                <a:spAutoFit/>
              </a:bodyPr>
              <a:lstStyle/>
              <a:p>
                <a:r>
                  <a:rPr lang="en-US" sz="800" dirty="0" smtClean="0">
                    <a:latin typeface="+mj-lt"/>
                  </a:rPr>
                  <a:t>Dimension Type ID (PK)</a:t>
                </a:r>
                <a:endParaRPr lang="en-US" sz="800" dirty="0" smtClean="0">
                  <a:latin typeface="+mj-lt"/>
                </a:endParaRPr>
              </a:p>
            </p:txBody>
          </p:sp>
          <p:sp>
            <p:nvSpPr>
              <p:cNvPr id="76" name="TextBox 75"/>
              <p:cNvSpPr txBox="1"/>
              <p:nvPr/>
            </p:nvSpPr>
            <p:spPr bwMode="auto">
              <a:xfrm>
                <a:off x="1043490" y="1071864"/>
                <a:ext cx="1046761" cy="123111"/>
              </a:xfrm>
              <a:prstGeom prst="rect">
                <a:avLst/>
              </a:prstGeom>
              <a:noFill/>
              <a:ln w="19050" algn="ctr">
                <a:noFill/>
                <a:miter lim="800000"/>
                <a:headEnd/>
                <a:tailEnd/>
              </a:ln>
            </p:spPr>
            <p:txBody>
              <a:bodyPr wrap="none" lIns="0" tIns="0" rIns="0" bIns="0" rtlCol="0">
                <a:spAutoFit/>
              </a:bodyPr>
              <a:lstStyle/>
              <a:p>
                <a:r>
                  <a:rPr lang="en-US" sz="800" dirty="0" smtClean="0">
                    <a:latin typeface="+mj-lt"/>
                  </a:rPr>
                  <a:t>Dimension Type Name</a:t>
                </a:r>
              </a:p>
            </p:txBody>
          </p:sp>
        </p:grpSp>
        <p:sp>
          <p:nvSpPr>
            <p:cNvPr id="72" name="TextBox 71"/>
            <p:cNvSpPr txBox="1"/>
            <p:nvPr/>
          </p:nvSpPr>
          <p:spPr bwMode="auto">
            <a:xfrm>
              <a:off x="954954" y="851322"/>
              <a:ext cx="514564" cy="123111"/>
            </a:xfrm>
            <a:prstGeom prst="rect">
              <a:avLst/>
            </a:prstGeom>
            <a:noFill/>
            <a:ln w="19050" algn="ctr">
              <a:noFill/>
              <a:miter lim="800000"/>
              <a:headEnd/>
              <a:tailEnd/>
            </a:ln>
          </p:spPr>
          <p:txBody>
            <a:bodyPr wrap="none" lIns="0" tIns="0" rIns="0" bIns="0" rtlCol="0">
              <a:spAutoFit/>
            </a:bodyPr>
            <a:lstStyle/>
            <a:p>
              <a:r>
                <a:rPr lang="en-US" sz="800" dirty="0" smtClean="0">
                  <a:latin typeface="+mj-lt"/>
                </a:rPr>
                <a:t>DIM_TYPE</a:t>
              </a:r>
              <a:endParaRPr lang="en-US" sz="800" dirty="0" smtClean="0">
                <a:latin typeface="+mj-lt"/>
              </a:endParaRPr>
            </a:p>
          </p:txBody>
        </p:sp>
      </p:grpSp>
      <p:grpSp>
        <p:nvGrpSpPr>
          <p:cNvPr id="85" name="Group 84"/>
          <p:cNvGrpSpPr/>
          <p:nvPr/>
        </p:nvGrpSpPr>
        <p:grpSpPr>
          <a:xfrm>
            <a:off x="1710593" y="3831695"/>
            <a:ext cx="1338235" cy="802666"/>
            <a:chOff x="2376873" y="2813580"/>
            <a:chExt cx="1338235" cy="802666"/>
          </a:xfrm>
        </p:grpSpPr>
        <p:sp>
          <p:nvSpPr>
            <p:cNvPr id="83" name="Rounded Rectangle 82"/>
            <p:cNvSpPr/>
            <p:nvPr/>
          </p:nvSpPr>
          <p:spPr bwMode="auto">
            <a:xfrm>
              <a:off x="2376873" y="2936692"/>
              <a:ext cx="1262025" cy="679554"/>
            </a:xfrm>
            <a:prstGeom prst="roundRect">
              <a:avLst/>
            </a:prstGeom>
            <a:noFill/>
            <a:ln w="3175" algn="ctr">
              <a:solidFill>
                <a:schemeClr val="bg1">
                  <a:lumMod val="50000"/>
                </a:schemeClr>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cxnSp>
          <p:nvCxnSpPr>
            <p:cNvPr id="84" name="Straight Connector 83"/>
            <p:cNvCxnSpPr/>
            <p:nvPr/>
          </p:nvCxnSpPr>
          <p:spPr>
            <a:xfrm>
              <a:off x="2376873" y="3150231"/>
              <a:ext cx="1262025"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bwMode="auto">
            <a:xfrm>
              <a:off x="2431833" y="3000654"/>
              <a:ext cx="1283275" cy="123111"/>
            </a:xfrm>
            <a:prstGeom prst="rect">
              <a:avLst/>
            </a:prstGeom>
            <a:noFill/>
            <a:ln w="19050" algn="ctr">
              <a:noFill/>
              <a:miter lim="800000"/>
              <a:headEnd/>
              <a:tailEnd/>
            </a:ln>
          </p:spPr>
          <p:txBody>
            <a:bodyPr wrap="none" lIns="0" tIns="0" rIns="0" bIns="0" rtlCol="0">
              <a:spAutoFit/>
            </a:bodyPr>
            <a:lstStyle/>
            <a:p>
              <a:r>
                <a:rPr lang="en-US" sz="800" dirty="0" smtClean="0">
                  <a:latin typeface="+mj-lt"/>
                </a:rPr>
                <a:t>Metric Dimension ID (PK)</a:t>
              </a:r>
              <a:endParaRPr lang="en-US" sz="800" dirty="0" smtClean="0">
                <a:latin typeface="+mj-lt"/>
              </a:endParaRPr>
            </a:p>
          </p:txBody>
        </p:sp>
        <p:sp>
          <p:nvSpPr>
            <p:cNvPr id="82" name="TextBox 81"/>
            <p:cNvSpPr txBox="1"/>
            <p:nvPr/>
          </p:nvSpPr>
          <p:spPr bwMode="auto">
            <a:xfrm>
              <a:off x="2431832" y="3217097"/>
              <a:ext cx="1260200" cy="369332"/>
            </a:xfrm>
            <a:prstGeom prst="rect">
              <a:avLst/>
            </a:prstGeom>
            <a:noFill/>
            <a:ln w="19050" algn="ctr">
              <a:noFill/>
              <a:miter lim="800000"/>
              <a:headEnd/>
              <a:tailEnd/>
            </a:ln>
          </p:spPr>
          <p:txBody>
            <a:bodyPr wrap="none" lIns="0" tIns="0" rIns="0" bIns="0" rtlCol="0">
              <a:spAutoFit/>
            </a:bodyPr>
            <a:lstStyle/>
            <a:p>
              <a:r>
                <a:rPr lang="en-US" sz="800" dirty="0" smtClean="0">
                  <a:latin typeface="+mj-lt"/>
                </a:rPr>
                <a:t>Dimension Value ID (FK)</a:t>
              </a:r>
            </a:p>
            <a:p>
              <a:r>
                <a:rPr lang="en-US" sz="800" dirty="0" smtClean="0">
                  <a:latin typeface="+mj-lt"/>
                </a:rPr>
                <a:t>Dimension Type ID (FK)</a:t>
              </a:r>
            </a:p>
            <a:p>
              <a:r>
                <a:rPr lang="en-US" sz="800" dirty="0" smtClean="0">
                  <a:latin typeface="+mj-lt"/>
                </a:rPr>
                <a:t>Fact Metric ID (FK)</a:t>
              </a:r>
            </a:p>
          </p:txBody>
        </p:sp>
        <p:sp>
          <p:nvSpPr>
            <p:cNvPr id="79" name="TextBox 78"/>
            <p:cNvSpPr txBox="1"/>
            <p:nvPr/>
          </p:nvSpPr>
          <p:spPr bwMode="auto">
            <a:xfrm>
              <a:off x="2376873" y="2813580"/>
              <a:ext cx="1143055" cy="123111"/>
            </a:xfrm>
            <a:prstGeom prst="rect">
              <a:avLst/>
            </a:prstGeom>
            <a:noFill/>
            <a:ln w="19050" algn="ctr">
              <a:noFill/>
              <a:miter lim="800000"/>
              <a:headEnd/>
              <a:tailEnd/>
            </a:ln>
          </p:spPr>
          <p:txBody>
            <a:bodyPr wrap="none" lIns="0" tIns="0" rIns="0" bIns="0" rtlCol="0">
              <a:spAutoFit/>
            </a:bodyPr>
            <a:lstStyle/>
            <a:p>
              <a:r>
                <a:rPr lang="en-US" sz="800" dirty="0" smtClean="0">
                  <a:latin typeface="+mj-lt"/>
                </a:rPr>
                <a:t>METRIC_DIMENSION</a:t>
              </a:r>
              <a:endParaRPr lang="en-US" sz="800" dirty="0" smtClean="0">
                <a:latin typeface="+mj-lt"/>
              </a:endParaRPr>
            </a:p>
          </p:txBody>
        </p:sp>
      </p:grpSp>
      <p:grpSp>
        <p:nvGrpSpPr>
          <p:cNvPr id="91" name="Group 90"/>
          <p:cNvGrpSpPr/>
          <p:nvPr/>
        </p:nvGrpSpPr>
        <p:grpSpPr>
          <a:xfrm>
            <a:off x="5459548" y="2708038"/>
            <a:ext cx="1268433" cy="802666"/>
            <a:chOff x="4468108" y="3708640"/>
            <a:chExt cx="1268433" cy="802666"/>
          </a:xfrm>
        </p:grpSpPr>
        <p:sp>
          <p:nvSpPr>
            <p:cNvPr id="86" name="Rounded Rectangle 85"/>
            <p:cNvSpPr/>
            <p:nvPr/>
          </p:nvSpPr>
          <p:spPr bwMode="auto">
            <a:xfrm>
              <a:off x="4468108" y="3831752"/>
              <a:ext cx="1262025" cy="679554"/>
            </a:xfrm>
            <a:prstGeom prst="roundRect">
              <a:avLst/>
            </a:prstGeom>
            <a:noFill/>
            <a:ln w="3175" algn="ctr">
              <a:solidFill>
                <a:schemeClr val="bg1">
                  <a:lumMod val="50000"/>
                </a:schemeClr>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cxnSp>
          <p:nvCxnSpPr>
            <p:cNvPr id="87" name="Straight Connector 86"/>
            <p:cNvCxnSpPr/>
            <p:nvPr/>
          </p:nvCxnSpPr>
          <p:spPr>
            <a:xfrm>
              <a:off x="4468108" y="4177564"/>
              <a:ext cx="1262025"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bwMode="auto">
            <a:xfrm>
              <a:off x="4523068" y="3895714"/>
              <a:ext cx="1102866" cy="246221"/>
            </a:xfrm>
            <a:prstGeom prst="rect">
              <a:avLst/>
            </a:prstGeom>
            <a:noFill/>
            <a:ln w="19050" algn="ctr">
              <a:noFill/>
              <a:miter lim="800000"/>
              <a:headEnd/>
              <a:tailEnd/>
            </a:ln>
          </p:spPr>
          <p:txBody>
            <a:bodyPr wrap="none" lIns="0" tIns="0" rIns="0" bIns="0" rtlCol="0">
              <a:spAutoFit/>
            </a:bodyPr>
            <a:lstStyle/>
            <a:p>
              <a:r>
                <a:rPr lang="en-US" sz="800" dirty="0" smtClean="0">
                  <a:latin typeface="+mj-lt"/>
                </a:rPr>
                <a:t>Dimension Set ID (FK)</a:t>
              </a:r>
            </a:p>
            <a:p>
              <a:r>
                <a:rPr lang="en-US" sz="800" dirty="0" smtClean="0">
                  <a:latin typeface="+mj-lt"/>
                </a:rPr>
                <a:t>Dimension Type ID (FK)</a:t>
              </a:r>
              <a:endParaRPr lang="en-US" sz="800" dirty="0" smtClean="0">
                <a:latin typeface="+mj-lt"/>
              </a:endParaRPr>
            </a:p>
          </p:txBody>
        </p:sp>
        <p:sp>
          <p:nvSpPr>
            <p:cNvPr id="89" name="TextBox 88"/>
            <p:cNvSpPr txBox="1"/>
            <p:nvPr/>
          </p:nvSpPr>
          <p:spPr bwMode="auto">
            <a:xfrm>
              <a:off x="4523067" y="4112157"/>
              <a:ext cx="1213474" cy="369332"/>
            </a:xfrm>
            <a:prstGeom prst="rect">
              <a:avLst/>
            </a:prstGeom>
            <a:noFill/>
            <a:ln w="19050" algn="ctr">
              <a:noFill/>
              <a:miter lim="800000"/>
              <a:headEnd/>
              <a:tailEnd/>
            </a:ln>
          </p:spPr>
          <p:txBody>
            <a:bodyPr wrap="none" lIns="0" tIns="0" rIns="0" bIns="0" rtlCol="0">
              <a:spAutoFit/>
            </a:bodyPr>
            <a:lstStyle/>
            <a:p>
              <a:endParaRPr lang="en-US" sz="800" dirty="0" smtClean="0">
                <a:latin typeface="+mj-lt"/>
              </a:endParaRPr>
            </a:p>
            <a:p>
              <a:r>
                <a:rPr lang="en-US" sz="800" dirty="0" smtClean="0">
                  <a:latin typeface="+mj-lt"/>
                </a:rPr>
                <a:t>Dimension Set Description</a:t>
              </a:r>
            </a:p>
            <a:p>
              <a:r>
                <a:rPr lang="en-US" sz="800" dirty="0" smtClean="0">
                  <a:latin typeface="+mj-lt"/>
                </a:rPr>
                <a:t>Dimension Set Sequence</a:t>
              </a:r>
            </a:p>
          </p:txBody>
        </p:sp>
        <p:sp>
          <p:nvSpPr>
            <p:cNvPr id="90" name="TextBox 89"/>
            <p:cNvSpPr txBox="1"/>
            <p:nvPr/>
          </p:nvSpPr>
          <p:spPr bwMode="auto">
            <a:xfrm>
              <a:off x="4468108" y="3708640"/>
              <a:ext cx="690895" cy="123111"/>
            </a:xfrm>
            <a:prstGeom prst="rect">
              <a:avLst/>
            </a:prstGeom>
            <a:noFill/>
            <a:ln w="19050" algn="ctr">
              <a:noFill/>
              <a:miter lim="800000"/>
              <a:headEnd/>
              <a:tailEnd/>
            </a:ln>
          </p:spPr>
          <p:txBody>
            <a:bodyPr wrap="none" lIns="0" tIns="0" rIns="0" bIns="0" rtlCol="0">
              <a:spAutoFit/>
            </a:bodyPr>
            <a:lstStyle/>
            <a:p>
              <a:r>
                <a:rPr lang="en-US" sz="800" dirty="0" smtClean="0">
                  <a:latin typeface="+mj-lt"/>
                </a:rPr>
                <a:t>DIM_SET_DIM</a:t>
              </a:r>
              <a:endParaRPr lang="en-US" sz="800" dirty="0" smtClean="0">
                <a:latin typeface="+mj-lt"/>
              </a:endParaRPr>
            </a:p>
          </p:txBody>
        </p:sp>
      </p:grpSp>
      <p:sp>
        <p:nvSpPr>
          <p:cNvPr id="93" name="Rounded Rectangle 92"/>
          <p:cNvSpPr/>
          <p:nvPr/>
        </p:nvSpPr>
        <p:spPr bwMode="auto">
          <a:xfrm>
            <a:off x="7212534" y="2872010"/>
            <a:ext cx="1262025" cy="547496"/>
          </a:xfrm>
          <a:prstGeom prst="roundRect">
            <a:avLst/>
          </a:prstGeom>
          <a:noFill/>
          <a:ln w="3175" algn="ctr">
            <a:solidFill>
              <a:schemeClr val="bg1">
                <a:lumMod val="50000"/>
              </a:schemeClr>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cxnSp>
        <p:nvCxnSpPr>
          <p:cNvPr id="94" name="Straight Connector 93"/>
          <p:cNvCxnSpPr/>
          <p:nvPr/>
        </p:nvCxnSpPr>
        <p:spPr>
          <a:xfrm>
            <a:off x="7212534" y="3217822"/>
            <a:ext cx="1262025"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bwMode="auto">
          <a:xfrm>
            <a:off x="7267494" y="2935972"/>
            <a:ext cx="1138132" cy="246221"/>
          </a:xfrm>
          <a:prstGeom prst="rect">
            <a:avLst/>
          </a:prstGeom>
          <a:noFill/>
          <a:ln w="19050" algn="ctr">
            <a:noFill/>
            <a:miter lim="800000"/>
            <a:headEnd/>
            <a:tailEnd/>
          </a:ln>
        </p:spPr>
        <p:txBody>
          <a:bodyPr wrap="none" lIns="0" tIns="0" rIns="0" bIns="0" rtlCol="0">
            <a:spAutoFit/>
          </a:bodyPr>
          <a:lstStyle/>
          <a:p>
            <a:r>
              <a:rPr lang="en-US" sz="800" dirty="0" smtClean="0">
                <a:latin typeface="+mj-lt"/>
              </a:rPr>
              <a:t>Dimension Value ID (PK)</a:t>
            </a:r>
          </a:p>
          <a:p>
            <a:r>
              <a:rPr lang="en-US" sz="800" dirty="0" smtClean="0">
                <a:latin typeface="+mj-lt"/>
              </a:rPr>
              <a:t>Dimension Type ID (FK)</a:t>
            </a:r>
            <a:endParaRPr lang="en-US" sz="800" dirty="0" smtClean="0">
              <a:latin typeface="+mj-lt"/>
            </a:endParaRPr>
          </a:p>
        </p:txBody>
      </p:sp>
      <p:sp>
        <p:nvSpPr>
          <p:cNvPr id="96" name="TextBox 95"/>
          <p:cNvSpPr txBox="1"/>
          <p:nvPr/>
        </p:nvSpPr>
        <p:spPr bwMode="auto">
          <a:xfrm>
            <a:off x="7267493" y="3152415"/>
            <a:ext cx="1082027" cy="246221"/>
          </a:xfrm>
          <a:prstGeom prst="rect">
            <a:avLst/>
          </a:prstGeom>
          <a:noFill/>
          <a:ln w="19050" algn="ctr">
            <a:noFill/>
            <a:miter lim="800000"/>
            <a:headEnd/>
            <a:tailEnd/>
          </a:ln>
        </p:spPr>
        <p:txBody>
          <a:bodyPr wrap="none" lIns="0" tIns="0" rIns="0" bIns="0" rtlCol="0">
            <a:spAutoFit/>
          </a:bodyPr>
          <a:lstStyle/>
          <a:p>
            <a:endParaRPr lang="en-US" sz="800" dirty="0" smtClean="0">
              <a:latin typeface="+mj-lt"/>
            </a:endParaRPr>
          </a:p>
          <a:p>
            <a:r>
              <a:rPr lang="en-US" sz="800" dirty="0" smtClean="0">
                <a:latin typeface="+mj-lt"/>
              </a:rPr>
              <a:t>Dimension Value Name</a:t>
            </a:r>
          </a:p>
        </p:txBody>
      </p:sp>
      <p:sp>
        <p:nvSpPr>
          <p:cNvPr id="97" name="TextBox 96"/>
          <p:cNvSpPr txBox="1"/>
          <p:nvPr/>
        </p:nvSpPr>
        <p:spPr bwMode="auto">
          <a:xfrm>
            <a:off x="7212534" y="2748898"/>
            <a:ext cx="583493" cy="123111"/>
          </a:xfrm>
          <a:prstGeom prst="rect">
            <a:avLst/>
          </a:prstGeom>
          <a:noFill/>
          <a:ln w="19050" algn="ctr">
            <a:noFill/>
            <a:miter lim="800000"/>
            <a:headEnd/>
            <a:tailEnd/>
          </a:ln>
        </p:spPr>
        <p:txBody>
          <a:bodyPr wrap="none" lIns="0" tIns="0" rIns="0" bIns="0" rtlCol="0">
            <a:spAutoFit/>
          </a:bodyPr>
          <a:lstStyle/>
          <a:p>
            <a:r>
              <a:rPr lang="en-US" sz="800" dirty="0" smtClean="0">
                <a:latin typeface="+mj-lt"/>
              </a:rPr>
              <a:t>DIM_VALUE</a:t>
            </a:r>
            <a:endParaRPr lang="en-US" sz="800" dirty="0" smtClean="0">
              <a:latin typeface="+mj-lt"/>
            </a:endParaRPr>
          </a:p>
        </p:txBody>
      </p:sp>
      <p:grpSp>
        <p:nvGrpSpPr>
          <p:cNvPr id="98" name="Group 97"/>
          <p:cNvGrpSpPr/>
          <p:nvPr/>
        </p:nvGrpSpPr>
        <p:grpSpPr>
          <a:xfrm>
            <a:off x="1193754" y="1860413"/>
            <a:ext cx="132701" cy="149435"/>
            <a:chOff x="2721852" y="2049395"/>
            <a:chExt cx="348682" cy="392653"/>
          </a:xfrm>
        </p:grpSpPr>
        <p:sp>
          <p:nvSpPr>
            <p:cNvPr id="99" name="Oval 98"/>
            <p:cNvSpPr/>
            <p:nvPr/>
          </p:nvSpPr>
          <p:spPr bwMode="auto">
            <a:xfrm>
              <a:off x="2771664" y="2049395"/>
              <a:ext cx="249058" cy="249058"/>
            </a:xfrm>
            <a:prstGeom prst="ellipse">
              <a:avLst/>
            </a:prstGeom>
            <a:noFill/>
            <a:ln w="3175" algn="ctr">
              <a:solidFill>
                <a:schemeClr val="bg1">
                  <a:lumMod val="50000"/>
                </a:schemeClr>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cxnSp>
          <p:nvCxnSpPr>
            <p:cNvPr id="100" name="Straight Connector 99"/>
            <p:cNvCxnSpPr/>
            <p:nvPr/>
          </p:nvCxnSpPr>
          <p:spPr>
            <a:xfrm flipV="1">
              <a:off x="2721852" y="2298453"/>
              <a:ext cx="348682" cy="3558"/>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99" idx="4"/>
            </p:cNvCxnSpPr>
            <p:nvPr/>
          </p:nvCxnSpPr>
          <p:spPr>
            <a:xfrm>
              <a:off x="2896193" y="2298453"/>
              <a:ext cx="124529" cy="143595"/>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99" idx="4"/>
            </p:cNvCxnSpPr>
            <p:nvPr/>
          </p:nvCxnSpPr>
          <p:spPr>
            <a:xfrm flipH="1">
              <a:off x="2796570" y="2298453"/>
              <a:ext cx="99623" cy="13420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99" idx="4"/>
            </p:cNvCxnSpPr>
            <p:nvPr/>
          </p:nvCxnSpPr>
          <p:spPr>
            <a:xfrm flipH="1">
              <a:off x="2892884" y="2298453"/>
              <a:ext cx="3309" cy="13420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Group 143"/>
          <p:cNvGrpSpPr/>
          <p:nvPr/>
        </p:nvGrpSpPr>
        <p:grpSpPr>
          <a:xfrm rot="16200000">
            <a:off x="3671366" y="2529116"/>
            <a:ext cx="132701" cy="149435"/>
            <a:chOff x="2203467" y="2168449"/>
            <a:chExt cx="132701" cy="149435"/>
          </a:xfrm>
        </p:grpSpPr>
        <p:sp>
          <p:nvSpPr>
            <p:cNvPr id="105" name="Oval 104"/>
            <p:cNvSpPr/>
            <p:nvPr/>
          </p:nvSpPr>
          <p:spPr bwMode="auto">
            <a:xfrm>
              <a:off x="2222424" y="2168449"/>
              <a:ext cx="94786" cy="94786"/>
            </a:xfrm>
            <a:prstGeom prst="ellipse">
              <a:avLst/>
            </a:prstGeom>
            <a:noFill/>
            <a:ln w="3175" algn="ctr">
              <a:solidFill>
                <a:schemeClr val="bg1">
                  <a:lumMod val="50000"/>
                </a:schemeClr>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cxnSp>
          <p:nvCxnSpPr>
            <p:cNvPr id="106" name="Straight Connector 105"/>
            <p:cNvCxnSpPr/>
            <p:nvPr/>
          </p:nvCxnSpPr>
          <p:spPr>
            <a:xfrm flipV="1">
              <a:off x="2203467" y="2263235"/>
              <a:ext cx="132701" cy="1354"/>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105" idx="4"/>
            </p:cNvCxnSpPr>
            <p:nvPr/>
          </p:nvCxnSpPr>
          <p:spPr>
            <a:xfrm>
              <a:off x="2269818" y="2263235"/>
              <a:ext cx="47393" cy="54649"/>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105" idx="4"/>
            </p:cNvCxnSpPr>
            <p:nvPr/>
          </p:nvCxnSpPr>
          <p:spPr>
            <a:xfrm flipH="1">
              <a:off x="2231903" y="2263235"/>
              <a:ext cx="37914" cy="51074"/>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05" idx="4"/>
            </p:cNvCxnSpPr>
            <p:nvPr/>
          </p:nvCxnSpPr>
          <p:spPr>
            <a:xfrm flipH="1">
              <a:off x="2268558" y="2263235"/>
              <a:ext cx="1259" cy="51074"/>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10" name="Group 109"/>
          <p:cNvGrpSpPr/>
          <p:nvPr/>
        </p:nvGrpSpPr>
        <p:grpSpPr>
          <a:xfrm>
            <a:off x="6078875" y="2540788"/>
            <a:ext cx="132701" cy="149435"/>
            <a:chOff x="2721852" y="2049395"/>
            <a:chExt cx="348682" cy="392653"/>
          </a:xfrm>
        </p:grpSpPr>
        <p:sp>
          <p:nvSpPr>
            <p:cNvPr id="111" name="Oval 110"/>
            <p:cNvSpPr/>
            <p:nvPr/>
          </p:nvSpPr>
          <p:spPr bwMode="auto">
            <a:xfrm>
              <a:off x="2771664" y="2049395"/>
              <a:ext cx="249058" cy="249058"/>
            </a:xfrm>
            <a:prstGeom prst="ellipse">
              <a:avLst/>
            </a:prstGeom>
            <a:noFill/>
            <a:ln w="3175" algn="ctr">
              <a:solidFill>
                <a:schemeClr val="bg1">
                  <a:lumMod val="50000"/>
                </a:schemeClr>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cxnSp>
          <p:nvCxnSpPr>
            <p:cNvPr id="112" name="Straight Connector 111"/>
            <p:cNvCxnSpPr/>
            <p:nvPr/>
          </p:nvCxnSpPr>
          <p:spPr>
            <a:xfrm flipV="1">
              <a:off x="2721852" y="2298453"/>
              <a:ext cx="348682" cy="3558"/>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111" idx="4"/>
            </p:cNvCxnSpPr>
            <p:nvPr/>
          </p:nvCxnSpPr>
          <p:spPr>
            <a:xfrm>
              <a:off x="2896193" y="2298453"/>
              <a:ext cx="124529" cy="143595"/>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11" idx="4"/>
            </p:cNvCxnSpPr>
            <p:nvPr/>
          </p:nvCxnSpPr>
          <p:spPr>
            <a:xfrm flipH="1">
              <a:off x="2796570" y="2298453"/>
              <a:ext cx="99623" cy="13420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11" idx="4"/>
            </p:cNvCxnSpPr>
            <p:nvPr/>
          </p:nvCxnSpPr>
          <p:spPr>
            <a:xfrm flipH="1">
              <a:off x="2892884" y="2298453"/>
              <a:ext cx="3309" cy="13420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16" name="Group 115"/>
          <p:cNvGrpSpPr/>
          <p:nvPr/>
        </p:nvGrpSpPr>
        <p:grpSpPr>
          <a:xfrm>
            <a:off x="6289412" y="2661018"/>
            <a:ext cx="132701" cy="149435"/>
            <a:chOff x="2721852" y="2049395"/>
            <a:chExt cx="348682" cy="392653"/>
          </a:xfrm>
        </p:grpSpPr>
        <p:sp>
          <p:nvSpPr>
            <p:cNvPr id="117" name="Oval 116"/>
            <p:cNvSpPr/>
            <p:nvPr/>
          </p:nvSpPr>
          <p:spPr bwMode="auto">
            <a:xfrm>
              <a:off x="2771664" y="2049395"/>
              <a:ext cx="249058" cy="249058"/>
            </a:xfrm>
            <a:prstGeom prst="ellipse">
              <a:avLst/>
            </a:prstGeom>
            <a:noFill/>
            <a:ln w="3175" algn="ctr">
              <a:solidFill>
                <a:schemeClr val="bg1">
                  <a:lumMod val="50000"/>
                </a:schemeClr>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cxnSp>
          <p:nvCxnSpPr>
            <p:cNvPr id="118" name="Straight Connector 117"/>
            <p:cNvCxnSpPr/>
            <p:nvPr/>
          </p:nvCxnSpPr>
          <p:spPr>
            <a:xfrm flipV="1">
              <a:off x="2721852" y="2298453"/>
              <a:ext cx="348682" cy="3558"/>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117" idx="4"/>
            </p:cNvCxnSpPr>
            <p:nvPr/>
          </p:nvCxnSpPr>
          <p:spPr>
            <a:xfrm>
              <a:off x="2896193" y="2298453"/>
              <a:ext cx="124529" cy="143595"/>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117" idx="4"/>
            </p:cNvCxnSpPr>
            <p:nvPr/>
          </p:nvCxnSpPr>
          <p:spPr>
            <a:xfrm flipH="1">
              <a:off x="2796570" y="2298453"/>
              <a:ext cx="99623" cy="13420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117" idx="4"/>
            </p:cNvCxnSpPr>
            <p:nvPr/>
          </p:nvCxnSpPr>
          <p:spPr>
            <a:xfrm flipH="1">
              <a:off x="2892884" y="2298453"/>
              <a:ext cx="3309" cy="13420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2" name="Group 121"/>
          <p:cNvGrpSpPr/>
          <p:nvPr/>
        </p:nvGrpSpPr>
        <p:grpSpPr>
          <a:xfrm>
            <a:off x="8009011" y="2697025"/>
            <a:ext cx="132701" cy="149435"/>
            <a:chOff x="2721852" y="2049395"/>
            <a:chExt cx="348682" cy="392653"/>
          </a:xfrm>
        </p:grpSpPr>
        <p:sp>
          <p:nvSpPr>
            <p:cNvPr id="123" name="Oval 122"/>
            <p:cNvSpPr/>
            <p:nvPr/>
          </p:nvSpPr>
          <p:spPr bwMode="auto">
            <a:xfrm>
              <a:off x="2771664" y="2049395"/>
              <a:ext cx="249058" cy="249058"/>
            </a:xfrm>
            <a:prstGeom prst="ellipse">
              <a:avLst/>
            </a:prstGeom>
            <a:noFill/>
            <a:ln w="3175" algn="ctr">
              <a:solidFill>
                <a:schemeClr val="bg1">
                  <a:lumMod val="50000"/>
                </a:schemeClr>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cxnSp>
          <p:nvCxnSpPr>
            <p:cNvPr id="124" name="Straight Connector 123"/>
            <p:cNvCxnSpPr/>
            <p:nvPr/>
          </p:nvCxnSpPr>
          <p:spPr>
            <a:xfrm flipV="1">
              <a:off x="2721852" y="2298453"/>
              <a:ext cx="348682" cy="3558"/>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123" idx="4"/>
            </p:cNvCxnSpPr>
            <p:nvPr/>
          </p:nvCxnSpPr>
          <p:spPr>
            <a:xfrm>
              <a:off x="2896193" y="2298453"/>
              <a:ext cx="124529" cy="143595"/>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123" idx="4"/>
            </p:cNvCxnSpPr>
            <p:nvPr/>
          </p:nvCxnSpPr>
          <p:spPr>
            <a:xfrm flipH="1">
              <a:off x="2796570" y="2298453"/>
              <a:ext cx="99623" cy="13420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23" idx="4"/>
            </p:cNvCxnSpPr>
            <p:nvPr/>
          </p:nvCxnSpPr>
          <p:spPr>
            <a:xfrm flipH="1">
              <a:off x="2892884" y="2298453"/>
              <a:ext cx="3309" cy="13420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4625709" y="1943349"/>
            <a:ext cx="132701" cy="149435"/>
            <a:chOff x="2721852" y="2049395"/>
            <a:chExt cx="348682" cy="392653"/>
          </a:xfrm>
        </p:grpSpPr>
        <p:sp>
          <p:nvSpPr>
            <p:cNvPr id="129" name="Oval 128"/>
            <p:cNvSpPr/>
            <p:nvPr/>
          </p:nvSpPr>
          <p:spPr bwMode="auto">
            <a:xfrm>
              <a:off x="2771664" y="2049395"/>
              <a:ext cx="249058" cy="249058"/>
            </a:xfrm>
            <a:prstGeom prst="ellipse">
              <a:avLst/>
            </a:prstGeom>
            <a:noFill/>
            <a:ln w="3175" algn="ctr">
              <a:solidFill>
                <a:schemeClr val="bg1">
                  <a:lumMod val="50000"/>
                </a:schemeClr>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cxnSp>
          <p:nvCxnSpPr>
            <p:cNvPr id="130" name="Straight Connector 129"/>
            <p:cNvCxnSpPr/>
            <p:nvPr/>
          </p:nvCxnSpPr>
          <p:spPr>
            <a:xfrm flipV="1">
              <a:off x="2721852" y="2298453"/>
              <a:ext cx="348682" cy="3558"/>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129" idx="4"/>
            </p:cNvCxnSpPr>
            <p:nvPr/>
          </p:nvCxnSpPr>
          <p:spPr>
            <a:xfrm>
              <a:off x="2896193" y="2298453"/>
              <a:ext cx="124529" cy="143595"/>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129" idx="4"/>
            </p:cNvCxnSpPr>
            <p:nvPr/>
          </p:nvCxnSpPr>
          <p:spPr>
            <a:xfrm flipH="1">
              <a:off x="2796570" y="2298453"/>
              <a:ext cx="99623" cy="13420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129" idx="4"/>
            </p:cNvCxnSpPr>
            <p:nvPr/>
          </p:nvCxnSpPr>
          <p:spPr>
            <a:xfrm flipH="1">
              <a:off x="2892884" y="2298453"/>
              <a:ext cx="3309" cy="13420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1710593" y="3663645"/>
            <a:ext cx="132701" cy="149435"/>
            <a:chOff x="2721852" y="2049395"/>
            <a:chExt cx="348682" cy="392653"/>
          </a:xfrm>
        </p:grpSpPr>
        <p:sp>
          <p:nvSpPr>
            <p:cNvPr id="135" name="Oval 134"/>
            <p:cNvSpPr/>
            <p:nvPr/>
          </p:nvSpPr>
          <p:spPr bwMode="auto">
            <a:xfrm>
              <a:off x="2771664" y="2049395"/>
              <a:ext cx="249058" cy="249058"/>
            </a:xfrm>
            <a:prstGeom prst="ellipse">
              <a:avLst/>
            </a:prstGeom>
            <a:noFill/>
            <a:ln w="3175" algn="ctr">
              <a:solidFill>
                <a:schemeClr val="bg1">
                  <a:lumMod val="50000"/>
                </a:schemeClr>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cxnSp>
          <p:nvCxnSpPr>
            <p:cNvPr id="136" name="Straight Connector 135"/>
            <p:cNvCxnSpPr/>
            <p:nvPr/>
          </p:nvCxnSpPr>
          <p:spPr>
            <a:xfrm flipV="1">
              <a:off x="2721852" y="2298453"/>
              <a:ext cx="348682" cy="3558"/>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135" idx="4"/>
            </p:cNvCxnSpPr>
            <p:nvPr/>
          </p:nvCxnSpPr>
          <p:spPr>
            <a:xfrm>
              <a:off x="2896193" y="2298453"/>
              <a:ext cx="124529" cy="143595"/>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35" idx="4"/>
            </p:cNvCxnSpPr>
            <p:nvPr/>
          </p:nvCxnSpPr>
          <p:spPr>
            <a:xfrm flipH="1">
              <a:off x="2796570" y="2298453"/>
              <a:ext cx="99623" cy="13420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35" idx="4"/>
            </p:cNvCxnSpPr>
            <p:nvPr/>
          </p:nvCxnSpPr>
          <p:spPr>
            <a:xfrm flipH="1">
              <a:off x="2892884" y="2298453"/>
              <a:ext cx="3309" cy="13420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40" name="Straight Connector 139"/>
          <p:cNvCxnSpPr>
            <a:endCxn id="66" idx="2"/>
          </p:cNvCxnSpPr>
          <p:nvPr/>
        </p:nvCxnSpPr>
        <p:spPr>
          <a:xfrm flipH="1" flipV="1">
            <a:off x="6130130" y="1446738"/>
            <a:ext cx="16745" cy="119501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3" name="Elbow Connector 142"/>
          <p:cNvCxnSpPr>
            <a:stCxn id="99" idx="0"/>
            <a:endCxn id="52" idx="2"/>
          </p:cNvCxnSpPr>
          <p:nvPr/>
        </p:nvCxnSpPr>
        <p:spPr>
          <a:xfrm rot="5400000" flipH="1" flipV="1">
            <a:off x="1930157" y="776686"/>
            <a:ext cx="413675" cy="1753781"/>
          </a:xfrm>
          <a:prstGeom prst="bentConnector3">
            <a:avLst>
              <a:gd name="adj1" fmla="val 50000"/>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4" idx="0"/>
          </p:cNvCxnSpPr>
          <p:nvPr/>
        </p:nvCxnSpPr>
        <p:spPr>
          <a:xfrm flipH="1" flipV="1">
            <a:off x="1033918" y="1455626"/>
            <a:ext cx="4994" cy="408362"/>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53" name="Group 152"/>
          <p:cNvGrpSpPr/>
          <p:nvPr/>
        </p:nvGrpSpPr>
        <p:grpSpPr>
          <a:xfrm rot="10800000">
            <a:off x="2945768" y="1498833"/>
            <a:ext cx="143369" cy="103869"/>
            <a:chOff x="3457760" y="1762103"/>
            <a:chExt cx="348682" cy="252616"/>
          </a:xfrm>
        </p:grpSpPr>
        <p:sp>
          <p:nvSpPr>
            <p:cNvPr id="154" name="Oval 153"/>
            <p:cNvSpPr/>
            <p:nvPr/>
          </p:nvSpPr>
          <p:spPr bwMode="auto">
            <a:xfrm>
              <a:off x="3507572" y="1762103"/>
              <a:ext cx="249058" cy="249058"/>
            </a:xfrm>
            <a:prstGeom prst="ellipse">
              <a:avLst/>
            </a:prstGeom>
            <a:noFill/>
            <a:ln w="3175" algn="ctr">
              <a:solidFill>
                <a:schemeClr val="bg1">
                  <a:lumMod val="50000"/>
                </a:schemeClr>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cxnSp>
          <p:nvCxnSpPr>
            <p:cNvPr id="155" name="Straight Connector 154"/>
            <p:cNvCxnSpPr/>
            <p:nvPr/>
          </p:nvCxnSpPr>
          <p:spPr>
            <a:xfrm flipV="1">
              <a:off x="3457760" y="2011161"/>
              <a:ext cx="348682" cy="3558"/>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56" name="Group 155"/>
          <p:cNvGrpSpPr/>
          <p:nvPr/>
        </p:nvGrpSpPr>
        <p:grpSpPr>
          <a:xfrm rot="5400000">
            <a:off x="1537783" y="3120826"/>
            <a:ext cx="143369" cy="103869"/>
            <a:chOff x="3457760" y="1762103"/>
            <a:chExt cx="348682" cy="252616"/>
          </a:xfrm>
        </p:grpSpPr>
        <p:sp>
          <p:nvSpPr>
            <p:cNvPr id="157" name="Oval 156"/>
            <p:cNvSpPr/>
            <p:nvPr/>
          </p:nvSpPr>
          <p:spPr bwMode="auto">
            <a:xfrm>
              <a:off x="3507572" y="1762103"/>
              <a:ext cx="249058" cy="249058"/>
            </a:xfrm>
            <a:prstGeom prst="ellipse">
              <a:avLst/>
            </a:prstGeom>
            <a:noFill/>
            <a:ln w="3175" algn="ctr">
              <a:solidFill>
                <a:schemeClr val="bg1">
                  <a:lumMod val="50000"/>
                </a:schemeClr>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cxnSp>
          <p:nvCxnSpPr>
            <p:cNvPr id="158" name="Straight Connector 157"/>
            <p:cNvCxnSpPr/>
            <p:nvPr/>
          </p:nvCxnSpPr>
          <p:spPr>
            <a:xfrm flipV="1">
              <a:off x="3457760" y="2011161"/>
              <a:ext cx="348682" cy="3558"/>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59" name="Elbow Connector 158"/>
          <p:cNvCxnSpPr/>
          <p:nvPr/>
        </p:nvCxnSpPr>
        <p:spPr>
          <a:xfrm flipV="1">
            <a:off x="1515980" y="2606193"/>
            <a:ext cx="2296454" cy="565675"/>
          </a:xfrm>
          <a:prstGeom prst="bentConnector3">
            <a:avLst>
              <a:gd name="adj1" fmla="val 50000"/>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Elbow Connector 161"/>
          <p:cNvCxnSpPr>
            <a:stCxn id="135" idx="0"/>
          </p:cNvCxnSpPr>
          <p:nvPr/>
        </p:nvCxnSpPr>
        <p:spPr>
          <a:xfrm rot="5400000" flipH="1" flipV="1">
            <a:off x="2608113" y="2472965"/>
            <a:ext cx="359510" cy="2021851"/>
          </a:xfrm>
          <a:prstGeom prst="bentConnector2">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66" name="Group 165"/>
          <p:cNvGrpSpPr/>
          <p:nvPr/>
        </p:nvGrpSpPr>
        <p:grpSpPr>
          <a:xfrm rot="10800000">
            <a:off x="4627100" y="1490349"/>
            <a:ext cx="143369" cy="103869"/>
            <a:chOff x="3457760" y="1762103"/>
            <a:chExt cx="348682" cy="252616"/>
          </a:xfrm>
        </p:grpSpPr>
        <p:sp>
          <p:nvSpPr>
            <p:cNvPr id="167" name="Oval 166"/>
            <p:cNvSpPr/>
            <p:nvPr/>
          </p:nvSpPr>
          <p:spPr bwMode="auto">
            <a:xfrm>
              <a:off x="3507572" y="1762103"/>
              <a:ext cx="249058" cy="249058"/>
            </a:xfrm>
            <a:prstGeom prst="ellipse">
              <a:avLst/>
            </a:prstGeom>
            <a:noFill/>
            <a:ln w="3175" algn="ctr">
              <a:solidFill>
                <a:schemeClr val="bg1">
                  <a:lumMod val="50000"/>
                </a:schemeClr>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cxnSp>
          <p:nvCxnSpPr>
            <p:cNvPr id="168" name="Straight Connector 167"/>
            <p:cNvCxnSpPr/>
            <p:nvPr/>
          </p:nvCxnSpPr>
          <p:spPr>
            <a:xfrm flipV="1">
              <a:off x="3457760" y="2011161"/>
              <a:ext cx="348682" cy="3558"/>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69" name="Straight Connector 168"/>
          <p:cNvCxnSpPr>
            <a:stCxn id="129" idx="0"/>
          </p:cNvCxnSpPr>
          <p:nvPr/>
        </p:nvCxnSpPr>
        <p:spPr>
          <a:xfrm flipH="1" flipV="1">
            <a:off x="4690800" y="1451093"/>
            <a:ext cx="1259" cy="492256"/>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75" name="Group 174"/>
          <p:cNvGrpSpPr/>
          <p:nvPr/>
        </p:nvGrpSpPr>
        <p:grpSpPr>
          <a:xfrm rot="5400000">
            <a:off x="2990908" y="4211406"/>
            <a:ext cx="143369" cy="103869"/>
            <a:chOff x="3457760" y="1762103"/>
            <a:chExt cx="348682" cy="252616"/>
          </a:xfrm>
        </p:grpSpPr>
        <p:sp>
          <p:nvSpPr>
            <p:cNvPr id="176" name="Oval 175"/>
            <p:cNvSpPr/>
            <p:nvPr/>
          </p:nvSpPr>
          <p:spPr bwMode="auto">
            <a:xfrm>
              <a:off x="3507572" y="1762103"/>
              <a:ext cx="249058" cy="249058"/>
            </a:xfrm>
            <a:prstGeom prst="ellipse">
              <a:avLst/>
            </a:prstGeom>
            <a:noFill/>
            <a:ln w="3175" algn="ctr">
              <a:solidFill>
                <a:schemeClr val="bg1">
                  <a:lumMod val="50000"/>
                </a:schemeClr>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cxnSp>
          <p:nvCxnSpPr>
            <p:cNvPr id="177" name="Straight Connector 176"/>
            <p:cNvCxnSpPr/>
            <p:nvPr/>
          </p:nvCxnSpPr>
          <p:spPr>
            <a:xfrm flipV="1">
              <a:off x="3457760" y="2011161"/>
              <a:ext cx="348682" cy="3558"/>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rot="5400000">
            <a:off x="4958011" y="2485547"/>
            <a:ext cx="143369" cy="103869"/>
            <a:chOff x="3457760" y="1762103"/>
            <a:chExt cx="348682" cy="252616"/>
          </a:xfrm>
        </p:grpSpPr>
        <p:sp>
          <p:nvSpPr>
            <p:cNvPr id="181" name="Oval 180"/>
            <p:cNvSpPr/>
            <p:nvPr/>
          </p:nvSpPr>
          <p:spPr bwMode="auto">
            <a:xfrm>
              <a:off x="3507572" y="1762103"/>
              <a:ext cx="249058" cy="249058"/>
            </a:xfrm>
            <a:prstGeom prst="ellipse">
              <a:avLst/>
            </a:prstGeom>
            <a:noFill/>
            <a:ln w="3175" algn="ctr">
              <a:solidFill>
                <a:schemeClr val="bg1">
                  <a:lumMod val="50000"/>
                </a:schemeClr>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cxnSp>
          <p:nvCxnSpPr>
            <p:cNvPr id="182" name="Straight Connector 181"/>
            <p:cNvCxnSpPr/>
            <p:nvPr/>
          </p:nvCxnSpPr>
          <p:spPr>
            <a:xfrm flipV="1">
              <a:off x="3457760" y="2011161"/>
              <a:ext cx="348682" cy="3558"/>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83" name="Elbow Connector 182"/>
          <p:cNvCxnSpPr/>
          <p:nvPr/>
        </p:nvCxnSpPr>
        <p:spPr>
          <a:xfrm rot="5400000" flipH="1" flipV="1">
            <a:off x="4830557" y="1566639"/>
            <a:ext cx="1090746" cy="850945"/>
          </a:xfrm>
          <a:prstGeom prst="bentConnector3">
            <a:avLst>
              <a:gd name="adj1" fmla="val 70"/>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87" name="Group 186"/>
          <p:cNvGrpSpPr/>
          <p:nvPr/>
        </p:nvGrpSpPr>
        <p:grpSpPr>
          <a:xfrm rot="10800000">
            <a:off x="5727091" y="1490349"/>
            <a:ext cx="143369" cy="103869"/>
            <a:chOff x="3457760" y="1762103"/>
            <a:chExt cx="348682" cy="252616"/>
          </a:xfrm>
        </p:grpSpPr>
        <p:sp>
          <p:nvSpPr>
            <p:cNvPr id="188" name="Oval 187"/>
            <p:cNvSpPr/>
            <p:nvPr/>
          </p:nvSpPr>
          <p:spPr bwMode="auto">
            <a:xfrm>
              <a:off x="3507572" y="1762103"/>
              <a:ext cx="249058" cy="249058"/>
            </a:xfrm>
            <a:prstGeom prst="ellipse">
              <a:avLst/>
            </a:prstGeom>
            <a:noFill/>
            <a:ln w="3175" algn="ctr">
              <a:solidFill>
                <a:schemeClr val="bg1">
                  <a:lumMod val="50000"/>
                </a:schemeClr>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cxnSp>
          <p:nvCxnSpPr>
            <p:cNvPr id="189" name="Straight Connector 188"/>
            <p:cNvCxnSpPr/>
            <p:nvPr/>
          </p:nvCxnSpPr>
          <p:spPr>
            <a:xfrm flipV="1">
              <a:off x="3457760" y="2011161"/>
              <a:ext cx="348682" cy="3558"/>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95" name="Elbow Connector 194"/>
          <p:cNvCxnSpPr/>
          <p:nvPr/>
        </p:nvCxnSpPr>
        <p:spPr>
          <a:xfrm rot="5400000" flipH="1" flipV="1">
            <a:off x="6303544" y="1503255"/>
            <a:ext cx="1376540" cy="1272101"/>
          </a:xfrm>
          <a:prstGeom prst="bentConnector3">
            <a:avLst>
              <a:gd name="adj1" fmla="val 50000"/>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V="1">
            <a:off x="8075362" y="1442528"/>
            <a:ext cx="0" cy="1437227"/>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08" name="Group 207"/>
          <p:cNvGrpSpPr/>
          <p:nvPr/>
        </p:nvGrpSpPr>
        <p:grpSpPr>
          <a:xfrm rot="10800000">
            <a:off x="7770208" y="3491165"/>
            <a:ext cx="143369" cy="103869"/>
            <a:chOff x="3457760" y="1762103"/>
            <a:chExt cx="348682" cy="252616"/>
          </a:xfrm>
        </p:grpSpPr>
        <p:sp>
          <p:nvSpPr>
            <p:cNvPr id="209" name="Oval 208"/>
            <p:cNvSpPr/>
            <p:nvPr/>
          </p:nvSpPr>
          <p:spPr bwMode="auto">
            <a:xfrm>
              <a:off x="3507572" y="1762103"/>
              <a:ext cx="249058" cy="249058"/>
            </a:xfrm>
            <a:prstGeom prst="ellipse">
              <a:avLst/>
            </a:prstGeom>
            <a:noFill/>
            <a:ln w="3175" algn="ctr">
              <a:solidFill>
                <a:schemeClr val="bg1">
                  <a:lumMod val="50000"/>
                </a:schemeClr>
              </a:solidFill>
              <a:miter lim="800000"/>
              <a:headEnd/>
              <a:tailEnd/>
            </a:ln>
          </p:spPr>
          <p:txBody>
            <a:bodyPr wrap="none" rtlCol="0" anchor="ctr"/>
            <a:lstStyle/>
            <a:p>
              <a:pPr algn="ctr">
                <a:lnSpc>
                  <a:spcPct val="90000"/>
                </a:lnSpc>
              </a:pPr>
              <a:endParaRPr lang="en-US" sz="1600" b="1" dirty="0" err="1" smtClean="0">
                <a:solidFill>
                  <a:schemeClr val="bg1"/>
                </a:solidFill>
                <a:latin typeface="+mj-lt"/>
              </a:endParaRPr>
            </a:p>
          </p:txBody>
        </p:sp>
        <p:cxnSp>
          <p:nvCxnSpPr>
            <p:cNvPr id="210" name="Straight Connector 209"/>
            <p:cNvCxnSpPr/>
            <p:nvPr/>
          </p:nvCxnSpPr>
          <p:spPr>
            <a:xfrm flipV="1">
              <a:off x="3457760" y="2011161"/>
              <a:ext cx="348682" cy="3558"/>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211" name="Elbow Connector 210"/>
          <p:cNvCxnSpPr>
            <a:endCxn id="93" idx="2"/>
          </p:cNvCxnSpPr>
          <p:nvPr/>
        </p:nvCxnSpPr>
        <p:spPr>
          <a:xfrm flipV="1">
            <a:off x="2972618" y="3419506"/>
            <a:ext cx="4870929" cy="842172"/>
          </a:xfrm>
          <a:prstGeom prst="bentConnector2">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205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85" y="318750"/>
            <a:ext cx="8089900" cy="467820"/>
          </a:xfrm>
        </p:spPr>
        <p:txBody>
          <a:bodyPr/>
          <a:lstStyle/>
          <a:p>
            <a:r>
              <a:rPr lang="en-US" dirty="0" smtClean="0"/>
              <a:t>What We Did About It: Data Governance</a:t>
            </a:r>
            <a:endParaRPr lang="en-US" dirty="0"/>
          </a:p>
        </p:txBody>
      </p:sp>
      <p:sp>
        <p:nvSpPr>
          <p:cNvPr id="3" name="Content Placeholder 2"/>
          <p:cNvSpPr>
            <a:spLocks noGrp="1"/>
          </p:cNvSpPr>
          <p:nvPr>
            <p:ph idx="1"/>
          </p:nvPr>
        </p:nvSpPr>
        <p:spPr>
          <a:xfrm>
            <a:off x="432940" y="1136707"/>
            <a:ext cx="8089901" cy="2377202"/>
          </a:xfrm>
        </p:spPr>
        <p:txBody>
          <a:bodyPr/>
          <a:lstStyle/>
          <a:p>
            <a:r>
              <a:rPr lang="en-US" dirty="0" smtClean="0"/>
              <a:t>How come your census number is totally bogus and mine </a:t>
            </a:r>
            <a:r>
              <a:rPr lang="en-US" dirty="0" err="1" smtClean="0"/>
              <a:t>rulez</a:t>
            </a:r>
            <a:r>
              <a:rPr lang="en-US" dirty="0" smtClean="0"/>
              <a:t> galaxies?</a:t>
            </a:r>
          </a:p>
          <a:p>
            <a:r>
              <a:rPr lang="en-US" dirty="0" smtClean="0"/>
              <a:t>I know, let’s get everyone to agree on metric and measure definitions</a:t>
            </a:r>
          </a:p>
          <a:p>
            <a:r>
              <a:rPr lang="en-US" dirty="0" smtClean="0"/>
              <a:t>For that, we’ll need a centralized Data Governance Council</a:t>
            </a:r>
          </a:p>
        </p:txBody>
      </p:sp>
      <p:sp>
        <p:nvSpPr>
          <p:cNvPr id="4" name="Date Placeholder 3"/>
          <p:cNvSpPr>
            <a:spLocks noGrp="1"/>
          </p:cNvSpPr>
          <p:nvPr>
            <p:ph type="dt" sz="half" idx="10"/>
          </p:nvPr>
        </p:nvSpPr>
        <p:spPr/>
        <p:txBody>
          <a:bodyPr/>
          <a:lstStyle/>
          <a:p>
            <a:fld id="{1061790F-F416-478D-864B-C6CB32A3AEA4}" type="datetime1">
              <a:rPr lang="en-US" smtClean="0"/>
              <a:t>8/3/2018</a:t>
            </a:fld>
            <a:endParaRPr lang="en-US"/>
          </a:p>
        </p:txBody>
      </p:sp>
      <p:sp>
        <p:nvSpPr>
          <p:cNvPr id="6" name="Slide Number Placeholder 5"/>
          <p:cNvSpPr>
            <a:spLocks noGrp="1"/>
          </p:cNvSpPr>
          <p:nvPr>
            <p:ph type="sldNum" sz="quarter" idx="12"/>
          </p:nvPr>
        </p:nvSpPr>
        <p:spPr/>
        <p:txBody>
          <a:bodyPr/>
          <a:lstStyle/>
          <a:p>
            <a:fld id="{8E4748CF-8E86-4913-8891-7E01E84F9D7C}" type="slidenum">
              <a:rPr lang="en-US" smtClean="0"/>
              <a:t>9</a:t>
            </a:fld>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6144" b="10327"/>
          <a:stretch/>
        </p:blipFill>
        <p:spPr>
          <a:xfrm>
            <a:off x="285750" y="2373406"/>
            <a:ext cx="8572500" cy="2238935"/>
          </a:xfrm>
          <a:prstGeom prst="rect">
            <a:avLst/>
          </a:prstGeom>
        </p:spPr>
      </p:pic>
    </p:spTree>
    <p:extLst>
      <p:ext uri="{BB962C8B-B14F-4D97-AF65-F5344CB8AC3E}">
        <p14:creationId xmlns:p14="http://schemas.microsoft.com/office/powerpoint/2010/main" val="2758910190"/>
      </p:ext>
    </p:extLst>
  </p:cSld>
  <p:clrMapOvr>
    <a:masterClrMapping/>
  </p:clrMapOvr>
</p:sld>
</file>

<file path=ppt/theme/theme1.xml><?xml version="1.0" encoding="utf-8"?>
<a:theme xmlns:a="http://schemas.openxmlformats.org/drawingml/2006/main" name="UCSF PPT Templat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2.xml><?xml version="1.0" encoding="utf-8"?>
<a:theme xmlns:a="http://schemas.openxmlformats.org/drawingml/2006/main" name="UCSF PPT Template-Blu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3.xml><?xml version="1.0" encoding="utf-8"?>
<a:theme xmlns:a="http://schemas.openxmlformats.org/drawingml/2006/main" name="UCSF PPT Template-Blue Bar">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8A51949-CE2D-4D1D-81B7-CD96A1311979}">
  <ds:schemaRefs>
    <ds:schemaRef ds:uri="http://schemas.microsoft.com/sharepoint/v3/contenttype/forms"/>
  </ds:schemaRefs>
</ds:datastoreItem>
</file>

<file path=customXml/itemProps3.xml><?xml version="1.0" encoding="utf-8"?>
<ds:datastoreItem xmlns:ds="http://schemas.openxmlformats.org/officeDocument/2006/customXml" ds:itemID="{DB48DB2A-A2BB-49B9-B517-04CB45F2482A}">
  <ds:schemaRefs>
    <ds:schemaRef ds:uri="http://schemas.openxmlformats.org/package/2006/metadata/core-properties"/>
    <ds:schemaRef ds:uri="http://www.w3.org/XML/1998/namespace"/>
    <ds:schemaRef ds:uri="http://purl.org/dc/elements/1.1/"/>
    <ds:schemaRef ds:uri="http://schemas.microsoft.com/office/2006/documentManagement/types"/>
    <ds:schemaRef ds:uri="http://purl.org/dc/dcmitype/"/>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UCSF PPT Template</Template>
  <TotalTime>16276</TotalTime>
  <Words>1033</Words>
  <Application>Microsoft Office PowerPoint</Application>
  <PresentationFormat>On-screen Show (16:9)</PresentationFormat>
  <Paragraphs>185</Paragraphs>
  <Slides>17</Slides>
  <Notes>16</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17</vt:i4>
      </vt:variant>
    </vt:vector>
  </HeadingPairs>
  <TitlesOfParts>
    <vt:vector size="23" baseType="lpstr">
      <vt:lpstr>Arial</vt:lpstr>
      <vt:lpstr>Garamond</vt:lpstr>
      <vt:lpstr>Wingdings</vt:lpstr>
      <vt:lpstr>UCSF PPT Template</vt:lpstr>
      <vt:lpstr>UCSF PPT Template-Blue</vt:lpstr>
      <vt:lpstr>UCSF PPT Template-Blue Bar</vt:lpstr>
      <vt:lpstr>An Enterprise Metric Repository</vt:lpstr>
      <vt:lpstr>Agenda</vt:lpstr>
      <vt:lpstr>UCSF Enterprise Information</vt:lpstr>
      <vt:lpstr>      The Problem</vt:lpstr>
      <vt:lpstr>The Problem – Lots of Data; No Governance</vt:lpstr>
      <vt:lpstr>What We Did About It: Tech Geek Efforts</vt:lpstr>
      <vt:lpstr>A Quick Digression: Facts and Dimensions</vt:lpstr>
      <vt:lpstr>The Model</vt:lpstr>
      <vt:lpstr>What We Did About It: Data Governance</vt:lpstr>
      <vt:lpstr>What We Did About It: Data Governance</vt:lpstr>
      <vt:lpstr>THEN What We Did About It: Nuts and Bolts</vt:lpstr>
      <vt:lpstr>The Front End</vt:lpstr>
      <vt:lpstr>We Built It. Here They Come</vt:lpstr>
      <vt:lpstr>We Built It. Here They Come</vt:lpstr>
      <vt:lpstr>What Next?</vt:lpstr>
      <vt:lpstr>      Current State</vt:lpstr>
      <vt:lpstr>PowerPoint Presentation</vt:lpstr>
    </vt:vector>
  </TitlesOfParts>
  <Company>UCSF</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UCSF Presentation Template</dc:title>
  <dc:subject>Presentation Template</dc:subject>
  <dc:creator>Derek MacDavid</dc:creator>
  <dc:description>Derek MacDavid | derek@bigpicdesign.com</dc:description>
  <cp:lastModifiedBy>Love, Jeff</cp:lastModifiedBy>
  <cp:revision>346</cp:revision>
  <dcterms:created xsi:type="dcterms:W3CDTF">2012-05-07T17:59:34Z</dcterms:created>
  <dcterms:modified xsi:type="dcterms:W3CDTF">2018-08-08T23:47:01Z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