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1" r:id="rId4"/>
    <p:sldId id="258" r:id="rId5"/>
    <p:sldId id="257" r:id="rId6"/>
    <p:sldId id="283" r:id="rId7"/>
    <p:sldId id="284" r:id="rId8"/>
    <p:sldId id="285" r:id="rId9"/>
    <p:sldId id="286" r:id="rId10"/>
    <p:sldId id="265" r:id="rId11"/>
    <p:sldId id="269" r:id="rId12"/>
    <p:sldId id="259" r:id="rId13"/>
    <p:sldId id="274" r:id="rId14"/>
    <p:sldId id="260" r:id="rId15"/>
    <p:sldId id="261" r:id="rId16"/>
    <p:sldId id="262" r:id="rId17"/>
    <p:sldId id="263" r:id="rId18"/>
    <p:sldId id="264" r:id="rId19"/>
    <p:sldId id="266" r:id="rId20"/>
    <p:sldId id="267" r:id="rId21"/>
    <p:sldId id="268" r:id="rId22"/>
    <p:sldId id="272" r:id="rId23"/>
    <p:sldId id="270" r:id="rId24"/>
    <p:sldId id="271" r:id="rId25"/>
    <p:sldId id="273" r:id="rId26"/>
    <p:sldId id="276" r:id="rId27"/>
    <p:sldId id="277" r:id="rId28"/>
    <p:sldId id="287" r:id="rId29"/>
    <p:sldId id="278" r:id="rId30"/>
    <p:sldId id="279" r:id="rId31"/>
    <p:sldId id="280" r:id="rId32"/>
    <p:sldId id="288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1904-93AC-7B43-AD1D-6BAB3A8DB7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We built a Curriculum planner for our Master's program, was it worth it?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C95845-EEE2-D84F-9F79-3EB7B7DCC2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Steve Miley – UC Santa Barbara – Bren School of Environmental Science &amp; Management</a:t>
            </a:r>
          </a:p>
        </p:txBody>
      </p:sp>
    </p:spTree>
    <p:extLst>
      <p:ext uri="{BB962C8B-B14F-4D97-AF65-F5344CB8AC3E}">
        <p14:creationId xmlns:p14="http://schemas.microsoft.com/office/powerpoint/2010/main" val="1536389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5C74-0242-1F4A-873F-4974C01C9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167A3-8768-8743-AF2D-AC8AFFB4D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Numerous meetings with our Student affairs office to understand the requirements, their current process and what they are hoping for. Iterated until I could explain to them the current situation and what they wanted.</a:t>
            </a:r>
          </a:p>
          <a:p>
            <a:r>
              <a:rPr lang="en-US" dirty="0"/>
              <a:t>We’d reached out to our Registrar about this project, we didn’t want to reinvent the wheel.</a:t>
            </a:r>
          </a:p>
          <a:p>
            <a:r>
              <a:rPr lang="en-US" dirty="0"/>
              <a:t>We met with our Student Affairs team at least weekly to discuss issues, rules and design.</a:t>
            </a:r>
          </a:p>
          <a:p>
            <a:r>
              <a:rPr lang="en-US" dirty="0"/>
              <a:t>We showed prototypes of the application to over 15 students during the course of the 5 months collecting valuable input.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099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F533B-8AB6-B541-9E61-DA2F043F5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a planner help students graduate on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D4E8A-B4A0-D349-9207-E4E89B40F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Some Causes for not graduating on time</a:t>
            </a:r>
          </a:p>
          <a:p>
            <a:pPr lvl="1"/>
            <a:r>
              <a:rPr lang="en-US" dirty="0"/>
              <a:t>Not getting into core requirements the first year</a:t>
            </a:r>
          </a:p>
          <a:p>
            <a:pPr lvl="1"/>
            <a:r>
              <a:rPr lang="en-US" dirty="0"/>
              <a:t>Changing majors</a:t>
            </a:r>
          </a:p>
          <a:p>
            <a:pPr lvl="1"/>
            <a:r>
              <a:rPr lang="en-US" dirty="0"/>
              <a:t>Choosing a double major</a:t>
            </a:r>
          </a:p>
          <a:p>
            <a:pPr lvl="1"/>
            <a:r>
              <a:rPr lang="en-US" dirty="0"/>
              <a:t>A lack of plan or accurate plan</a:t>
            </a:r>
          </a:p>
          <a:p>
            <a:endParaRPr lang="en-US" dirty="0"/>
          </a:p>
          <a:p>
            <a:r>
              <a:rPr lang="en-US" dirty="0"/>
              <a:t>Playing out scenarios can allow better planning and possibly earlier graduation, empowering the student</a:t>
            </a:r>
          </a:p>
          <a:p>
            <a:pPr lvl="1"/>
            <a:r>
              <a:rPr lang="en-US" dirty="0"/>
              <a:t>5 years vs 4, an extra $25-30K expense ** our program is a 2 year</a:t>
            </a:r>
          </a:p>
          <a:p>
            <a:pPr lvl="1"/>
            <a:r>
              <a:rPr lang="en-US" dirty="0"/>
              <a:t>More seats available in classes in graduating on time </a:t>
            </a:r>
          </a:p>
          <a:p>
            <a:pPr lvl="1"/>
            <a:r>
              <a:rPr lang="en-US" dirty="0"/>
              <a:t>Can remove tedious manual checking by departmental advisors creating a much more efficient work flow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75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D691-925F-4F40-BDDE-FDAA8F2F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beginning – the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7F168-88A6-D047-A194-EB8830B1F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student affairs office had some staffing reduction and were looking at places where things could run more efficiently.</a:t>
            </a:r>
          </a:p>
          <a:p>
            <a:r>
              <a:rPr lang="en-US" dirty="0"/>
              <a:t>Identifying the process that offered the most chance for efficiencies was converting a paper/MS Word based curriculum planning workflow with a digital one.</a:t>
            </a:r>
          </a:p>
          <a:p>
            <a:r>
              <a:rPr lang="en-US" dirty="0"/>
              <a:t>Impacts – easing a process for 170 students and removing more than a full month of staff time hand processing the curriculum.</a:t>
            </a:r>
          </a:p>
          <a:p>
            <a:r>
              <a:rPr lang="en-US" dirty="0"/>
              <a:t>Other unanticipated consequences will be discussed.</a:t>
            </a:r>
          </a:p>
        </p:txBody>
      </p:sp>
    </p:spTree>
    <p:extLst>
      <p:ext uri="{BB962C8B-B14F-4D97-AF65-F5344CB8AC3E}">
        <p14:creationId xmlns:p14="http://schemas.microsoft.com/office/powerpoint/2010/main" val="1727655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F8045-3B88-B444-8698-EE26012E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Stakes are high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980C4-0CFD-B246-8E5B-3820B84CE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are automating the verification of a schedule based upon logic programmed into custom code</a:t>
            </a:r>
          </a:p>
          <a:p>
            <a:r>
              <a:rPr lang="en-US" dirty="0"/>
              <a:t>No paper copies, all schedules stored in a web based database application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257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4716-3558-B54D-8D65-F5EEC37AE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some exploration – Degree Audit System - DARS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DBAEE-04E8-FB42-A8DD-9FA746008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UCSB </a:t>
            </a:r>
            <a:r>
              <a:rPr lang="en-US" dirty="0" err="1"/>
              <a:t>Registar</a:t>
            </a:r>
            <a:r>
              <a:rPr lang="en-US" dirty="0"/>
              <a:t> has a system called DARS which programmatically can review “COURSES TAKEN” and determine if the student met the requirements of the degree.</a:t>
            </a:r>
          </a:p>
          <a:p>
            <a:r>
              <a:rPr lang="en-US" dirty="0"/>
              <a:t>Met with the Registrar and we were unable to “send” a plan to DARS, it had to be classes already taken.  </a:t>
            </a:r>
          </a:p>
          <a:p>
            <a:r>
              <a:rPr lang="en-US" dirty="0"/>
              <a:t>Summer Intern (High School Student) created a specialized copy of DARS for our program where we could feed it data.  (evolved to a 1000 line </a:t>
            </a:r>
            <a:r>
              <a:rPr lang="en-US" dirty="0" err="1"/>
              <a:t>php</a:t>
            </a:r>
            <a:r>
              <a:rPr lang="en-US" dirty="0"/>
              <a:t> program)</a:t>
            </a:r>
          </a:p>
          <a:p>
            <a:r>
              <a:rPr lang="en-US" dirty="0"/>
              <a:t>Met with Student Affairs to learn how degree requirements worked, and iterated over months on the exceptions.  The exceptions were 70% of the complexity. </a:t>
            </a:r>
          </a:p>
        </p:txBody>
      </p:sp>
    </p:spTree>
    <p:extLst>
      <p:ext uri="{BB962C8B-B14F-4D97-AF65-F5344CB8AC3E}">
        <p14:creationId xmlns:p14="http://schemas.microsoft.com/office/powerpoint/2010/main" val="2857248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7B5D4-80B7-2243-87B1-44613EF7D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most critical component – rules engine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358BC-908F-D141-935C-65F2E0572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Could we create and maintain our own rules engine for degree requirements based upon the rules (with flexibility and exceptions)</a:t>
            </a:r>
          </a:p>
          <a:p>
            <a:r>
              <a:rPr lang="en-US" dirty="0"/>
              <a:t>We knew that rules would change, so we would have to architect this to map a set of rules for each cohort. </a:t>
            </a:r>
          </a:p>
          <a:p>
            <a:r>
              <a:rPr lang="en-US" dirty="0"/>
              <a:t>We were told the rules haven’t changed for 7 years (they did last year), but then they changed again a year later.  Of course.</a:t>
            </a:r>
          </a:p>
          <a:p>
            <a:r>
              <a:rPr lang="en-US" dirty="0"/>
              <a:t>We didn’t want to write our own rules engine, but we had to.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6251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3F6ED-6BEE-6A41-A34E-F0B5B88F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Step – design the database schema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EAF23-F065-B24B-8366-20CC944E7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Master Courses ; year courses ; students ; cohorts ; rules ; rules ; </a:t>
            </a:r>
            <a:r>
              <a:rPr lang="en-US" dirty="0" err="1"/>
              <a:t>rulenotes</a:t>
            </a:r>
            <a:r>
              <a:rPr lang="en-US" dirty="0"/>
              <a:t> ; buckets ; course to buckets ; plans ; plan data</a:t>
            </a:r>
          </a:p>
          <a:p>
            <a:r>
              <a:rPr lang="en-US" dirty="0"/>
              <a:t>16 database tables; 8 views</a:t>
            </a:r>
          </a:p>
          <a:p>
            <a:r>
              <a:rPr lang="en-US" dirty="0"/>
              <a:t>The database schema was complicated and some decisions on normalization could have gone either way.   Over all, the design worked and didn’t need too much modification.</a:t>
            </a:r>
          </a:p>
          <a:p>
            <a:r>
              <a:rPr lang="en-US" dirty="0"/>
              <a:t>We entered in sample data  and continued the proof of concept of passing a curriculum plan to our rules engine for a result. </a:t>
            </a:r>
          </a:p>
        </p:txBody>
      </p:sp>
    </p:spTree>
    <p:extLst>
      <p:ext uri="{BB962C8B-B14F-4D97-AF65-F5344CB8AC3E}">
        <p14:creationId xmlns:p14="http://schemas.microsoft.com/office/powerpoint/2010/main" val="8261729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BC7AA-0230-0A44-B3CF-E3679B57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Exploration – Step 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38A1A-41C5-3240-8C1B-808DA408F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Rules engine  (check)</a:t>
            </a:r>
          </a:p>
          <a:p>
            <a:r>
              <a:rPr lang="en-US" dirty="0"/>
              <a:t>Database design ( check )</a:t>
            </a:r>
          </a:p>
          <a:p>
            <a:r>
              <a:rPr lang="en-US" dirty="0"/>
              <a:t>Integration of the two (check)</a:t>
            </a:r>
          </a:p>
          <a:p>
            <a:r>
              <a:rPr lang="en-US" dirty="0"/>
              <a:t>We think this is possible, we just have to design and build the web application without a programmer on staff.</a:t>
            </a:r>
          </a:p>
        </p:txBody>
      </p:sp>
    </p:spTree>
    <p:extLst>
      <p:ext uri="{BB962C8B-B14F-4D97-AF65-F5344CB8AC3E}">
        <p14:creationId xmlns:p14="http://schemas.microsoft.com/office/powerpoint/2010/main" val="1258309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3860-C501-0343-9BCC-4220EE8C9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Strengths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83A26-6046-DA4C-84F9-D27C02C19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My Experience</a:t>
            </a:r>
          </a:p>
          <a:p>
            <a:pPr lvl="1"/>
            <a:r>
              <a:rPr lang="en-US" dirty="0"/>
              <a:t>Built our course management system previously over 9 years, built a waiting list system with talented programmers in a cohesive team.</a:t>
            </a:r>
          </a:p>
          <a:p>
            <a:pPr lvl="1"/>
            <a:r>
              <a:rPr lang="en-US" dirty="0"/>
              <a:t>Software engineering and IT over the last 30 years</a:t>
            </a:r>
          </a:p>
          <a:p>
            <a:r>
              <a:rPr lang="en-US" dirty="0"/>
              <a:t>I couldn’t have done it without Todd</a:t>
            </a:r>
          </a:p>
          <a:p>
            <a:pPr lvl="1"/>
            <a:r>
              <a:rPr lang="en-US" dirty="0"/>
              <a:t>Todd had been retired for a while, He was interested in doing something challenging.   Retirement rehire process. </a:t>
            </a:r>
          </a:p>
          <a:p>
            <a:r>
              <a:rPr lang="en-US" dirty="0"/>
              <a:t>Hired a casual programmer hire, 17 hours a week for 5 months.</a:t>
            </a:r>
          </a:p>
          <a:p>
            <a:r>
              <a:rPr lang="en-US" dirty="0"/>
              <a:t>I probably spent 30-50% of my time on this project. </a:t>
            </a:r>
          </a:p>
          <a:p>
            <a:r>
              <a:rPr lang="en-US" dirty="0"/>
              <a:t>Todd and I worked really well together team.</a:t>
            </a:r>
          </a:p>
          <a:p>
            <a:r>
              <a:rPr lang="en-US" dirty="0"/>
              <a:t>Constant reviews / check ins with SAO and students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713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2E0A2-8AAD-854B-9D18-EA12851DE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E04FB-B10D-B74D-90F5-DDF029E53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 interface for the student</a:t>
            </a:r>
          </a:p>
          <a:p>
            <a:r>
              <a:rPr lang="en-US" dirty="0"/>
              <a:t>Workflow / lifecycle rules of a plan</a:t>
            </a:r>
          </a:p>
          <a:p>
            <a:pPr lvl="1"/>
            <a:r>
              <a:rPr lang="en-US" dirty="0"/>
              <a:t>Plan – Draft / Submitted / Approved / Archived</a:t>
            </a:r>
          </a:p>
          <a:p>
            <a:pPr lvl="1"/>
            <a:r>
              <a:rPr lang="en-US" dirty="0"/>
              <a:t>Can’t have 2 drafts of a </a:t>
            </a:r>
            <a:r>
              <a:rPr lang="en-US" dirty="0" err="1"/>
              <a:t>speciality</a:t>
            </a:r>
            <a:endParaRPr lang="en-US" dirty="0"/>
          </a:p>
          <a:p>
            <a:r>
              <a:rPr lang="en-US" dirty="0"/>
              <a:t>Data administration tools for Student Affairs Team</a:t>
            </a:r>
          </a:p>
          <a:p>
            <a:pPr lvl="1"/>
            <a:r>
              <a:rPr lang="en-US" dirty="0"/>
              <a:t>Adding classes, teachers, changing course availability, changing rules</a:t>
            </a:r>
          </a:p>
          <a:p>
            <a:pPr lvl="1"/>
            <a:r>
              <a:rPr lang="en-US" dirty="0"/>
              <a:t>Removing a course – VERY HARD – reject all plans ; remove course, notify students</a:t>
            </a:r>
          </a:p>
          <a:p>
            <a:r>
              <a:rPr lang="en-US" dirty="0"/>
              <a:t>Reports </a:t>
            </a:r>
          </a:p>
          <a:p>
            <a:r>
              <a:rPr lang="en-US" dirty="0"/>
              <a:t>Integration with </a:t>
            </a:r>
            <a:r>
              <a:rPr lang="en-US" dirty="0" err="1"/>
              <a:t>Airtable</a:t>
            </a:r>
            <a:r>
              <a:rPr lang="en-US" dirty="0"/>
              <a:t> reporting</a:t>
            </a:r>
          </a:p>
        </p:txBody>
      </p:sp>
    </p:spTree>
    <p:extLst>
      <p:ext uri="{BB962C8B-B14F-4D97-AF65-F5344CB8AC3E}">
        <p14:creationId xmlns:p14="http://schemas.microsoft.com/office/powerpoint/2010/main" val="18091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1ECCA-35FB-2E43-AA36-A4DF18C9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C44A-B716-6743-8B8F-74404C85E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 to our Masters Program and Curriculum requirements</a:t>
            </a:r>
          </a:p>
          <a:p>
            <a:r>
              <a:rPr lang="en-US" dirty="0"/>
              <a:t>Architecture of what we built</a:t>
            </a:r>
          </a:p>
          <a:p>
            <a:r>
              <a:rPr lang="en-US" dirty="0"/>
              <a:t>Demo of the Application: Student and Staff interfaces</a:t>
            </a:r>
          </a:p>
          <a:p>
            <a:r>
              <a:rPr lang="en-US" dirty="0"/>
              <a:t>Discussion of talking points, and the process of building it</a:t>
            </a:r>
          </a:p>
          <a:p>
            <a:r>
              <a:rPr lang="en-US" dirty="0"/>
              <a:t>Quotes</a:t>
            </a:r>
          </a:p>
          <a:p>
            <a:r>
              <a:rPr lang="en-US" dirty="0"/>
              <a:t>A side project – </a:t>
            </a:r>
            <a:r>
              <a:rPr lang="en-US" dirty="0" err="1"/>
              <a:t>Gradcheck</a:t>
            </a:r>
            <a:r>
              <a:rPr lang="en-US" dirty="0"/>
              <a:t> form – </a:t>
            </a:r>
            <a:r>
              <a:rPr lang="en-US" dirty="0" err="1"/>
              <a:t>mailmerge</a:t>
            </a:r>
            <a:r>
              <a:rPr lang="en-US" dirty="0"/>
              <a:t> on steroids</a:t>
            </a:r>
          </a:p>
          <a:p>
            <a:r>
              <a:rPr lang="en-US" dirty="0"/>
              <a:t>Wrap up </a:t>
            </a:r>
          </a:p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67299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BEF96-AA1B-2C42-A18E-44260C8D0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 Basics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DEB8B5-6CCD-664C-8C75-2F20EB6E7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AWS T2.small instances @ $118 a year each (Dev/Prod &amp; SSL CERTS)</a:t>
            </a:r>
          </a:p>
          <a:p>
            <a:r>
              <a:rPr lang="en-US" dirty="0"/>
              <a:t>Standard LAMP application (MySQL, Apache, Moodle for Authentication/Authorization/application wrapper)</a:t>
            </a:r>
          </a:p>
          <a:p>
            <a:r>
              <a:rPr lang="en-US" dirty="0"/>
              <a:t>Backups written to S3</a:t>
            </a:r>
          </a:p>
          <a:p>
            <a:r>
              <a:rPr lang="en-US" dirty="0"/>
              <a:t>AMI built for recovery</a:t>
            </a:r>
          </a:p>
          <a:p>
            <a:r>
              <a:rPr lang="en-US" dirty="0"/>
              <a:t>GITHUB for source code</a:t>
            </a:r>
          </a:p>
          <a:p>
            <a:r>
              <a:rPr lang="en-US" dirty="0" err="1"/>
              <a:t>Airtable</a:t>
            </a:r>
            <a:r>
              <a:rPr lang="en-US" dirty="0"/>
              <a:t> App for bug/feature management</a:t>
            </a:r>
          </a:p>
          <a:p>
            <a:r>
              <a:rPr lang="en-US" dirty="0"/>
              <a:t>Database driven – could be used by other departments</a:t>
            </a:r>
          </a:p>
        </p:txBody>
      </p:sp>
    </p:spTree>
    <p:extLst>
      <p:ext uri="{BB962C8B-B14F-4D97-AF65-F5344CB8AC3E}">
        <p14:creationId xmlns:p14="http://schemas.microsoft.com/office/powerpoint/2010/main" val="904064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28F1-D25C-D54E-B4CE-6C72B3433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81886-2DC8-824F-9CD3-A9857E5A1C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18K for programmer</a:t>
            </a:r>
          </a:p>
          <a:p>
            <a:r>
              <a:rPr lang="en-US" dirty="0"/>
              <a:t>My salary for 30% time, 6 months  - but that was a sunk cost</a:t>
            </a:r>
          </a:p>
          <a:p>
            <a:r>
              <a:rPr lang="en-US" dirty="0"/>
              <a:t>About 2K for student programmer time</a:t>
            </a:r>
          </a:p>
          <a:p>
            <a:r>
              <a:rPr lang="en-US" dirty="0"/>
              <a:t>$300 annual for AWS cloud computing</a:t>
            </a:r>
          </a:p>
          <a:p>
            <a:r>
              <a:rPr lang="en-US" dirty="0"/>
              <a:t>BIG QUESTION – did we design this to easily adapt to new rules and features requested?   </a:t>
            </a:r>
          </a:p>
          <a:p>
            <a:r>
              <a:rPr lang="en-US" dirty="0"/>
              <a:t>We’ve only had 3 small issues after the rollout of the application </a:t>
            </a:r>
            <a:r>
              <a:rPr lang="en-US"/>
              <a:t>in February.</a:t>
            </a:r>
          </a:p>
        </p:txBody>
      </p:sp>
    </p:spTree>
    <p:extLst>
      <p:ext uri="{BB962C8B-B14F-4D97-AF65-F5344CB8AC3E}">
        <p14:creationId xmlns:p14="http://schemas.microsoft.com/office/powerpoint/2010/main" val="2429375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0F59D-5131-CB4A-A388-E42D0958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missing in our Planner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90C04-663E-734B-829F-257C5CA90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 of week / hour of day conflicts</a:t>
            </a:r>
          </a:p>
          <a:p>
            <a:r>
              <a:rPr lang="en-US" dirty="0"/>
              <a:t>Management of archived plans</a:t>
            </a:r>
          </a:p>
          <a:p>
            <a:r>
              <a:rPr lang="en-US" dirty="0"/>
              <a:t>A single source of rules feeding both English instructions and the rules engine.  </a:t>
            </a:r>
          </a:p>
          <a:p>
            <a:r>
              <a:rPr lang="en-US" dirty="0"/>
              <a:t>Feeding students in specialties into a mailing list</a:t>
            </a:r>
          </a:p>
          <a:p>
            <a:r>
              <a:rPr lang="en-US" dirty="0"/>
              <a:t>Lack of connection to campus data warehouse for some data like master course info.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03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A58A9-8B4F-BF4E-B65F-B77B95AC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for a 4 year program ** solutions on next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20666-BA22-F049-8584-7023F50CC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Knowing what courses are offered and when 4 years out isn’t possible</a:t>
            </a:r>
          </a:p>
          <a:p>
            <a:r>
              <a:rPr lang="en-US" dirty="0"/>
              <a:t>Knowing the weekly/hourly schedule of courses is often only known one quarter out</a:t>
            </a:r>
          </a:p>
          <a:p>
            <a:r>
              <a:rPr lang="en-US" dirty="0"/>
              <a:t>Some courses might be offered every other year</a:t>
            </a:r>
          </a:p>
          <a:p>
            <a:r>
              <a:rPr lang="en-US" dirty="0"/>
              <a:t>Some courses might be canceled, or removed that are in plans</a:t>
            </a:r>
          </a:p>
          <a:p>
            <a:r>
              <a:rPr lang="en-US" dirty="0"/>
              <a:t>Requirements dependencies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364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760C5-81E6-9E4A-B7C1-7F26F102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40F1B-8311-B14B-B630-7473F150D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Bucket – group of courses fulfilling a requirement</a:t>
            </a:r>
          </a:p>
          <a:p>
            <a:r>
              <a:rPr lang="en-US" dirty="0"/>
              <a:t>Tagging each course with its “bucket” for each term</a:t>
            </a:r>
          </a:p>
          <a:p>
            <a:r>
              <a:rPr lang="en-US" dirty="0"/>
              <a:t>Tools to easily view other courses in that bucket that would fit into the schedule</a:t>
            </a:r>
          </a:p>
          <a:p>
            <a:r>
              <a:rPr lang="en-US" dirty="0"/>
              <a:t>Setting an optional secondary preferred course for that bucket in that term</a:t>
            </a:r>
          </a:p>
          <a:p>
            <a:r>
              <a:rPr lang="en-US" dirty="0"/>
              <a:t>Ratings / Data on historical course enrollment (chance I’ll get in the class)</a:t>
            </a:r>
          </a:p>
          <a:p>
            <a:r>
              <a:rPr lang="en-US" dirty="0"/>
              <a:t>Machine Learning to analyze success potential of getting courses in a plan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5545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00B8C-3B0B-374E-899E-3A90A726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it worth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462C5-442A-CA48-8393-68FDA93E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Yes, If the code turns out to be maintainable.</a:t>
            </a:r>
          </a:p>
          <a:p>
            <a:r>
              <a:rPr lang="en-US" dirty="0"/>
              <a:t>It will probably take 3 cohorts use of it to flesh out missing functionality.</a:t>
            </a:r>
          </a:p>
          <a:p>
            <a:r>
              <a:rPr lang="en-US" dirty="0"/>
              <a:t>Exception handling was tough – trying to make it feature rich but not complex where it would destabilize the data integrity. </a:t>
            </a:r>
          </a:p>
          <a:p>
            <a:r>
              <a:rPr lang="en-US" dirty="0"/>
              <a:t>New requirement that one staff member has basic LAMP application support skills.</a:t>
            </a:r>
          </a:p>
          <a:p>
            <a:r>
              <a:rPr lang="en-US" dirty="0"/>
              <a:t>Intuitive for students, 2</a:t>
            </a:r>
            <a:r>
              <a:rPr lang="en-US" baseline="30000" dirty="0"/>
              <a:t>nd</a:t>
            </a:r>
            <a:r>
              <a:rPr lang="en-US" dirty="0"/>
              <a:t> year graduating students were jealous.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03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2FF61-F290-1A4C-9EBE-3505FE67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it worth it  - Satie – </a:t>
            </a:r>
            <a:r>
              <a:rPr lang="en-US" dirty="0" err="1"/>
              <a:t>Asst</a:t>
            </a:r>
            <a:r>
              <a:rPr lang="en-US" dirty="0"/>
              <a:t> Dean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A8182-BDE9-394A-B17B-237C6D9BB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/>
              <a:t>MyPlan</a:t>
            </a:r>
            <a:r>
              <a:rPr lang="en-US" sz="2000" dirty="0"/>
              <a:t> </a:t>
            </a:r>
            <a:r>
              <a:rPr lang="en-US" sz="2000" b="1" dirty="0"/>
              <a:t>revolutionized the way we manage our master's program</a:t>
            </a:r>
            <a:r>
              <a:rPr lang="en-US" sz="2000" dirty="0"/>
              <a:t>. </a:t>
            </a:r>
            <a:r>
              <a:rPr lang="en-US" sz="2000" dirty="0" err="1"/>
              <a:t>MyPlan</a:t>
            </a:r>
            <a:r>
              <a:rPr lang="en-US" sz="2000" dirty="0"/>
              <a:t> created an intuitive web interface for students to plan programs of study. The tool </a:t>
            </a:r>
            <a:r>
              <a:rPr lang="en-US" sz="2000" b="1" dirty="0"/>
              <a:t>provides immediate feedback to students </a:t>
            </a:r>
            <a:r>
              <a:rPr lang="en-US" sz="2000" dirty="0"/>
              <a:t>about program requirements, automatic approval for standard programs, and staff oversight for personalized exceptions. Our student advisors can do much </a:t>
            </a:r>
            <a:r>
              <a:rPr lang="en-US" sz="2000" b="1" dirty="0"/>
              <a:t>better work with fewer errors in a fraction of the time </a:t>
            </a:r>
            <a:r>
              <a:rPr lang="en-US" sz="2000" dirty="0"/>
              <a:t>that it took to prepare and process hard copy forms. </a:t>
            </a:r>
            <a:r>
              <a:rPr lang="en-US" sz="2000" dirty="0" err="1"/>
              <a:t>MyPlan</a:t>
            </a:r>
            <a:r>
              <a:rPr lang="en-US" sz="2000" dirty="0"/>
              <a:t> is the </a:t>
            </a:r>
            <a:r>
              <a:rPr lang="en-US" sz="2000" b="1" dirty="0"/>
              <a:t>best technological innovation</a:t>
            </a:r>
            <a:r>
              <a:rPr lang="en-US" sz="2000" dirty="0"/>
              <a:t> in student advising that I have seen since I arrived at Bren in 2011.</a:t>
            </a:r>
          </a:p>
        </p:txBody>
      </p:sp>
    </p:spTree>
    <p:extLst>
      <p:ext uri="{BB962C8B-B14F-4D97-AF65-F5344CB8AC3E}">
        <p14:creationId xmlns:p14="http://schemas.microsoft.com/office/powerpoint/2010/main" val="116133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0505-77D9-0A4C-8860-5F7ED6881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Was it worth it – Kristine - SAO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647392-2216-4C46-894B-5F52DDC50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Building the curriculum planner was absolutely worth it. It has helped our students see how changes in their schedule affect their requirements </a:t>
            </a:r>
            <a:r>
              <a:rPr lang="en-US" sz="2400" b="1" dirty="0"/>
              <a:t>in real time </a:t>
            </a:r>
            <a:r>
              <a:rPr lang="en-US" sz="2400" dirty="0"/>
              <a:t>and has </a:t>
            </a:r>
            <a:r>
              <a:rPr lang="en-US" sz="2400" b="1" dirty="0"/>
              <a:t>streamlined the process for staff</a:t>
            </a:r>
            <a:r>
              <a:rPr lang="en-US" sz="2400" dirty="0"/>
              <a:t>, which was downsized in this area, so they </a:t>
            </a:r>
            <a:r>
              <a:rPr lang="en-US" sz="2400" b="1" dirty="0"/>
              <a:t>can focus on pressing student issues</a:t>
            </a:r>
            <a:r>
              <a:rPr lang="en-US" sz="2400" dirty="0"/>
              <a:t>.</a:t>
            </a:r>
            <a:r>
              <a:rPr lang="en-US" sz="3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18570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0A12F-7B37-F049-B7ED-BEE74141E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 Check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FC88-9A14-2A4F-BEBC-313C7C394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Talk to me after if you are interested</a:t>
            </a:r>
          </a:p>
          <a:p>
            <a:r>
              <a:rPr lang="en-US" dirty="0"/>
              <a:t>Manual process / Word Document / 4 people involved</a:t>
            </a:r>
          </a:p>
          <a:p>
            <a:r>
              <a:rPr lang="en-US" dirty="0"/>
              <a:t>Mail Merge  / with Integrated DARS check / overrides</a:t>
            </a:r>
          </a:p>
          <a:p>
            <a:r>
              <a:rPr lang="en-US" dirty="0"/>
              <a:t>Grad Division was supportive</a:t>
            </a:r>
          </a:p>
          <a:p>
            <a:r>
              <a:rPr lang="en-US" dirty="0"/>
              <a:t>Accurate, no typos,  tuned the format of the form now that it was driven by data</a:t>
            </a:r>
          </a:p>
        </p:txBody>
      </p:sp>
    </p:spTree>
    <p:extLst>
      <p:ext uri="{BB962C8B-B14F-4D97-AF65-F5344CB8AC3E}">
        <p14:creationId xmlns:p14="http://schemas.microsoft.com/office/powerpoint/2010/main" val="34889900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A1EA0-35C1-D440-B0C4-7C7DDB2C9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7CD07-7003-5B4E-BF77-54962F98E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Dars</a:t>
            </a:r>
            <a:r>
              <a:rPr lang="en-US" dirty="0"/>
              <a:t> programming for BREN ** compare historical</a:t>
            </a:r>
          </a:p>
          <a:p>
            <a:r>
              <a:rPr lang="en-US" b="1" dirty="0"/>
              <a:t>Plans vs Reality – how to ensure plans are current and up to date</a:t>
            </a:r>
          </a:p>
          <a:p>
            <a:r>
              <a:rPr lang="en-US" b="1" dirty="0"/>
              <a:t>Learn and adapt to un-anticipated consequences  (earlier plans, more frequent adjustments)</a:t>
            </a:r>
          </a:p>
          <a:p>
            <a:r>
              <a:rPr lang="en-US" dirty="0" err="1"/>
              <a:t>Analysing</a:t>
            </a:r>
            <a:r>
              <a:rPr lang="en-US" dirty="0"/>
              <a:t> and improving the workflow for exception handling</a:t>
            </a:r>
          </a:p>
          <a:p>
            <a:r>
              <a:rPr lang="en-US" dirty="0"/>
              <a:t>More  and improved reports</a:t>
            </a:r>
          </a:p>
          <a:p>
            <a:r>
              <a:rPr lang="en-US" dirty="0"/>
              <a:t>Identifying, </a:t>
            </a:r>
            <a:r>
              <a:rPr lang="en-US" dirty="0" err="1"/>
              <a:t>prioritzing</a:t>
            </a:r>
            <a:r>
              <a:rPr lang="en-US" dirty="0"/>
              <a:t> and funding future feature enhancements </a:t>
            </a:r>
          </a:p>
          <a:p>
            <a:r>
              <a:rPr lang="en-US" dirty="0"/>
              <a:t>Leveraging </a:t>
            </a:r>
            <a:r>
              <a:rPr lang="en-US" dirty="0" err="1"/>
              <a:t>Airtable</a:t>
            </a:r>
            <a:r>
              <a:rPr lang="en-US" dirty="0"/>
              <a:t> as reporting tool</a:t>
            </a:r>
          </a:p>
          <a:p>
            <a:r>
              <a:rPr lang="en-US" b="1" dirty="0"/>
              <a:t>Getting a complete picture of course demand with all cohorts using the tool as early as possible</a:t>
            </a:r>
          </a:p>
          <a:p>
            <a:r>
              <a:rPr lang="en-US" dirty="0"/>
              <a:t>Integrating any course ratings / recommendations / teachers ratings</a:t>
            </a:r>
          </a:p>
          <a:p>
            <a:r>
              <a:rPr lang="en-US" dirty="0"/>
              <a:t>Using Machine Learning to audit / review this plan vs historical plans</a:t>
            </a:r>
          </a:p>
          <a:p>
            <a:r>
              <a:rPr lang="en-US" dirty="0"/>
              <a:t>Allow students to rate how effective their plan was and lessons learned, </a:t>
            </a:r>
          </a:p>
          <a:p>
            <a:r>
              <a:rPr lang="en-US" dirty="0"/>
              <a:t>Get quotes from previous students in </a:t>
            </a:r>
            <a:r>
              <a:rPr lang="en-US" dirty="0" err="1"/>
              <a:t>specializataions</a:t>
            </a:r>
            <a:r>
              <a:rPr lang="en-US" dirty="0"/>
              <a:t> as to there thoughts on the specialization, courses and effectiveness of their plan</a:t>
            </a:r>
          </a:p>
        </p:txBody>
      </p:sp>
    </p:spTree>
    <p:extLst>
      <p:ext uri="{BB962C8B-B14F-4D97-AF65-F5344CB8AC3E}">
        <p14:creationId xmlns:p14="http://schemas.microsoft.com/office/powerpoint/2010/main" val="2393395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E5BCD-3A54-184A-90F3-2873B79A5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AA6D1-33D9-A64C-8EC6-C7348F34A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UCSB Bren School of Environmental Science &amp; Management – Masters and PhD program / Research</a:t>
            </a:r>
          </a:p>
          <a:p>
            <a:r>
              <a:rPr lang="en-US" dirty="0"/>
              <a:t>Much of our staff time goes in support of the Masters Program</a:t>
            </a:r>
          </a:p>
          <a:p>
            <a:r>
              <a:rPr lang="en-US" dirty="0"/>
              <a:t>Lost staff positions (including student affairs) over time</a:t>
            </a:r>
          </a:p>
          <a:p>
            <a:r>
              <a:rPr lang="en-US" dirty="0"/>
              <a:t>IT supports day to day, but can now do some incremental improvements for staff, faculty, students, research</a:t>
            </a:r>
          </a:p>
          <a:p>
            <a:r>
              <a:rPr lang="en-US" dirty="0"/>
              <a:t>Priority for Student Affairs Unit – optimize a paper/Word based  curriculum planner and workflow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281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CEE3C-17C4-0349-BDB1-10EF4011B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unfortunate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897FE-B40F-B84B-B837-E10448E1D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We have our own rules engine </a:t>
            </a:r>
          </a:p>
          <a:p>
            <a:r>
              <a:rPr lang="en-US" dirty="0"/>
              <a:t>The rules engine and English rules notes are separate - ** we did try to single app for both, but it was too complicated</a:t>
            </a:r>
          </a:p>
          <a:p>
            <a:r>
              <a:rPr lang="en-US" dirty="0"/>
              <a:t>We have to have our own database of the schedule of classes ** lacking data being added more than 1-2 quarters a head of time, this is a must</a:t>
            </a:r>
          </a:p>
          <a:p>
            <a:r>
              <a:rPr lang="en-US" dirty="0"/>
              <a:t>We have to manually load our students – </a:t>
            </a:r>
          </a:p>
          <a:p>
            <a:r>
              <a:rPr lang="en-US" dirty="0"/>
              <a:t>feeds from campus SIS ; then replicated in our application</a:t>
            </a:r>
          </a:p>
          <a:p>
            <a:r>
              <a:rPr lang="en-US" dirty="0"/>
              <a:t>Exception handling is done outside this application ** by design due to funding and flexibility</a:t>
            </a:r>
          </a:p>
          <a:p>
            <a:r>
              <a:rPr lang="en-US" dirty="0"/>
              <a:t>Desire for 100% up to date data vs day old in reporting tool </a:t>
            </a:r>
          </a:p>
          <a:p>
            <a:r>
              <a:rPr lang="en-US" dirty="0"/>
              <a:t>Database design / complexity of plans forced a rule on a single draft plan per specialty</a:t>
            </a:r>
          </a:p>
          <a:p>
            <a:r>
              <a:rPr lang="en-US" dirty="0"/>
              <a:t>Archived plans can make to interface seem busy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5774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F69CB-3F7E-C146-9A44-64B1CBF1E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year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1535E-1B2E-0042-9DBB-41CFB2316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our first cohort uses it for the 2 years, we’ll have a better feel for the benefits.    We will know about any exceptions in a plan and it will be documented easily viewed.</a:t>
            </a:r>
          </a:p>
          <a:p>
            <a:r>
              <a:rPr lang="en-US" b="1" dirty="0"/>
              <a:t>Worry about Plans not matching Reality. </a:t>
            </a:r>
          </a:p>
          <a:p>
            <a:r>
              <a:rPr lang="en-US" dirty="0"/>
              <a:t>Plan submitted with </a:t>
            </a:r>
            <a:r>
              <a:rPr lang="en-US" dirty="0" err="1"/>
              <a:t>excepitons</a:t>
            </a:r>
            <a:r>
              <a:rPr lang="en-US" dirty="0"/>
              <a:t> and approved, still needs manual vetting on resubmission.</a:t>
            </a:r>
          </a:p>
          <a:p>
            <a:r>
              <a:rPr lang="en-US" dirty="0"/>
              <a:t>Statistics are based on “Approved Plans”, and at any point a student may submit a revision and it requires exception processing, </a:t>
            </a:r>
            <a:r>
              <a:rPr lang="en-US" dirty="0" err="1"/>
              <a:t>statistis</a:t>
            </a:r>
            <a:r>
              <a:rPr lang="en-US" dirty="0"/>
              <a:t> will be off.</a:t>
            </a:r>
          </a:p>
          <a:p>
            <a:r>
              <a:rPr lang="en-US" dirty="0"/>
              <a:t>Lack of historical data on the current state of plans and the continual shifting of how many in a class, focus and </a:t>
            </a:r>
            <a:r>
              <a:rPr lang="en-US" dirty="0" err="1"/>
              <a:t>specality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037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688A3-FD87-2148-9644-11CC7EA4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and Questions!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CD542-B037-3949-9BAE-A799B088E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Thank you for your time</a:t>
            </a:r>
          </a:p>
        </p:txBody>
      </p:sp>
    </p:spTree>
    <p:extLst>
      <p:ext uri="{BB962C8B-B14F-4D97-AF65-F5344CB8AC3E}">
        <p14:creationId xmlns:p14="http://schemas.microsoft.com/office/powerpoint/2010/main" val="101076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F1BC-79D0-CA4A-9FAE-993276B2B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Graduate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F7192-1245-D945-97F6-4F04F2ECA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UCSB, we are the </a:t>
            </a:r>
            <a:r>
              <a:rPr lang="en-US" b="1" dirty="0"/>
              <a:t>Bren</a:t>
            </a:r>
            <a:r>
              <a:rPr lang="en-US" dirty="0"/>
              <a:t> School of Environmental Science &amp; Management</a:t>
            </a:r>
          </a:p>
          <a:p>
            <a:r>
              <a:rPr lang="en-US" dirty="0"/>
              <a:t>Masters and PhD program</a:t>
            </a:r>
          </a:p>
          <a:p>
            <a:r>
              <a:rPr lang="en-US" dirty="0"/>
              <a:t>Cohort is a graduating class</a:t>
            </a:r>
          </a:p>
          <a:p>
            <a:r>
              <a:rPr lang="en-US" dirty="0"/>
              <a:t>We have about 85 students in each MESM Cohort</a:t>
            </a:r>
          </a:p>
          <a:p>
            <a:r>
              <a:rPr lang="en-US" dirty="0"/>
              <a:t>Bren is a Multi-disciplinary program</a:t>
            </a:r>
          </a:p>
          <a:p>
            <a:r>
              <a:rPr lang="en-US" dirty="0"/>
              <a:t>Masters students can choose one of seven </a:t>
            </a:r>
            <a:r>
              <a:rPr lang="en-US" dirty="0" err="1"/>
              <a:t>specialities</a:t>
            </a:r>
            <a:r>
              <a:rPr lang="en-US" dirty="0"/>
              <a:t> with an option of a 2ndary </a:t>
            </a:r>
            <a:r>
              <a:rPr lang="en-US" dirty="0" err="1"/>
              <a:t>speciality</a:t>
            </a:r>
            <a:r>
              <a:rPr lang="en-US" dirty="0"/>
              <a:t> and option of 3 focus.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33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2A45E-491F-4C44-9275-F05C54AED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curriculum plan at Bren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8DE37-8E44-7D4D-B69B-29E573A20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Courses assigned to 6 quarters over a two year period</a:t>
            </a:r>
          </a:p>
          <a:p>
            <a:r>
              <a:rPr lang="en-US" dirty="0"/>
              <a:t>Elective courses that meet the requirements of the specialty  and focus that the student selected.</a:t>
            </a:r>
          </a:p>
          <a:p>
            <a:r>
              <a:rPr lang="en-US" dirty="0"/>
              <a:t>We have 7 specialties and 3 foci </a:t>
            </a:r>
          </a:p>
          <a:p>
            <a:r>
              <a:rPr lang="en-US" dirty="0"/>
              <a:t>82 total units / 32 units that are required courses for all students</a:t>
            </a:r>
          </a:p>
          <a:p>
            <a:r>
              <a:rPr lang="en-US" dirty="0"/>
              <a:t>2020 cohort – 80 total units  ( Rules Change)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45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0E18-524F-C049-980B-74366DE08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50E64-E61E-F34F-8502-D07CDDFE5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multiple web pages and spreadsheets</a:t>
            </a:r>
          </a:p>
          <a:p>
            <a:r>
              <a:rPr lang="en-US" dirty="0"/>
              <a:t>Add courses to a word document</a:t>
            </a:r>
          </a:p>
          <a:p>
            <a:r>
              <a:rPr lang="en-US" dirty="0"/>
              <a:t>Review requirements documented in these webpages</a:t>
            </a:r>
          </a:p>
          <a:p>
            <a:r>
              <a:rPr lang="en-US" dirty="0"/>
              <a:t>Slow, frustrating hour process</a:t>
            </a:r>
          </a:p>
          <a:p>
            <a:r>
              <a:rPr lang="en-US" dirty="0"/>
              <a:t>Submit word document via email</a:t>
            </a:r>
          </a:p>
          <a:p>
            <a:r>
              <a:rPr lang="en-US" dirty="0"/>
              <a:t>Student Affairs officer  (SAO) audits/reviews each plan manually</a:t>
            </a:r>
          </a:p>
          <a:p>
            <a:r>
              <a:rPr lang="en-US" dirty="0"/>
              <a:t>SAO approves/rejects plans</a:t>
            </a:r>
          </a:p>
          <a:p>
            <a:r>
              <a:rPr lang="en-US" dirty="0"/>
              <a:t>REPEAT 6 months later</a:t>
            </a:r>
          </a:p>
          <a:p>
            <a:r>
              <a:rPr lang="en-US" dirty="0"/>
              <a:t>Repeat if change of specialty</a:t>
            </a:r>
          </a:p>
          <a:p>
            <a:r>
              <a:rPr lang="en-US" dirty="0"/>
              <a:t>Audit at end of year with actual course load</a:t>
            </a:r>
          </a:p>
        </p:txBody>
      </p:sp>
    </p:spTree>
    <p:extLst>
      <p:ext uri="{BB962C8B-B14F-4D97-AF65-F5344CB8AC3E}">
        <p14:creationId xmlns:p14="http://schemas.microsoft.com/office/powerpoint/2010/main" val="1573846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AD127-DCFD-AB4B-9E01-EA7B8378D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706E-0016-A043-94EA-024E8DB5F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Linux hosts in AWS – production / (dev/test) - $118 a year for each</a:t>
            </a:r>
          </a:p>
          <a:p>
            <a:r>
              <a:rPr lang="en-US" dirty="0" err="1"/>
              <a:t>Github</a:t>
            </a:r>
            <a:r>
              <a:rPr lang="en-US" dirty="0"/>
              <a:t> software repository</a:t>
            </a:r>
          </a:p>
          <a:p>
            <a:r>
              <a:rPr lang="en-US" dirty="0"/>
              <a:t>Moodle as the framework for authentication, authorization and application wrapping</a:t>
            </a:r>
          </a:p>
          <a:p>
            <a:r>
              <a:rPr lang="en-US" dirty="0"/>
              <a:t>UCSB CAS authentication, SSL cert on both servers</a:t>
            </a:r>
          </a:p>
          <a:p>
            <a:r>
              <a:rPr lang="en-US" dirty="0"/>
              <a:t>Custom designed MySQL database</a:t>
            </a:r>
          </a:p>
          <a:p>
            <a:r>
              <a:rPr lang="en-US" dirty="0"/>
              <a:t>35 </a:t>
            </a:r>
            <a:r>
              <a:rPr lang="en-US" dirty="0" err="1"/>
              <a:t>php</a:t>
            </a:r>
            <a:r>
              <a:rPr lang="en-US" dirty="0"/>
              <a:t> files / 16,000 lines of code</a:t>
            </a:r>
          </a:p>
          <a:p>
            <a:r>
              <a:rPr lang="en-US" dirty="0"/>
              <a:t>1 primary programmer + summer student programmer + me</a:t>
            </a:r>
          </a:p>
          <a:p>
            <a:r>
              <a:rPr lang="en-US" dirty="0"/>
              <a:t>Lots of helper scripts for re-loading dev server, backups to S3, …</a:t>
            </a:r>
          </a:p>
        </p:txBody>
      </p:sp>
    </p:spTree>
    <p:extLst>
      <p:ext uri="{BB962C8B-B14F-4D97-AF65-F5344CB8AC3E}">
        <p14:creationId xmlns:p14="http://schemas.microsoft.com/office/powerpoint/2010/main" val="2862077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4F401-A169-6C4A-9701-61109080B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Demo * or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3A2FA-CE03-C54D-A5DE-1882C98A6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Facing</a:t>
            </a:r>
          </a:p>
          <a:p>
            <a:r>
              <a:rPr lang="en-US" dirty="0"/>
              <a:t>Student Affairs Officer back end</a:t>
            </a:r>
          </a:p>
        </p:txBody>
      </p:sp>
    </p:spTree>
    <p:extLst>
      <p:ext uri="{BB962C8B-B14F-4D97-AF65-F5344CB8AC3E}">
        <p14:creationId xmlns:p14="http://schemas.microsoft.com/office/powerpoint/2010/main" val="515910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BAAC4-FAC6-9149-B85A-F566F97B2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/ Talking Points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6DE04-B9EB-2045-91DA-8685F81F9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4358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258</TotalTime>
  <Words>2270</Words>
  <Application>Microsoft Macintosh PowerPoint</Application>
  <PresentationFormat>Widescreen</PresentationFormat>
  <Paragraphs>200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Century Gothic</vt:lpstr>
      <vt:lpstr>Wingdings 3</vt:lpstr>
      <vt:lpstr>Wisp</vt:lpstr>
      <vt:lpstr>We built a Curriculum planner for our Master's program, was it worth it?  </vt:lpstr>
      <vt:lpstr>Presentation Agenda</vt:lpstr>
      <vt:lpstr>Introduction </vt:lpstr>
      <vt:lpstr>Our Graduate Program</vt:lpstr>
      <vt:lpstr>What is a curriculum plan at Bren</vt:lpstr>
      <vt:lpstr>Previous Process</vt:lpstr>
      <vt:lpstr>Application Architecture</vt:lpstr>
      <vt:lpstr>Live Demo * or slides</vt:lpstr>
      <vt:lpstr>Discussion / Talking Points </vt:lpstr>
      <vt:lpstr>Collaboration</vt:lpstr>
      <vt:lpstr>Can a planner help students graduate on time?</vt:lpstr>
      <vt:lpstr>The beginning – the request</vt:lpstr>
      <vt:lpstr>Stakes are high</vt:lpstr>
      <vt:lpstr>First some exploration – Degree Audit System - DARS</vt:lpstr>
      <vt:lpstr>The most critical component – rules engine</vt:lpstr>
      <vt:lpstr>2nd Step – design the database schema</vt:lpstr>
      <vt:lpstr>Exploration – Step 3 </vt:lpstr>
      <vt:lpstr>Leveraging Strengths</vt:lpstr>
      <vt:lpstr>Components</vt:lpstr>
      <vt:lpstr>Tech Basics </vt:lpstr>
      <vt:lpstr>Costs</vt:lpstr>
      <vt:lpstr>Things missing in our Planner</vt:lpstr>
      <vt:lpstr>Challenges for a 4 year program ** solutions on next slide</vt:lpstr>
      <vt:lpstr>Possible Solutions</vt:lpstr>
      <vt:lpstr>Was it worth it?</vt:lpstr>
      <vt:lpstr>Was it worth it  - Satie – Asst Dean</vt:lpstr>
      <vt:lpstr>Was it worth it – Kristine - SAO</vt:lpstr>
      <vt:lpstr>Grad Check Form</vt:lpstr>
      <vt:lpstr>Moving Forward</vt:lpstr>
      <vt:lpstr>The unfortunate</vt:lpstr>
      <vt:lpstr>Next year </vt:lpstr>
      <vt:lpstr>Thank you and Questions!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UCCSC 2018 – My Plan a Curriculum Planner</dc:title>
  <dc:creator>Steve Miley</dc:creator>
  <cp:lastModifiedBy>Microsoft Office User</cp:lastModifiedBy>
  <cp:revision>23</cp:revision>
  <dcterms:created xsi:type="dcterms:W3CDTF">2018-08-05T04:33:35Z</dcterms:created>
  <dcterms:modified xsi:type="dcterms:W3CDTF">2018-08-13T18:34:34Z</dcterms:modified>
</cp:coreProperties>
</file>