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63" r:id="rId6"/>
    <p:sldId id="265" r:id="rId7"/>
    <p:sldId id="262" r:id="rId8"/>
    <p:sldId id="261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39" d="100"/>
          <a:sy n="39" d="100"/>
        </p:scale>
        <p:origin x="62" y="13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jeremy\Box\Campus%20FTE%20Treemap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Sheet8!$A$8:$A$32</cx:f>
        <cx:lvl ptCount="22">
          <cx:pt idx="0">LETTERS AND SCIENCE</cx:pt>
          <cx:pt idx="1">COLLEGE OF AGRICULTURAL AND ENVIRONMENTAL SCIENCES</cx:pt>
          <cx:pt idx="2">VICE CHANCELLOR - STUDENT AFFAIRS</cx:pt>
          <cx:pt idx="3">SCHOOL OF VETERINARY MEDICINE</cx:pt>
          <cx:pt idx="4">VICE CHANCELLOR CAMPUS PLANNING, FACILITIES/SAFETY</cx:pt>
          <cx:pt idx="5">COLLEGE OF ENGINEERING</cx:pt>
          <cx:pt idx="6">COLLEGE OF BIOLOGICAL SCIENCES</cx:pt>
          <cx:pt idx="7">VICE CHANCELLOR - RESEARCH</cx:pt>
          <cx:pt idx="8">VICE CHANCELLOR DIRECT REPORTS</cx:pt>
          <cx:pt idx="9">VICE CHANCELLOR FINANCE/RESOURCE MANAGEMENT</cx:pt>
          <cx:pt idx="10">OFFICE OF THE PROVOST</cx:pt>
          <cx:pt idx="11">INFORMATION AND EDUCATIONAL TECHNOLOGY</cx:pt>
          <cx:pt idx="12">UNIVERSITY EXTENSION</cx:pt>
          <cx:pt idx="13">DEVELOPMENT AND ALUMNI RELATIONS</cx:pt>
          <cx:pt idx="14">LIBRARY</cx:pt>
          <cx:pt idx="15">SCHOOL OF LAW</cx:pt>
          <cx:pt idx="16">ATHLETICS</cx:pt>
          <cx:pt idx="17">SCHOOL OF EDUCATION</cx:pt>
          <cx:pt idx="18">GRADUATE SCHOOL OF MANAGEMENT</cx:pt>
          <cx:pt idx="19">BETTY I MOORE SCHOOL OF NURSING</cx:pt>
          <cx:pt idx="20">OFFICE OF THE CHANCELLOR</cx:pt>
          <cx:pt idx="21">GRADUATE STUDIES</cx:pt>
        </cx:lvl>
      </cx:strDim>
      <cx:numDim type="size">
        <cx:f>Sheet8!$B$8:$B$32</cx:f>
        <cx:lvl ptCount="22" formatCode="General">
          <cx:pt idx="0">2131.5900000000001</cx:pt>
          <cx:pt idx="1">1962.6700000000023</cx:pt>
          <cx:pt idx="2">1881.6400000000003</cx:pt>
          <cx:pt idx="3">1515.9100000000021</cx:pt>
          <cx:pt idx="4">935.86000000000035</cx:pt>
          <cx:pt idx="5">781.63000000000443</cx:pt>
          <cx:pt idx="6">711.6800000000012</cx:pt>
          <cx:pt idx="7">700.0500000000003</cx:pt>
          <cx:pt idx="8">520.6700000000011</cx:pt>
          <cx:pt idx="9">414.64000000000004</cx:pt>
          <cx:pt idx="10">322.28999999999996</cx:pt>
          <cx:pt idx="11">290.81000000000012</cx:pt>
          <cx:pt idx="12">226.64999999999995</cx:pt>
          <cx:pt idx="13">174.87000000000012</cx:pt>
          <cx:pt idx="14">156.43000000000001</cx:pt>
          <cx:pt idx="15">151.56999999999996</cx:pt>
          <cx:pt idx="16">133.94000000000011</cx:pt>
          <cx:pt idx="17">125.01000000000001</cx:pt>
          <cx:pt idx="18">121.37999999999997</cx:pt>
          <cx:pt idx="19">92.840000000000003</cx:pt>
          <cx:pt idx="20">92.419999999999987</cx:pt>
          <cx:pt idx="21">41.020000000000003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/>
            </a:pPr>
            <a:r>
              <a:rPr lang="en-US"/>
              <a:t>UC Davis Divisions by FTE</a:t>
            </a:r>
          </a:p>
        </cx:rich>
      </cx:tx>
    </cx:title>
    <cx:plotArea>
      <cx:plotAreaRegion>
        <cx:series layoutId="treemap" uniqueId="{859F8985-4353-4CAA-B703-0E174CB5AD31}">
          <cx:tx>
            <cx:txData>
              <cx:f>Sheet8!$B$7</cx:f>
              <cx:v>Sum of FTE</cx:v>
            </cx:txData>
          </cx:tx>
          <cx:dataLabels pos="inEnd">
            <cx:visibility seriesName="0" categoryName="1" value="1"/>
            <cx:separator>, </cx:separator>
          </cx:dataLabels>
          <cx:dataId val="0"/>
          <cx:layoutPr>
            <cx:parentLabelLayout val="overlapping"/>
          </cx:layoutPr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bg1"/>
    </cs:fontRef>
    <cs:defRPr sz="900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5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4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0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7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9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3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3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0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3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6372C-4EDC-40D0-9AE6-E442B1419B04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CF3F-5617-4267-82DB-63E8D9A2B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0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mailto:aggiedesktop@ucdavis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Aggie Desktop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6329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UCCSC 2018</a:t>
            </a:r>
          </a:p>
          <a:p>
            <a:r>
              <a:rPr lang="en-US" dirty="0" smtClean="0"/>
              <a:t>2018-08-14</a:t>
            </a:r>
          </a:p>
          <a:p>
            <a:endParaRPr lang="en-US" dirty="0" smtClean="0"/>
          </a:p>
          <a:p>
            <a:r>
              <a:rPr lang="en-US" dirty="0" smtClean="0"/>
              <a:t>aggiedesktop@ucdavis.edu</a:t>
            </a:r>
          </a:p>
          <a:p>
            <a:r>
              <a:rPr lang="en-US" dirty="0" smtClean="0"/>
              <a:t>aggiedesktop.ucdavis.edu</a:t>
            </a:r>
            <a:endParaRPr lang="en-US" dirty="0"/>
          </a:p>
        </p:txBody>
      </p:sp>
      <p:pic>
        <p:nvPicPr>
          <p:cNvPr id="1026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4295775" y="988028"/>
            <a:ext cx="3600450" cy="1100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23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Aggie Desktop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Questions?</a:t>
            </a:r>
          </a:p>
          <a:p>
            <a:pPr marL="0" indent="0" algn="ctr">
              <a:buNone/>
            </a:pPr>
            <a:r>
              <a:rPr lang="en-US" sz="4000" dirty="0" smtClean="0">
                <a:hlinkClick r:id="rId2"/>
              </a:rPr>
              <a:t>aggiedesktop@ucdavis.edu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aggiedesktop.ucdavis.edu</a:t>
            </a:r>
          </a:p>
          <a:p>
            <a:pPr marL="0" indent="0" algn="ctr">
              <a:buNone/>
            </a:pPr>
            <a:r>
              <a:rPr lang="en-US" sz="4000" dirty="0" smtClean="0"/>
              <a:t>itcatalog.ucdavis.edu/service/aggie-desktop</a:t>
            </a:r>
          </a:p>
          <a:p>
            <a:pPr marL="0" indent="0" algn="ctr">
              <a:buNone/>
            </a:pPr>
            <a:r>
              <a:rPr lang="en-US" sz="4000" dirty="0" smtClean="0"/>
              <a:t>kb.ucdavis.edu</a:t>
            </a:r>
            <a:endParaRPr lang="en-US" sz="4000" dirty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5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825625"/>
            <a:ext cx="440171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We each run . . . </a:t>
            </a:r>
          </a:p>
          <a:p>
            <a:pPr lvl="1"/>
            <a:r>
              <a:rPr lang="en-US" dirty="0" smtClean="0"/>
              <a:t>WSUS</a:t>
            </a:r>
          </a:p>
          <a:p>
            <a:pPr lvl="1"/>
            <a:r>
              <a:rPr lang="en-US" dirty="0" smtClean="0"/>
              <a:t>BigFix</a:t>
            </a:r>
          </a:p>
          <a:p>
            <a:pPr lvl="1"/>
            <a:r>
              <a:rPr lang="en-US" dirty="0" smtClean="0"/>
              <a:t>MDT/WDS</a:t>
            </a:r>
          </a:p>
          <a:p>
            <a:pPr lvl="1"/>
            <a:r>
              <a:rPr lang="en-US" dirty="0" smtClean="0"/>
              <a:t>Antivirus,  . . .</a:t>
            </a:r>
          </a:p>
          <a:p>
            <a:r>
              <a:rPr lang="en-US" dirty="0" smtClean="0"/>
              <a:t>This means we . . . </a:t>
            </a:r>
          </a:p>
          <a:p>
            <a:pPr lvl="1"/>
            <a:r>
              <a:rPr lang="en-US" dirty="0" smtClean="0"/>
              <a:t>Maintain OS images</a:t>
            </a:r>
          </a:p>
          <a:p>
            <a:pPr lvl="1"/>
            <a:r>
              <a:rPr lang="en-US" dirty="0" smtClean="0"/>
              <a:t>Deploy systems</a:t>
            </a:r>
          </a:p>
          <a:p>
            <a:pPr lvl="1"/>
            <a:r>
              <a:rPr lang="en-US" dirty="0" smtClean="0"/>
              <a:t>Push patches</a:t>
            </a:r>
          </a:p>
          <a:p>
            <a:pPr lvl="1"/>
            <a:r>
              <a:rPr lang="en-US" dirty="0" smtClean="0"/>
              <a:t>Push software, . . .</a:t>
            </a:r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68063" y="1871650"/>
            <a:ext cx="43644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Why duplicate all this work? </a:t>
            </a:r>
          </a:p>
          <a:p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868063" y="2869108"/>
            <a:ext cx="4621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Let’s work </a:t>
            </a:r>
            <a:r>
              <a:rPr lang="en-US" sz="2800" dirty="0" smtClean="0"/>
              <a:t>together!</a:t>
            </a:r>
          </a:p>
        </p:txBody>
      </p:sp>
      <p:sp>
        <p:nvSpPr>
          <p:cNvPr id="6" name="Rectangle 5"/>
          <p:cNvSpPr/>
          <p:nvPr/>
        </p:nvSpPr>
        <p:spPr>
          <a:xfrm>
            <a:off x="5868063" y="3907978"/>
            <a:ext cx="4166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Let’s do it the Right Way™!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8063" y="4946848"/>
            <a:ext cx="4317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That’s Aggie Desktop.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6488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83982"/>
          </a:xfrm>
        </p:spPr>
        <p:txBody>
          <a:bodyPr/>
          <a:lstStyle/>
          <a:p>
            <a:r>
              <a:rPr lang="en-US" dirty="0" smtClean="0"/>
              <a:t>College of Engineering</a:t>
            </a:r>
          </a:p>
          <a:p>
            <a:r>
              <a:rPr lang="en-US" dirty="0" smtClean="0"/>
              <a:t>College of Letters &amp; Science</a:t>
            </a:r>
          </a:p>
          <a:p>
            <a:r>
              <a:rPr lang="en-US" dirty="0" smtClean="0"/>
              <a:t>Finance, Operations &amp; Administration</a:t>
            </a:r>
          </a:p>
          <a:p>
            <a:r>
              <a:rPr lang="en-US" dirty="0" smtClean="0"/>
              <a:t>Information and Educational Technology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38200" y="4786685"/>
            <a:ext cx="10991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Once we get it working for the initial partners, </a:t>
            </a:r>
            <a:r>
              <a:rPr lang="en-US" sz="2800" dirty="0" smtClean="0"/>
              <a:t>we </a:t>
            </a:r>
            <a:r>
              <a:rPr lang="en-US" sz="2800" dirty="0" smtClean="0"/>
              <a:t>offer it out to campus.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8238046" y="2167766"/>
            <a:ext cx="359162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~25% of</a:t>
            </a: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campus</a:t>
            </a:r>
          </a:p>
          <a:p>
            <a:r>
              <a:rPr lang="en-US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endpoints</a:t>
            </a:r>
          </a:p>
        </p:txBody>
      </p:sp>
      <p:sp>
        <p:nvSpPr>
          <p:cNvPr id="5" name="Right Brace 4"/>
          <p:cNvSpPr/>
          <p:nvPr/>
        </p:nvSpPr>
        <p:spPr>
          <a:xfrm>
            <a:off x="7482468" y="1825625"/>
            <a:ext cx="680225" cy="193791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7482467" y="1836799"/>
            <a:ext cx="680225" cy="99268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/>
          <p:cNvSpPr/>
          <p:nvPr/>
        </p:nvSpPr>
        <p:spPr>
          <a:xfrm>
            <a:off x="7482466" y="2829485"/>
            <a:ext cx="680225" cy="93405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238045" y="2009976"/>
            <a:ext cx="200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Academic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8238044" y="2973345"/>
            <a:ext cx="2907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Administrative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3740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/>
      <p:bldP spid="3" grpId="0"/>
      <p:bldP spid="5" grpId="0" animBg="1"/>
      <p:bldP spid="10" grpId="0" animBg="1"/>
      <p:bldP spid="10" grpId="1" animBg="1"/>
      <p:bldP spid="11" grpId="0" animBg="1"/>
      <p:bldP spid="11" grpId="1" animBg="1"/>
      <p:bldP spid="6" grpId="0"/>
      <p:bldP spid="6" grpId="1"/>
      <p:bldP spid="12" grpId="0"/>
      <p:bldP spid="1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Chart 3"/>
              <p:cNvGraphicFramePr/>
              <p:nvPr>
                <p:extLst>
                  <p:ext uri="{D42A27DB-BD31-4B8C-83A1-F6EECF244321}">
                    <p14:modId xmlns:p14="http://schemas.microsoft.com/office/powerpoint/2010/main" val="192575662"/>
                  </p:ext>
                </p:extLst>
              </p:nvPr>
            </p:nvGraphicFramePr>
            <p:xfrm>
              <a:off x="4814888" y="328779"/>
              <a:ext cx="7377112" cy="652922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Chart 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14888" y="328779"/>
                <a:ext cx="7377112" cy="6529221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4887" y="365125"/>
            <a:ext cx="7400627" cy="649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12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Buffet-Style Services</a:t>
            </a:r>
          </a:p>
          <a:p>
            <a:pPr lvl="1"/>
            <a:r>
              <a:rPr lang="en-US" dirty="0" smtClean="0"/>
              <a:t>Take what you want, leave what you don’t.</a:t>
            </a:r>
          </a:p>
          <a:p>
            <a:r>
              <a:rPr lang="en-US" dirty="0" smtClean="0"/>
              <a:t>Three Laws Safe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Make it easy for the end user.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Make it easy for local IT, when that doesn’t interfere with 1.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Make it easy for Aggie Desktop, when that doesn’t interfere with 1 or 2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</a:t>
            </a:r>
            <a:r>
              <a:rPr lang="en-US" strike="sngStrike" dirty="0" smtClean="0"/>
              <a:t>Eat Our Own Dogfood</a:t>
            </a:r>
            <a:r>
              <a:rPr lang="en-US" dirty="0" smtClean="0"/>
              <a:t> Drink Our Own Champagne</a:t>
            </a:r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rich drinking champagn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80"/>
          <a:stretch/>
        </p:blipFill>
        <p:spPr bwMode="auto">
          <a:xfrm>
            <a:off x="8818112" y="4963886"/>
            <a:ext cx="3373888" cy="189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75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Development Team</a:t>
            </a:r>
          </a:p>
          <a:p>
            <a:pPr lvl="1"/>
            <a:r>
              <a:rPr lang="en-US" dirty="0" smtClean="0"/>
              <a:t>Using Agile/SCRUM Methodology</a:t>
            </a:r>
          </a:p>
          <a:p>
            <a:pPr lvl="1"/>
            <a:r>
              <a:rPr lang="en-US" dirty="0" smtClean="0"/>
              <a:t>~10 core members</a:t>
            </a:r>
          </a:p>
          <a:p>
            <a:pPr lvl="2"/>
            <a:r>
              <a:rPr lang="en-US" dirty="0" smtClean="0"/>
              <a:t>~0.25FTE each</a:t>
            </a:r>
          </a:p>
          <a:p>
            <a:pPr lvl="2"/>
            <a:r>
              <a:rPr lang="en-US" dirty="0" smtClean="0"/>
              <a:t>Systems Administrators, Developers, Business/Technical Support Analysts</a:t>
            </a:r>
          </a:p>
          <a:p>
            <a:r>
              <a:rPr lang="en-US" dirty="0" smtClean="0"/>
              <a:t>Operations Team</a:t>
            </a:r>
          </a:p>
          <a:p>
            <a:pPr lvl="1"/>
            <a:r>
              <a:rPr lang="en-US" dirty="0" smtClean="0"/>
              <a:t>~6 members</a:t>
            </a:r>
          </a:p>
          <a:p>
            <a:pPr lvl="2"/>
            <a:r>
              <a:rPr lang="en-US" dirty="0" smtClean="0"/>
              <a:t>0.10FTE each</a:t>
            </a:r>
          </a:p>
          <a:p>
            <a:pPr lvl="2"/>
            <a:r>
              <a:rPr lang="en-US" dirty="0" smtClean="0"/>
              <a:t>Systems Administrators, Business/Technical Support Analysts</a:t>
            </a:r>
          </a:p>
          <a:p>
            <a:r>
              <a:rPr lang="en-US" dirty="0" smtClean="0"/>
              <a:t>Governance Committee</a:t>
            </a:r>
          </a:p>
          <a:p>
            <a:pPr lvl="1"/>
            <a:r>
              <a:rPr lang="en-US" dirty="0" smtClean="0"/>
              <a:t>4 members, one from each partner</a:t>
            </a:r>
          </a:p>
          <a:p>
            <a:pPr lvl="1"/>
            <a:endParaRPr lang="en-US" dirty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44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Aggie Desktop will . . . </a:t>
            </a:r>
          </a:p>
          <a:p>
            <a:pPr lvl="1"/>
            <a:r>
              <a:rPr lang="en-US" dirty="0" smtClean="0"/>
              <a:t>Maintain deployment, management, and self-service infrastructure.</a:t>
            </a:r>
          </a:p>
          <a:p>
            <a:pPr lvl="1"/>
            <a:r>
              <a:rPr lang="en-US" dirty="0" smtClean="0"/>
              <a:t>Maintain and test OS deployment images/automation.</a:t>
            </a:r>
          </a:p>
          <a:p>
            <a:pPr lvl="1"/>
            <a:r>
              <a:rPr lang="en-US" dirty="0" smtClean="0"/>
              <a:t>Test and deploy patches for OS and applications.</a:t>
            </a:r>
          </a:p>
          <a:p>
            <a:pPr lvl="1"/>
            <a:r>
              <a:rPr lang="en-US" dirty="0" smtClean="0"/>
              <a:t>Provide self-service for application installation and configuration.</a:t>
            </a:r>
          </a:p>
          <a:p>
            <a:pPr lvl="1"/>
            <a:r>
              <a:rPr lang="en-US" dirty="0" smtClean="0"/>
              <a:t>Serve as an escalation point for IT partners.</a:t>
            </a:r>
          </a:p>
          <a:p>
            <a:r>
              <a:rPr lang="en-US" dirty="0" smtClean="0"/>
              <a:t>Aggie Desktop will not . . . </a:t>
            </a:r>
          </a:p>
          <a:p>
            <a:pPr lvl="1"/>
            <a:r>
              <a:rPr lang="en-US" dirty="0" smtClean="0"/>
              <a:t>Provide end-user support.</a:t>
            </a:r>
          </a:p>
          <a:p>
            <a:pPr lvl="1"/>
            <a:r>
              <a:rPr lang="en-US" dirty="0" smtClean="0"/>
              <a:t>Handle software licensing (some services have licensing requirements).</a:t>
            </a:r>
          </a:p>
          <a:p>
            <a:pPr lvl="1"/>
            <a:r>
              <a:rPr lang="en-US" dirty="0" smtClean="0"/>
              <a:t>Handle hardware procurement (but will work with Financial Sustainability).</a:t>
            </a:r>
          </a:p>
          <a:p>
            <a:pPr lvl="1"/>
            <a:endParaRPr lang="en-US" dirty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01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Model</a:t>
            </a:r>
            <a:endParaRPr lang="en-US" dirty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754" y="1379786"/>
            <a:ext cx="8957579" cy="547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43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Successes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Successes</a:t>
            </a:r>
          </a:p>
          <a:p>
            <a:pPr lvl="1"/>
            <a:r>
              <a:rPr lang="en-US" dirty="0" smtClean="0"/>
              <a:t>Awesome team</a:t>
            </a:r>
          </a:p>
          <a:p>
            <a:pPr lvl="1"/>
            <a:r>
              <a:rPr lang="en-US" dirty="0" smtClean="0"/>
              <a:t>More than 2,000 systems deployed.</a:t>
            </a:r>
          </a:p>
          <a:p>
            <a:pPr lvl="1"/>
            <a:r>
              <a:rPr lang="en-US" dirty="0" smtClean="0"/>
              <a:t>~5,000 systems being patched.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Low FTE commitment slows progress (we all have day jobs)</a:t>
            </a:r>
          </a:p>
          <a:p>
            <a:pPr lvl="1"/>
            <a:r>
              <a:rPr lang="en-US" dirty="0" smtClean="0"/>
              <a:t>Broad diversity of needs and environments are hard to accommodate</a:t>
            </a:r>
          </a:p>
          <a:p>
            <a:pPr lvl="1"/>
            <a:r>
              <a:rPr lang="en-US" dirty="0" smtClean="0"/>
              <a:t>The best toys are expensive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2" descr="Athletics Logo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549"/>
          <a:stretch/>
        </p:blipFill>
        <p:spPr bwMode="auto">
          <a:xfrm>
            <a:off x="8708806" y="546087"/>
            <a:ext cx="2739587" cy="83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77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4454</TotalTime>
  <Words>352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Aggie Desktop</vt:lpstr>
      <vt:lpstr>The Idea</vt:lpstr>
      <vt:lpstr>Partnership</vt:lpstr>
      <vt:lpstr>Partnership</vt:lpstr>
      <vt:lpstr>Principles</vt:lpstr>
      <vt:lpstr>Staffing</vt:lpstr>
      <vt:lpstr>Service Model</vt:lpstr>
      <vt:lpstr>Service Model</vt:lpstr>
      <vt:lpstr>Successes and Challenges</vt:lpstr>
      <vt:lpstr>Aggie Desktop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Aggie Desktop</dc:title>
  <dc:creator>Jeremy M Phillips</dc:creator>
  <cp:lastModifiedBy>Jeremy M Phillips</cp:lastModifiedBy>
  <cp:revision>14</cp:revision>
  <dcterms:created xsi:type="dcterms:W3CDTF">2018-08-12T17:58:29Z</dcterms:created>
  <dcterms:modified xsi:type="dcterms:W3CDTF">2018-08-16T16:00:07Z</dcterms:modified>
</cp:coreProperties>
</file>