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6" r:id="rId5"/>
    <p:sldId id="277" r:id="rId6"/>
    <p:sldId id="257" r:id="rId7"/>
    <p:sldId id="285" r:id="rId8"/>
    <p:sldId id="267" r:id="rId9"/>
    <p:sldId id="282" r:id="rId10"/>
    <p:sldId id="260" r:id="rId11"/>
    <p:sldId id="280" r:id="rId12"/>
    <p:sldId id="272" r:id="rId13"/>
    <p:sldId id="265" r:id="rId14"/>
    <p:sldId id="263" r:id="rId15"/>
    <p:sldId id="262" r:id="rId16"/>
    <p:sldId id="259" r:id="rId17"/>
    <p:sldId id="261" r:id="rId18"/>
    <p:sldId id="268" r:id="rId19"/>
    <p:sldId id="269" r:id="rId20"/>
    <p:sldId id="279" r:id="rId21"/>
    <p:sldId id="270" r:id="rId22"/>
    <p:sldId id="283" r:id="rId23"/>
    <p:sldId id="284" r:id="rId24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9900FF"/>
    <a:srgbClr val="9966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>
      <p:cViewPr varScale="1">
        <p:scale>
          <a:sx n="73" d="100"/>
          <a:sy n="73" d="100"/>
        </p:scale>
        <p:origin x="123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F55205D6-F695-473A-A6AC-E3CB191E7E92}"/>
    <pc:docChg chg="addSld delSld modSld">
      <pc:chgData name="" userId="" providerId="" clId="Web-{F55205D6-F695-473A-A6AC-E3CB191E7E92}" dt="2018-08-04T01:08:04.238" v="2729"/>
      <pc:docMkLst>
        <pc:docMk/>
      </pc:docMkLst>
      <pc:sldChg chg="modSp">
        <pc:chgData name="" userId="" providerId="" clId="Web-{F55205D6-F695-473A-A6AC-E3CB191E7E92}" dt="2018-08-03T23:54:33.941" v="3" actId="20577"/>
        <pc:sldMkLst>
          <pc:docMk/>
          <pc:sldMk cId="0" sldId="257"/>
        </pc:sldMkLst>
        <pc:spChg chg="mod">
          <ac:chgData name="" userId="" providerId="" clId="Web-{F55205D6-F695-473A-A6AC-E3CB191E7E92}" dt="2018-08-03T23:54:33.941" v="3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" userId="" providerId="" clId="Web-{F55205D6-F695-473A-A6AC-E3CB191E7E92}" dt="2018-08-03T23:56:40.646" v="149" actId="20577"/>
        <pc:sldMkLst>
          <pc:docMk/>
          <pc:sldMk cId="3424180972" sldId="258"/>
        </pc:sldMkLst>
        <pc:spChg chg="mod">
          <ac:chgData name="" userId="" providerId="" clId="Web-{F55205D6-F695-473A-A6AC-E3CB191E7E92}" dt="2018-08-03T23:56:40.646" v="149" actId="20577"/>
          <ac:spMkLst>
            <pc:docMk/>
            <pc:sldMk cId="3424180972" sldId="258"/>
            <ac:spMk id="3" creationId="{00000000-0000-0000-0000-000000000000}"/>
          </ac:spMkLst>
        </pc:spChg>
      </pc:sldChg>
      <pc:sldChg chg="modSp">
        <pc:chgData name="" userId="" providerId="" clId="Web-{F55205D6-F695-473A-A6AC-E3CB191E7E92}" dt="2018-08-04T00:03:01.465" v="490" actId="20577"/>
        <pc:sldMkLst>
          <pc:docMk/>
          <pc:sldMk cId="1012116430" sldId="259"/>
        </pc:sldMkLst>
        <pc:spChg chg="mod">
          <ac:chgData name="" userId="" providerId="" clId="Web-{F55205D6-F695-473A-A6AC-E3CB191E7E92}" dt="2018-08-04T00:03:01.465" v="490" actId="20577"/>
          <ac:spMkLst>
            <pc:docMk/>
            <pc:sldMk cId="1012116430" sldId="259"/>
            <ac:spMk id="3" creationId="{00000000-0000-0000-0000-000000000000}"/>
          </ac:spMkLst>
        </pc:spChg>
      </pc:sldChg>
      <pc:sldChg chg="modSp">
        <pc:chgData name="" userId="" providerId="" clId="Web-{F55205D6-F695-473A-A6AC-E3CB191E7E92}" dt="2018-08-04T01:08:04.238" v="2729"/>
        <pc:sldMkLst>
          <pc:docMk/>
          <pc:sldMk cId="818634843" sldId="260"/>
        </pc:sldMkLst>
        <pc:spChg chg="mod">
          <ac:chgData name="" userId="" providerId="" clId="Web-{F55205D6-F695-473A-A6AC-E3CB191E7E92}" dt="2018-08-04T00:10:16.900" v="579" actId="20577"/>
          <ac:spMkLst>
            <pc:docMk/>
            <pc:sldMk cId="818634843" sldId="260"/>
            <ac:spMk id="2" creationId="{00000000-0000-0000-0000-000000000000}"/>
          </ac:spMkLst>
        </pc:spChg>
        <pc:graphicFrameChg chg="mod modGraphic">
          <ac:chgData name="" userId="" providerId="" clId="Web-{F55205D6-F695-473A-A6AC-E3CB191E7E92}" dt="2018-08-04T01:08:04.238" v="2729"/>
          <ac:graphicFrameMkLst>
            <pc:docMk/>
            <pc:sldMk cId="818634843" sldId="260"/>
            <ac:graphicFrameMk id="5" creationId="{00000000-0000-0000-0000-000000000000}"/>
          </ac:graphicFrameMkLst>
        </pc:graphicFrameChg>
      </pc:sldChg>
      <pc:sldChg chg="modSp">
        <pc:chgData name="" userId="" providerId="" clId="Web-{F55205D6-F695-473A-A6AC-E3CB191E7E92}" dt="2018-08-04T00:03:08.621" v="493" actId="20577"/>
        <pc:sldMkLst>
          <pc:docMk/>
          <pc:sldMk cId="2800772462" sldId="261"/>
        </pc:sldMkLst>
        <pc:spChg chg="mod">
          <ac:chgData name="" userId="" providerId="" clId="Web-{F55205D6-F695-473A-A6AC-E3CB191E7E92}" dt="2018-08-04T00:03:08.621" v="493" actId="20577"/>
          <ac:spMkLst>
            <pc:docMk/>
            <pc:sldMk cId="2800772462" sldId="261"/>
            <ac:spMk id="2" creationId="{00000000-0000-0000-0000-000000000000}"/>
          </ac:spMkLst>
        </pc:spChg>
        <pc:spChg chg="mod">
          <ac:chgData name="" userId="" providerId="" clId="Web-{F55205D6-F695-473A-A6AC-E3CB191E7E92}" dt="2018-08-03T23:58:40.068" v="228" actId="20577"/>
          <ac:spMkLst>
            <pc:docMk/>
            <pc:sldMk cId="2800772462" sldId="261"/>
            <ac:spMk id="3" creationId="{00000000-0000-0000-0000-000000000000}"/>
          </ac:spMkLst>
        </pc:spChg>
      </pc:sldChg>
      <pc:sldChg chg="modSp">
        <pc:chgData name="" userId="" providerId="" clId="Web-{F55205D6-F695-473A-A6AC-E3CB191E7E92}" dt="2018-08-04T00:46:09.259" v="2140" actId="20577"/>
        <pc:sldMkLst>
          <pc:docMk/>
          <pc:sldMk cId="3501450346" sldId="264"/>
        </pc:sldMkLst>
        <pc:spChg chg="mod">
          <ac:chgData name="" userId="" providerId="" clId="Web-{F55205D6-F695-473A-A6AC-E3CB191E7E92}" dt="2018-08-04T00:42:12.362" v="1819" actId="20577"/>
          <ac:spMkLst>
            <pc:docMk/>
            <pc:sldMk cId="3501450346" sldId="264"/>
            <ac:spMk id="2" creationId="{00000000-0000-0000-0000-000000000000}"/>
          </ac:spMkLst>
        </pc:spChg>
        <pc:spChg chg="mod">
          <ac:chgData name="" userId="" providerId="" clId="Web-{F55205D6-F695-473A-A6AC-E3CB191E7E92}" dt="2018-08-04T00:46:09.259" v="2140" actId="20577"/>
          <ac:spMkLst>
            <pc:docMk/>
            <pc:sldMk cId="3501450346" sldId="264"/>
            <ac:spMk id="3" creationId="{00000000-0000-0000-0000-000000000000}"/>
          </ac:spMkLst>
        </pc:spChg>
      </pc:sldChg>
      <pc:sldChg chg="delSp modSp new mod modClrScheme chgLayout">
        <pc:chgData name="" userId="" providerId="" clId="Web-{F55205D6-F695-473A-A6AC-E3CB191E7E92}" dt="2018-08-04T00:39:31.454" v="1773" actId="20577"/>
        <pc:sldMkLst>
          <pc:docMk/>
          <pc:sldMk cId="2679026331" sldId="265"/>
        </pc:sldMkLst>
        <pc:spChg chg="mod ord">
          <ac:chgData name="" userId="" providerId="" clId="Web-{F55205D6-F695-473A-A6AC-E3CB191E7E92}" dt="2018-08-04T00:39:31.454" v="1773" actId="20577"/>
          <ac:spMkLst>
            <pc:docMk/>
            <pc:sldMk cId="2679026331" sldId="265"/>
            <ac:spMk id="2" creationId="{6745257C-16E6-445C-882F-D5A7EBF1EDA3}"/>
          </ac:spMkLst>
        </pc:spChg>
        <pc:spChg chg="del">
          <ac:chgData name="" userId="" providerId="" clId="Web-{F55205D6-F695-473A-A6AC-E3CB191E7E92}" dt="2018-08-04T00:03:53.793" v="495"/>
          <ac:spMkLst>
            <pc:docMk/>
            <pc:sldMk cId="2679026331" sldId="265"/>
            <ac:spMk id="3" creationId="{B37B62AE-58E9-4F1C-96F8-F4CC5EDDD194}"/>
          </ac:spMkLst>
        </pc:spChg>
        <pc:spChg chg="mod ord">
          <ac:chgData name="" userId="" providerId="" clId="Web-{F55205D6-F695-473A-A6AC-E3CB191E7E92}" dt="2018-08-04T00:03:53.793" v="495"/>
          <ac:spMkLst>
            <pc:docMk/>
            <pc:sldMk cId="2679026331" sldId="265"/>
            <ac:spMk id="4" creationId="{2DB538B2-CB0F-49C3-912D-F4618968716F}"/>
          </ac:spMkLst>
        </pc:spChg>
      </pc:sldChg>
      <pc:sldChg chg="new del">
        <pc:chgData name="" userId="" providerId="" clId="Web-{F55205D6-F695-473A-A6AC-E3CB191E7E92}" dt="2018-08-04T00:04:18.246" v="505"/>
        <pc:sldMkLst>
          <pc:docMk/>
          <pc:sldMk cId="720110644" sldId="266"/>
        </pc:sldMkLst>
      </pc:sldChg>
      <pc:sldChg chg="modSp add replId">
        <pc:chgData name="" userId="" providerId="" clId="Web-{F55205D6-F695-473A-A6AC-E3CB191E7E92}" dt="2018-08-04T00:39:24.704" v="1770" actId="20577"/>
        <pc:sldMkLst>
          <pc:docMk/>
          <pc:sldMk cId="4217066061" sldId="267"/>
        </pc:sldMkLst>
        <pc:spChg chg="mod">
          <ac:chgData name="" userId="" providerId="" clId="Web-{F55205D6-F695-473A-A6AC-E3CB191E7E92}" dt="2018-08-04T00:39:24.704" v="1770" actId="20577"/>
          <ac:spMkLst>
            <pc:docMk/>
            <pc:sldMk cId="4217066061" sldId="267"/>
            <ac:spMk id="2" creationId="{6745257C-16E6-445C-882F-D5A7EBF1EDA3}"/>
          </ac:spMkLst>
        </pc:spChg>
      </pc:sldChg>
      <pc:sldChg chg="addSp delSp modSp new">
        <pc:chgData name="" userId="" providerId="" clId="Web-{F55205D6-F695-473A-A6AC-E3CB191E7E92}" dt="2018-08-04T00:38:47.438" v="1758" actId="1076"/>
        <pc:sldMkLst>
          <pc:docMk/>
          <pc:sldMk cId="3415394140" sldId="268"/>
        </pc:sldMkLst>
        <pc:spChg chg="mod">
          <ac:chgData name="" userId="" providerId="" clId="Web-{F55205D6-F695-473A-A6AC-E3CB191E7E92}" dt="2018-08-04T00:11:31.369" v="689" actId="20577"/>
          <ac:spMkLst>
            <pc:docMk/>
            <pc:sldMk cId="3415394140" sldId="268"/>
            <ac:spMk id="2" creationId="{944F2592-F2F4-42ED-93CF-E250B6468E4B}"/>
          </ac:spMkLst>
        </pc:spChg>
        <pc:spChg chg="del">
          <ac:chgData name="" userId="" providerId="" clId="Web-{F55205D6-F695-473A-A6AC-E3CB191E7E92}" dt="2018-08-04T00:13:00.338" v="690"/>
          <ac:spMkLst>
            <pc:docMk/>
            <pc:sldMk cId="3415394140" sldId="268"/>
            <ac:spMk id="3" creationId="{F8E56203-75B2-40D7-86BB-57C8378F8BFB}"/>
          </ac:spMkLst>
        </pc:spChg>
        <pc:spChg chg="add del mod">
          <ac:chgData name="" userId="" providerId="" clId="Web-{F55205D6-F695-473A-A6AC-E3CB191E7E92}" dt="2018-08-04T00:38:47.438" v="1758" actId="1076"/>
          <ac:spMkLst>
            <pc:docMk/>
            <pc:sldMk cId="3415394140" sldId="268"/>
            <ac:spMk id="7" creationId="{C94592C7-C5BA-4B28-9F4D-B279078EB3DE}"/>
          </ac:spMkLst>
        </pc:spChg>
        <pc:spChg chg="add del">
          <ac:chgData name="" userId="" providerId="" clId="Web-{F55205D6-F695-473A-A6AC-E3CB191E7E92}" dt="2018-08-04T00:34:17.151" v="1589"/>
          <ac:spMkLst>
            <pc:docMk/>
            <pc:sldMk cId="3415394140" sldId="268"/>
            <ac:spMk id="8" creationId="{B95ECE70-05D7-43CA-8E0F-CE6451BCD55B}"/>
          </ac:spMkLst>
        </pc:spChg>
        <pc:spChg chg="add mod">
          <ac:chgData name="" userId="" providerId="" clId="Web-{F55205D6-F695-473A-A6AC-E3CB191E7E92}" dt="2018-08-04T00:38:41.063" v="1755" actId="20577"/>
          <ac:spMkLst>
            <pc:docMk/>
            <pc:sldMk cId="3415394140" sldId="268"/>
            <ac:spMk id="9" creationId="{6B015F0B-9B00-4A74-8AAB-7335EDC917CC}"/>
          </ac:spMkLst>
        </pc:spChg>
        <pc:graphicFrameChg chg="add mod ord modGraphic">
          <ac:chgData name="" userId="" providerId="" clId="Web-{F55205D6-F695-473A-A6AC-E3CB191E7E92}" dt="2018-08-04T00:35:56.933" v="1682"/>
          <ac:graphicFrameMkLst>
            <pc:docMk/>
            <pc:sldMk cId="3415394140" sldId="268"/>
            <ac:graphicFrameMk id="5" creationId="{54F3DC3A-67C2-4566-A7F3-8EFA4A231B25}"/>
          </ac:graphicFrameMkLst>
        </pc:graphicFrameChg>
      </pc:sldChg>
      <pc:sldChg chg="add del replId">
        <pc:chgData name="" userId="" providerId="" clId="Web-{F55205D6-F695-473A-A6AC-E3CB191E7E92}" dt="2018-08-04T00:37:41.481" v="1743"/>
        <pc:sldMkLst>
          <pc:docMk/>
          <pc:sldMk cId="263687358" sldId="269"/>
        </pc:sldMkLst>
      </pc:sldChg>
      <pc:sldChg chg="modSp add replId">
        <pc:chgData name="" userId="" providerId="" clId="Web-{F55205D6-F695-473A-A6AC-E3CB191E7E92}" dt="2018-08-04T00:40:20.876" v="1783" actId="20577"/>
        <pc:sldMkLst>
          <pc:docMk/>
          <pc:sldMk cId="2615941586" sldId="269"/>
        </pc:sldMkLst>
        <pc:spChg chg="mod">
          <ac:chgData name="" userId="" providerId="" clId="Web-{F55205D6-F695-473A-A6AC-E3CB191E7E92}" dt="2018-08-04T00:40:20.876" v="1783" actId="20577"/>
          <ac:spMkLst>
            <pc:docMk/>
            <pc:sldMk cId="2615941586" sldId="269"/>
            <ac:spMk id="2" creationId="{6745257C-16E6-445C-882F-D5A7EBF1EDA3}"/>
          </ac:spMkLst>
        </pc:spChg>
      </pc:sldChg>
      <pc:sldChg chg="addSp modSp new mod modClrScheme chgLayout">
        <pc:chgData name="" userId="" providerId="" clId="Web-{F55205D6-F695-473A-A6AC-E3CB191E7E92}" dt="2018-08-04T01:01:17.914" v="2699" actId="20577"/>
        <pc:sldMkLst>
          <pc:docMk/>
          <pc:sldMk cId="69936759" sldId="270"/>
        </pc:sldMkLst>
        <pc:spChg chg="mod ord">
          <ac:chgData name="" userId="" providerId="" clId="Web-{F55205D6-F695-473A-A6AC-E3CB191E7E92}" dt="2018-08-04T00:41:04.815" v="1807" actId="20577"/>
          <ac:spMkLst>
            <pc:docMk/>
            <pc:sldMk cId="69936759" sldId="270"/>
            <ac:spMk id="2" creationId="{180539D2-1F53-4A55-8E8E-59ED3ADC485B}"/>
          </ac:spMkLst>
        </pc:spChg>
        <pc:spChg chg="add mod ord">
          <ac:chgData name="" userId="" providerId="" clId="Web-{F55205D6-F695-473A-A6AC-E3CB191E7E92}" dt="2018-08-04T01:01:17.914" v="2699" actId="20577"/>
          <ac:spMkLst>
            <pc:docMk/>
            <pc:sldMk cId="69936759" sldId="270"/>
            <ac:spMk id="3" creationId="{E0A019CE-98C9-4F1E-9424-096773C88739}"/>
          </ac:spMkLst>
        </pc:spChg>
      </pc:sldChg>
      <pc:sldChg chg="add del replId">
        <pc:chgData name="" userId="" providerId="" clId="Web-{F55205D6-F695-473A-A6AC-E3CB191E7E92}" dt="2018-08-04T00:41:53.003" v="1809"/>
        <pc:sldMkLst>
          <pc:docMk/>
          <pc:sldMk cId="579655076" sldId="271"/>
        </pc:sldMkLst>
      </pc:sldChg>
      <pc:sldChg chg="add replId">
        <pc:chgData name="" userId="" providerId="" clId="Web-{F55205D6-F695-473A-A6AC-E3CB191E7E92}" dt="2018-08-04T00:41:55.456" v="1810"/>
        <pc:sldMkLst>
          <pc:docMk/>
          <pc:sldMk cId="1206314732" sldId="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52198-1460-4A64-940F-3BC89816B94C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FE2434-A89C-4321-B9D1-E87AA7A6B7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08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E2434-A89C-4321-B9D1-E87AA7A6B7C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202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153400" cy="1470025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9C82558-8F82-4BAD-A12A-0B08DBB9CF5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82558-8F82-4BAD-A12A-0B08DBB9C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304800"/>
            <a:ext cx="20574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20675"/>
            <a:ext cx="6019800" cy="63849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82558-8F82-4BAD-A12A-0B08DBB9C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71800"/>
            <a:ext cx="7772400" cy="1362075"/>
          </a:xfrm>
        </p:spPr>
        <p:txBody>
          <a:bodyPr anchor="t">
            <a:normAutofit/>
          </a:bodyPr>
          <a:lstStyle>
            <a:lvl1pPr algn="l">
              <a:defRPr sz="2400" b="1" cap="all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82558-8F82-4BAD-A12A-0B08DBB9C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0386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838200"/>
            <a:ext cx="40386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82558-8F82-4BAD-A12A-0B08DBB9C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524000"/>
            <a:ext cx="4040188" cy="5181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838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1524000"/>
            <a:ext cx="4041775" cy="5181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82558-8F82-4BAD-A12A-0B08DBB9C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82558-8F82-4BAD-A12A-0B08DBB9C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82558-8F82-4BAD-A12A-0B08DBB9C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319087"/>
            <a:ext cx="5111750" cy="63865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447800"/>
            <a:ext cx="3008313" cy="5257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82558-8F82-4BAD-A12A-0B08DBB9C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82558-8F82-4BAD-A12A-0B08DBB9C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5638800" y="3276600"/>
            <a:ext cx="6477000" cy="381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b="1" dirty="0"/>
              <a:t>Enterprise Architecture    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458200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8458200" cy="5867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3246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baseline="0">
                <a:solidFill>
                  <a:schemeClr val="bg1"/>
                </a:solidFill>
              </a:defRPr>
            </a:lvl1pPr>
          </a:lstStyle>
          <a:p>
            <a:fld id="{01B6A116-E8DD-46B1-8BB1-4ADAAEC7352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762000"/>
            <a:ext cx="8458200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 userDrawn="1"/>
        </p:nvSpPr>
        <p:spPr>
          <a:xfrm rot="5400000">
            <a:off x="8496300" y="5753100"/>
            <a:ext cx="762000" cy="381000"/>
          </a:xfrm>
          <a:prstGeom prst="rect">
            <a:avLst/>
          </a:prstGeom>
          <a:noFill/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/>
              <a:t>2018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Multifactor Authentication (MFA)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At UCOP </a:t>
            </a:r>
            <a:r>
              <a:rPr lang="en-US" dirty="0" smtClean="0"/>
              <a:t>and </a:t>
            </a:r>
            <a:r>
              <a:rPr lang="en-US" dirty="0"/>
              <a:t>Beyond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5257C-16E6-445C-882F-D5A7EBF1E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Multifactor </a:t>
            </a:r>
            <a:r>
              <a:rPr lang="en-US" dirty="0"/>
              <a:t>Authentication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Deployment at </a:t>
            </a:r>
            <a:r>
              <a:rPr lang="en-US" dirty="0"/>
              <a:t>UCOP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538B2-CB0F-49C3-912D-F4618968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02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MFA at </a:t>
            </a:r>
            <a:r>
              <a:rPr lang="en-US" dirty="0" smtClean="0"/>
              <a:t>UCOP: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UCOP user population</a:t>
            </a:r>
            <a:endParaRPr lang="en-US" dirty="0"/>
          </a:p>
          <a:p>
            <a:pPr lvl="1"/>
            <a:r>
              <a:rPr lang="en-US" dirty="0"/>
              <a:t>2000 employees and contractors with UCOP accounts </a:t>
            </a:r>
            <a:endParaRPr lang="en-US" dirty="0" smtClean="0"/>
          </a:p>
          <a:p>
            <a:pPr lvl="2"/>
            <a:r>
              <a:rPr lang="en-US" dirty="0" smtClean="0"/>
              <a:t>All local users are “employee-like”</a:t>
            </a:r>
            <a:endParaRPr lang="en-US" dirty="0"/>
          </a:p>
          <a:p>
            <a:pPr lvl="1"/>
            <a:r>
              <a:rPr lang="en-US" dirty="0"/>
              <a:t>Over 1000 non-UCOP UC employees with UCOP accounts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MFA Product</a:t>
            </a:r>
          </a:p>
          <a:p>
            <a:pPr lvl="1"/>
            <a:r>
              <a:rPr lang="en-US" dirty="0" smtClean="0"/>
              <a:t>Selected Duo as the vendor</a:t>
            </a:r>
          </a:p>
          <a:p>
            <a:pPr lvl="1"/>
            <a:r>
              <a:rPr lang="en-US" dirty="0" smtClean="0"/>
              <a:t>Allowed factors evolved over the course of deployment</a:t>
            </a:r>
          </a:p>
          <a:p>
            <a:pPr lvl="1"/>
            <a:endParaRPr lang="en-US" dirty="0"/>
          </a:p>
          <a:p>
            <a:r>
              <a:rPr lang="en-US" dirty="0" smtClean="0"/>
              <a:t>Deployed in two phases</a:t>
            </a:r>
          </a:p>
          <a:p>
            <a:pPr lvl="1"/>
            <a:r>
              <a:rPr lang="en-US" dirty="0" smtClean="0"/>
              <a:t>Pilot deployment</a:t>
            </a:r>
          </a:p>
          <a:p>
            <a:pPr lvl="1"/>
            <a:r>
              <a:rPr lang="en-US" dirty="0" smtClean="0"/>
              <a:t>Full population deployment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68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MFA at UCOP: Pilot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2016 Pilot project targeted specific apps and users</a:t>
            </a:r>
          </a:p>
          <a:p>
            <a:endParaRPr lang="en-US" dirty="0"/>
          </a:p>
          <a:p>
            <a:r>
              <a:rPr lang="en-US" dirty="0" smtClean="0"/>
              <a:t>Applications integrated</a:t>
            </a:r>
            <a:endParaRPr lang="en-US" dirty="0"/>
          </a:p>
          <a:p>
            <a:pPr lvl="1"/>
            <a:r>
              <a:rPr lang="en-US" dirty="0" smtClean="0"/>
              <a:t>Citrix/"Cloud Desktop"</a:t>
            </a:r>
            <a:endParaRPr lang="en-US" dirty="0"/>
          </a:p>
          <a:p>
            <a:pPr lvl="1"/>
            <a:r>
              <a:rPr lang="en-US" dirty="0" smtClean="0"/>
              <a:t>Outlook Web App (web mail)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Users</a:t>
            </a:r>
            <a:endParaRPr lang="en-US" dirty="0"/>
          </a:p>
          <a:p>
            <a:pPr lvl="1"/>
            <a:r>
              <a:rPr lang="en-US" dirty="0"/>
              <a:t>ITS only</a:t>
            </a:r>
          </a:p>
          <a:p>
            <a:pPr lvl="1"/>
            <a:r>
              <a:rPr lang="en-US" dirty="0" smtClean="0"/>
              <a:t>Largely </a:t>
            </a:r>
            <a:r>
              <a:rPr lang="en-US" dirty="0"/>
              <a:t>deployed as “self service” (train yourself)</a:t>
            </a:r>
          </a:p>
          <a:p>
            <a:pPr lvl="1"/>
            <a:r>
              <a:rPr lang="en-US" dirty="0"/>
              <a:t>Users </a:t>
            </a:r>
            <a:r>
              <a:rPr lang="en-US" dirty="0" smtClean="0"/>
              <a:t>self-registered (opt-in style)</a:t>
            </a:r>
          </a:p>
          <a:p>
            <a:pPr lvl="1"/>
            <a:r>
              <a:rPr lang="en-US" dirty="0" smtClean="0"/>
              <a:t>Some experimentation with factors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Technically complex integration</a:t>
            </a:r>
          </a:p>
          <a:p>
            <a:pPr lvl="1"/>
            <a:r>
              <a:rPr lang="en-US" dirty="0" smtClean="0"/>
              <a:t>Involved multiple authentication technologies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Fairly low user impact</a:t>
            </a:r>
          </a:p>
          <a:p>
            <a:pPr lvl="1"/>
            <a:r>
              <a:rPr lang="en-US" dirty="0" smtClean="0"/>
              <a:t>Many </a:t>
            </a:r>
            <a:r>
              <a:rPr lang="en-US" dirty="0"/>
              <a:t>users never saw MFA </a:t>
            </a:r>
            <a:r>
              <a:rPr lang="en-US" dirty="0" smtClean="0"/>
              <a:t>challenge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MFA at </a:t>
            </a:r>
            <a:r>
              <a:rPr lang="en-US" dirty="0" smtClean="0"/>
              <a:t>UCOP: Full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2017/2018 </a:t>
            </a:r>
            <a:r>
              <a:rPr lang="en-US" dirty="0" smtClean="0"/>
              <a:t>Full </a:t>
            </a:r>
            <a:r>
              <a:rPr lang="en-US" dirty="0"/>
              <a:t>rollout of MFA</a:t>
            </a:r>
          </a:p>
          <a:p>
            <a:endParaRPr lang="en-US" dirty="0"/>
          </a:p>
          <a:p>
            <a:r>
              <a:rPr lang="en-US" dirty="0" smtClean="0"/>
              <a:t>Integrated </a:t>
            </a:r>
            <a:r>
              <a:rPr lang="en-US" dirty="0"/>
              <a:t>MFA into </a:t>
            </a:r>
            <a:r>
              <a:rPr lang="en-US" dirty="0" smtClean="0"/>
              <a:t>SSO</a:t>
            </a:r>
            <a:endParaRPr lang="en-US" dirty="0"/>
          </a:p>
          <a:p>
            <a:pPr lvl="1"/>
            <a:r>
              <a:rPr lang="en-US" dirty="0" smtClean="0"/>
              <a:t>Effectively </a:t>
            </a:r>
            <a:r>
              <a:rPr lang="en-US" dirty="0" smtClean="0"/>
              <a:t>added </a:t>
            </a:r>
            <a:r>
              <a:rPr lang="en-US" dirty="0" smtClean="0"/>
              <a:t>MFA to dozens of applications</a:t>
            </a:r>
          </a:p>
          <a:p>
            <a:endParaRPr lang="en-US" dirty="0"/>
          </a:p>
          <a:p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MFA </a:t>
            </a:r>
            <a:r>
              <a:rPr lang="en-US" dirty="0"/>
              <a:t>requirement </a:t>
            </a:r>
            <a:r>
              <a:rPr lang="en-US" dirty="0" smtClean="0"/>
              <a:t>for all </a:t>
            </a:r>
            <a:r>
              <a:rPr lang="en-US" dirty="0"/>
              <a:t>UCOP </a:t>
            </a:r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Extensive training materials and training classes offered</a:t>
            </a:r>
          </a:p>
          <a:p>
            <a:pPr lvl="1"/>
            <a:r>
              <a:rPr lang="en-US" dirty="0" smtClean="0"/>
              <a:t>Users “phased in” </a:t>
            </a:r>
            <a:r>
              <a:rPr lang="en-US" dirty="0" smtClean="0"/>
              <a:t>per</a:t>
            </a:r>
            <a:r>
              <a:rPr lang="en-US" dirty="0" smtClean="0"/>
              <a:t> </a:t>
            </a:r>
            <a:r>
              <a:rPr lang="en-US" dirty="0" smtClean="0"/>
              <a:t>department </a:t>
            </a:r>
            <a:r>
              <a:rPr lang="en-US" dirty="0" smtClean="0"/>
              <a:t>(forced enrollment) over 3-months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Changes from Pilot</a:t>
            </a:r>
            <a:endParaRPr lang="en-US" dirty="0"/>
          </a:p>
          <a:p>
            <a:pPr lvl="1"/>
            <a:r>
              <a:rPr lang="en-US" dirty="0" smtClean="0"/>
              <a:t>Formalized </a:t>
            </a:r>
            <a:r>
              <a:rPr lang="en-US" dirty="0" smtClean="0"/>
              <a:t>MFA </a:t>
            </a:r>
            <a:r>
              <a:rPr lang="en-US" dirty="0"/>
              <a:t>factor options</a:t>
            </a:r>
          </a:p>
          <a:p>
            <a:pPr lvl="2"/>
            <a:r>
              <a:rPr lang="en-US" dirty="0" smtClean="0"/>
              <a:t>Added Token support, removed voice and SMS options</a:t>
            </a:r>
            <a:endParaRPr lang="en-US" dirty="0"/>
          </a:p>
          <a:p>
            <a:pPr lvl="1"/>
            <a:r>
              <a:rPr lang="en-US" dirty="0" smtClean="0"/>
              <a:t>Formalized </a:t>
            </a:r>
            <a:r>
              <a:rPr lang="en-US" dirty="0"/>
              <a:t>onboarding process </a:t>
            </a:r>
          </a:p>
          <a:p>
            <a:pPr lvl="2"/>
            <a:r>
              <a:rPr lang="en-US" dirty="0"/>
              <a:t>Token distribution management</a:t>
            </a:r>
          </a:p>
          <a:p>
            <a:pPr lvl="2"/>
            <a:r>
              <a:rPr lang="en-US" dirty="0"/>
              <a:t>Onboarding </a:t>
            </a:r>
            <a:r>
              <a:rPr lang="en-US" dirty="0" smtClean="0"/>
              <a:t>and </a:t>
            </a:r>
            <a:r>
              <a:rPr lang="en-US" dirty="0" err="1" smtClean="0"/>
              <a:t>offboarding</a:t>
            </a:r>
            <a:r>
              <a:rPr lang="en-US" dirty="0" smtClean="0"/>
              <a:t> workflow coordination </a:t>
            </a:r>
            <a:r>
              <a:rPr lang="en-US" dirty="0"/>
              <a:t>with </a:t>
            </a:r>
            <a:r>
              <a:rPr lang="en-US" dirty="0" smtClean="0"/>
              <a:t>HR and Service Desk</a:t>
            </a:r>
          </a:p>
          <a:p>
            <a:pPr lvl="1"/>
            <a:r>
              <a:rPr lang="en-US" dirty="0" smtClean="0"/>
              <a:t>Extended SSO session length</a:t>
            </a:r>
          </a:p>
          <a:p>
            <a:pPr lvl="1"/>
            <a:r>
              <a:rPr lang="en-US" dirty="0" smtClean="0"/>
              <a:t>Enabled “Remember </a:t>
            </a:r>
            <a:r>
              <a:rPr lang="en-US" dirty="0"/>
              <a:t>M</a:t>
            </a:r>
            <a:r>
              <a:rPr lang="en-US" dirty="0" smtClean="0"/>
              <a:t>e” for 12 hours 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11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Rollout Issues and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 smtClean="0"/>
              <a:t>Behavioral</a:t>
            </a:r>
          </a:p>
          <a:p>
            <a:pPr lvl="1"/>
            <a:r>
              <a:rPr lang="en-US" dirty="0" smtClean="0"/>
              <a:t>Employee </a:t>
            </a:r>
            <a:r>
              <a:rPr lang="en-US" dirty="0"/>
              <a:t>r</a:t>
            </a:r>
            <a:r>
              <a:rPr lang="en-US" dirty="0" smtClean="0"/>
              <a:t>esistance </a:t>
            </a:r>
            <a:r>
              <a:rPr lang="en-US" dirty="0" smtClean="0"/>
              <a:t>to </a:t>
            </a:r>
            <a:r>
              <a:rPr lang="en-US" dirty="0"/>
              <a:t>using </a:t>
            </a:r>
            <a:r>
              <a:rPr lang="en-US" dirty="0" smtClean="0"/>
              <a:t>(or lack of) personal smart phone</a:t>
            </a:r>
            <a:endParaRPr lang="en-US" dirty="0" smtClean="0"/>
          </a:p>
          <a:p>
            <a:pPr lvl="1"/>
            <a:r>
              <a:rPr lang="en-US" dirty="0" smtClean="0"/>
              <a:t>MFA seen as </a:t>
            </a:r>
            <a:r>
              <a:rPr lang="en-US" dirty="0"/>
              <a:t>"extra complexity", </a:t>
            </a:r>
            <a:r>
              <a:rPr lang="en-US" dirty="0" smtClean="0"/>
              <a:t>"getting </a:t>
            </a:r>
            <a:r>
              <a:rPr lang="en-US" dirty="0"/>
              <a:t>in the </a:t>
            </a:r>
            <a:r>
              <a:rPr lang="en-US" dirty="0" smtClean="0"/>
              <a:t>way"</a:t>
            </a:r>
          </a:p>
          <a:p>
            <a:pPr lvl="1"/>
            <a:r>
              <a:rPr lang="en-US" dirty="0" smtClean="0"/>
              <a:t>Users sharing passwords</a:t>
            </a:r>
          </a:p>
          <a:p>
            <a:pPr lvl="1"/>
            <a:r>
              <a:rPr lang="en-US" dirty="0" smtClean="0"/>
              <a:t>User engagement in pre-rollout communications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Functional/Process </a:t>
            </a:r>
            <a:endParaRPr lang="en-US" dirty="0" smtClean="0"/>
          </a:p>
          <a:p>
            <a:pPr lvl="1"/>
            <a:r>
              <a:rPr lang="en-US" dirty="0" smtClean="0"/>
              <a:t>Delivery of (organization owned) phones and tokens </a:t>
            </a:r>
            <a:endParaRPr lang="en-US" dirty="0"/>
          </a:p>
          <a:p>
            <a:pPr lvl="2"/>
            <a:r>
              <a:rPr lang="en-US" dirty="0" smtClean="0"/>
              <a:t>And token management generally</a:t>
            </a:r>
            <a:endParaRPr lang="en-US" dirty="0"/>
          </a:p>
          <a:p>
            <a:pPr lvl="1"/>
            <a:r>
              <a:rPr lang="en-US" dirty="0" smtClean="0"/>
              <a:t>Onboarding </a:t>
            </a:r>
            <a:r>
              <a:rPr lang="en-US" dirty="0"/>
              <a:t>of non-“UCOP employee” </a:t>
            </a:r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Maintaining/auditing user MFA status</a:t>
            </a:r>
          </a:p>
          <a:p>
            <a:pPr lvl="1"/>
            <a:endParaRPr lang="en-US" dirty="0"/>
          </a:p>
          <a:p>
            <a:r>
              <a:rPr lang="en-US" dirty="0" smtClean="0"/>
              <a:t>Technical</a:t>
            </a:r>
          </a:p>
          <a:p>
            <a:pPr lvl="1"/>
            <a:r>
              <a:rPr lang="en-US" dirty="0" smtClean="0"/>
              <a:t>VOIP phones</a:t>
            </a:r>
            <a:endParaRPr lang="en-US" dirty="0"/>
          </a:p>
          <a:p>
            <a:pPr lvl="1"/>
            <a:r>
              <a:rPr lang="en-US" dirty="0"/>
              <a:t>Application MFA </a:t>
            </a:r>
            <a:r>
              <a:rPr lang="en-US" dirty="0" smtClean="0"/>
              <a:t>integration/interface capabilities</a:t>
            </a:r>
            <a:endParaRPr lang="en-US" dirty="0"/>
          </a:p>
          <a:p>
            <a:pPr lvl="1"/>
            <a:r>
              <a:rPr lang="en-US" dirty="0" smtClean="0"/>
              <a:t>Managing (and explaining) </a:t>
            </a:r>
            <a:r>
              <a:rPr lang="en-US" dirty="0"/>
              <a:t>frequency of challenges to </a:t>
            </a:r>
            <a:r>
              <a:rPr lang="en-US" dirty="0" smtClean="0"/>
              <a:t>user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77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F2592-F2F4-42ED-93CF-E250B6468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Campus MFA Rollouts at a </a:t>
            </a:r>
            <a:r>
              <a:rPr lang="en-US" dirty="0" smtClean="0"/>
              <a:t>Glance (AFAIK)</a:t>
            </a:r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4F3DC3A-67C2-4566-A7F3-8EFA4A231B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4959729"/>
              </p:ext>
            </p:extLst>
          </p:nvPr>
        </p:nvGraphicFramePr>
        <p:xfrm>
          <a:off x="152400" y="838200"/>
          <a:ext cx="8404699" cy="4820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6942">
                  <a:extLst>
                    <a:ext uri="{9D8B030D-6E8A-4147-A177-3AD203B41FA5}">
                      <a16:colId xmlns:a16="http://schemas.microsoft.com/office/drawing/2014/main" val="2623542742"/>
                    </a:ext>
                  </a:extLst>
                </a:gridCol>
                <a:gridCol w="1890522">
                  <a:extLst>
                    <a:ext uri="{9D8B030D-6E8A-4147-A177-3AD203B41FA5}">
                      <a16:colId xmlns:a16="http://schemas.microsoft.com/office/drawing/2014/main" val="2810722279"/>
                    </a:ext>
                  </a:extLst>
                </a:gridCol>
                <a:gridCol w="1160059">
                  <a:extLst>
                    <a:ext uri="{9D8B030D-6E8A-4147-A177-3AD203B41FA5}">
                      <a16:colId xmlns:a16="http://schemas.microsoft.com/office/drawing/2014/main" val="2835734296"/>
                    </a:ext>
                  </a:extLst>
                </a:gridCol>
                <a:gridCol w="1485941">
                  <a:extLst>
                    <a:ext uri="{9D8B030D-6E8A-4147-A177-3AD203B41FA5}">
                      <a16:colId xmlns:a16="http://schemas.microsoft.com/office/drawing/2014/main" val="1413627242"/>
                    </a:ext>
                  </a:extLst>
                </a:gridCol>
                <a:gridCol w="2781235">
                  <a:extLst>
                    <a:ext uri="{9D8B030D-6E8A-4147-A177-3AD203B41FA5}">
                      <a16:colId xmlns:a16="http://schemas.microsoft.com/office/drawing/2014/main" val="15126352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Who?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What?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When? </a:t>
                      </a:r>
                      <a:r>
                        <a:rPr lang="en-US" dirty="0" smtClean="0"/>
                        <a:t>(SSO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912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LBNL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</a:t>
                      </a:r>
                      <a:r>
                        <a:rPr lang="en-US" dirty="0" err="1"/>
                        <a:t>Emps+Opt</a:t>
                      </a:r>
                      <a:r>
                        <a:rPr lang="en-US" dirty="0"/>
                        <a:t> 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All Apps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 smtClean="0"/>
                        <a:t>Non-Duo shop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058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UCB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All </a:t>
                      </a:r>
                      <a:r>
                        <a:rPr lang="en-US" dirty="0" err="1"/>
                        <a:t>Emps+Opt</a:t>
                      </a:r>
                      <a:r>
                        <a:rPr lang="en-US" dirty="0"/>
                        <a:t> 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A,S,V,T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All Apps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30-day "remember me"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532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UCD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A,S,V,T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Apps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874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UCI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</a:t>
                      </a:r>
                      <a:r>
                        <a:rPr lang="en-US" dirty="0" err="1"/>
                        <a:t>Emps+Opt</a:t>
                      </a:r>
                      <a:r>
                        <a:rPr lang="en-US" dirty="0"/>
                        <a:t> 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Apps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515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UCLA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All </a:t>
                      </a:r>
                      <a:r>
                        <a:rPr lang="en-US" dirty="0" err="1" smtClean="0"/>
                        <a:t>Emps+Stu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A,S,V,T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All Apps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3512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UCM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Emps*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A,S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Apps*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829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UCOP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All Accounts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All Apps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865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UCR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Opt</a:t>
                      </a:r>
                      <a:r>
                        <a:rPr lang="en-US" dirty="0"/>
                        <a:t> 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A,S,T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Apps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000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UCSB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A,S,V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Specific non-SSO apps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4934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UCSC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A,S,V, (T)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Specific non-SSO apps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752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UCSD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Pilot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125637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UCSF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All Users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 smtClean="0"/>
                        <a:t>A, (S,</a:t>
                      </a:r>
                      <a:r>
                        <a:rPr lang="en-US" baseline="0" dirty="0" smtClean="0"/>
                        <a:t> V),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Key Apps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22110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5BC34E-A9E1-43BA-B2B4-DDFD689A7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4592C7-C5BA-4B28-9F4D-B279078EB3DE}"/>
              </a:ext>
            </a:extLst>
          </p:cNvPr>
          <p:cNvSpPr txBox="1"/>
          <p:nvPr/>
        </p:nvSpPr>
        <p:spPr>
          <a:xfrm>
            <a:off x="1978325" y="5781135"/>
            <a:ext cx="3490822" cy="107721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A=Smartphone (A)pp Push and/or OTP</a:t>
            </a:r>
          </a:p>
          <a:p>
            <a:r>
              <a:rPr lang="en-US" sz="1600" dirty="0"/>
              <a:t>S=(S)MS Texted OTP</a:t>
            </a:r>
          </a:p>
          <a:p>
            <a:r>
              <a:rPr lang="en-US" sz="1600" dirty="0"/>
              <a:t>V=(V)</a:t>
            </a:r>
            <a:r>
              <a:rPr lang="en-US" sz="1600" dirty="0" err="1"/>
              <a:t>oice</a:t>
            </a:r>
            <a:r>
              <a:rPr lang="en-US" sz="1600" dirty="0"/>
              <a:t> call confirmation</a:t>
            </a:r>
          </a:p>
          <a:p>
            <a:r>
              <a:rPr lang="en-US" sz="1600" dirty="0"/>
              <a:t>T=Physical (T)</a:t>
            </a:r>
            <a:r>
              <a:rPr lang="en-US" sz="1600" dirty="0" err="1"/>
              <a:t>oken</a:t>
            </a:r>
            <a:r>
              <a:rPr lang="en-US" sz="1600" dirty="0"/>
              <a:t> OTP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6B015F0B-9B00-4A74-8AAB-7335EDC917CC}"/>
              </a:ext>
            </a:extLst>
          </p:cNvPr>
          <p:cNvSpPr txBox="1"/>
          <p:nvPr/>
        </p:nvSpPr>
        <p:spPr>
          <a:xfrm>
            <a:off x="5759570" y="5781135"/>
            <a:ext cx="2800708" cy="830997"/>
          </a:xfrm>
          <a:prstGeom prst="rect">
            <a:avLst/>
          </a:prstGeom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Some Health Center deployments differ from campus configuration</a:t>
            </a:r>
          </a:p>
        </p:txBody>
      </p:sp>
    </p:spTree>
    <p:extLst>
      <p:ext uri="{BB962C8B-B14F-4D97-AF65-F5344CB8AC3E}">
        <p14:creationId xmlns:p14="http://schemas.microsoft.com/office/powerpoint/2010/main" val="341539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5257C-16E6-445C-882F-D5A7EBF1E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Multifactor </a:t>
            </a:r>
            <a:r>
              <a:rPr lang="en-US" dirty="0"/>
              <a:t>Authentication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As a System wide Service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538B2-CB0F-49C3-912D-F4618968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94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39D2-1F53-4A55-8E8E-59ED3ADC4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</a:t>
            </a:r>
            <a:r>
              <a:rPr lang="en-US" dirty="0" smtClean="0"/>
              <a:t>Site-level </a:t>
            </a:r>
            <a:r>
              <a:rPr lang="en-US" dirty="0" smtClean="0"/>
              <a:t>MFA integration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019CE-98C9-4F1E-9424-096773C88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Login happens at SSO </a:t>
            </a:r>
            <a:r>
              <a:rPr lang="en-US" dirty="0" smtClean="0"/>
              <a:t>server</a:t>
            </a:r>
          </a:p>
          <a:p>
            <a:pPr lvl="1"/>
            <a:r>
              <a:rPr lang="en-US" dirty="0" smtClean="0"/>
              <a:t>App redirects user to SSO service</a:t>
            </a:r>
            <a:endParaRPr lang="en-US" dirty="0"/>
          </a:p>
          <a:p>
            <a:pPr lvl="1"/>
            <a:r>
              <a:rPr lang="en-US" dirty="0" smtClean="0"/>
              <a:t>SSO </a:t>
            </a:r>
            <a:r>
              <a:rPr lang="en-US" dirty="0" smtClean="0"/>
              <a:t>service </a:t>
            </a:r>
            <a:r>
              <a:rPr lang="en-US" dirty="0"/>
              <a:t>"knows" who needs MFA</a:t>
            </a:r>
          </a:p>
          <a:p>
            <a:pPr lvl="1"/>
            <a:r>
              <a:rPr lang="en-US" dirty="0" smtClean="0"/>
              <a:t>SSO </a:t>
            </a:r>
            <a:r>
              <a:rPr lang="en-US" dirty="0" smtClean="0"/>
              <a:t>service </a:t>
            </a:r>
            <a:r>
              <a:rPr lang="en-US" dirty="0" smtClean="0"/>
              <a:t>challenges </a:t>
            </a:r>
            <a:r>
              <a:rPr lang="en-US" dirty="0"/>
              <a:t>for MFA </a:t>
            </a:r>
            <a:r>
              <a:rPr lang="en-US" dirty="0" smtClean="0"/>
              <a:t>if required</a:t>
            </a:r>
          </a:p>
          <a:p>
            <a:pPr lvl="2"/>
            <a:r>
              <a:rPr lang="en-US" dirty="0" smtClean="0"/>
              <a:t>Potentially a per user/per app configuration</a:t>
            </a:r>
          </a:p>
          <a:p>
            <a:endParaRPr lang="en-US" dirty="0"/>
          </a:p>
          <a:p>
            <a:r>
              <a:rPr lang="en-US" dirty="0" smtClean="0"/>
              <a:t>Applications trust </a:t>
            </a:r>
            <a:r>
              <a:rPr lang="en-US" dirty="0"/>
              <a:t>that </a:t>
            </a:r>
            <a:r>
              <a:rPr lang="en-US" dirty="0" smtClean="0"/>
              <a:t>“correct” MFA rule was applied</a:t>
            </a:r>
          </a:p>
          <a:p>
            <a:pPr lvl="1"/>
            <a:r>
              <a:rPr lang="en-US" i="1" dirty="0" smtClean="0"/>
              <a:t>Hey, if the user got here…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56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39D2-1F53-4A55-8E8E-59ED3ADC4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“Silent” MFA and system wide apps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019CE-98C9-4F1E-9424-096773C88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What if an application specifically requires MFA?</a:t>
            </a:r>
            <a:endParaRPr lang="en-US" dirty="0"/>
          </a:p>
          <a:p>
            <a:pPr lvl="1"/>
            <a:r>
              <a:rPr lang="en-US" dirty="0" smtClean="0"/>
              <a:t>App must coordinate user roles with location MFA rules</a:t>
            </a:r>
          </a:p>
          <a:p>
            <a:pPr lvl="1"/>
            <a:r>
              <a:rPr lang="en-US" dirty="0" smtClean="0"/>
              <a:t>Can be especially complicated for system wide apps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If that’s not tenable, app can’t rely on location’s MFA</a:t>
            </a:r>
          </a:p>
          <a:p>
            <a:pPr lvl="1"/>
            <a:r>
              <a:rPr lang="en-US" dirty="0" smtClean="0"/>
              <a:t>App needs its own MFA solution (cost, complexity)</a:t>
            </a:r>
          </a:p>
          <a:p>
            <a:pPr lvl="1"/>
            <a:r>
              <a:rPr lang="en-US" dirty="0" smtClean="0"/>
              <a:t>User must sign up for app-specific MFA service (complexity)</a:t>
            </a:r>
          </a:p>
          <a:p>
            <a:pPr lvl="1"/>
            <a:r>
              <a:rPr lang="en-US" dirty="0" smtClean="0"/>
              <a:t>User may get two MFA challenges per login (annoyance)</a:t>
            </a:r>
          </a:p>
          <a:p>
            <a:pPr lvl="2"/>
            <a:r>
              <a:rPr lang="en-US" dirty="0" smtClean="0"/>
              <a:t>One from the location SSO service, one from the application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3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39D2-1F53-4A55-8E8E-59ED3ADC4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Signaling MFA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019CE-98C9-4F1E-9424-096773C88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Higher-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smtClean="0"/>
              <a:t>has defined </a:t>
            </a:r>
            <a:r>
              <a:rPr lang="en-US" dirty="0" smtClean="0"/>
              <a:t>a fed </a:t>
            </a:r>
            <a:r>
              <a:rPr lang="en-US" dirty="0" err="1" smtClean="0"/>
              <a:t>auth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 smtClean="0"/>
              <a:t>“profile” for MFA</a:t>
            </a:r>
            <a:endParaRPr lang="en-US" dirty="0" smtClean="0"/>
          </a:p>
          <a:p>
            <a:pPr lvl="1"/>
            <a:r>
              <a:rPr lang="en-US" dirty="0" smtClean="0"/>
              <a:t>Can be requested when a SAML login is initiated</a:t>
            </a:r>
          </a:p>
          <a:p>
            <a:pPr lvl="1"/>
            <a:r>
              <a:rPr lang="en-US" dirty="0" smtClean="0"/>
              <a:t>Can be verified as part of the SAML login response</a:t>
            </a:r>
          </a:p>
          <a:p>
            <a:pPr lvl="1"/>
            <a:r>
              <a:rPr lang="en-US" dirty="0" smtClean="0"/>
              <a:t>Likely to be extended to higher-</a:t>
            </a:r>
            <a:r>
              <a:rPr lang="en-US" dirty="0" err="1" smtClean="0"/>
              <a:t>ed</a:t>
            </a:r>
            <a:r>
              <a:rPr lang="en-US" dirty="0" smtClean="0"/>
              <a:t> OAuth/OIDC profiles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Provides visibility into when MFA is done</a:t>
            </a:r>
            <a:endParaRPr lang="en-US" dirty="0" smtClean="0"/>
          </a:p>
          <a:p>
            <a:pPr lvl="1"/>
            <a:r>
              <a:rPr lang="en-US" dirty="0" smtClean="0"/>
              <a:t>Better auditing, </a:t>
            </a:r>
            <a:r>
              <a:rPr lang="en-US" dirty="0" err="1" smtClean="0"/>
              <a:t>esp</a:t>
            </a:r>
            <a:r>
              <a:rPr lang="en-US" dirty="0" smtClean="0"/>
              <a:t> across organizations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ore flexibility </a:t>
            </a:r>
            <a:r>
              <a:rPr lang="en-US" dirty="0" smtClean="0"/>
              <a:t>for </a:t>
            </a:r>
            <a:r>
              <a:rPr lang="en-US" dirty="0" smtClean="0"/>
              <a:t>apps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Requires support by both app and SSO service</a:t>
            </a:r>
          </a:p>
          <a:p>
            <a:pPr lvl="1"/>
            <a:r>
              <a:rPr lang="en-US" dirty="0" smtClean="0"/>
              <a:t>Open discussion about adopting within </a:t>
            </a:r>
            <a:r>
              <a:rPr lang="en-US" dirty="0" err="1" smtClean="0"/>
              <a:t>UCTrust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113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David </a:t>
            </a:r>
            <a:r>
              <a:rPr lang="en-US" dirty="0" smtClean="0"/>
              <a:t>Rusting</a:t>
            </a:r>
          </a:p>
          <a:p>
            <a:pPr lvl="1"/>
            <a:r>
              <a:rPr lang="en-US" dirty="0" smtClean="0"/>
              <a:t>UC </a:t>
            </a:r>
            <a:r>
              <a:rPr lang="en-US" dirty="0" smtClean="0"/>
              <a:t>system-wide </a:t>
            </a:r>
            <a:r>
              <a:rPr lang="en-US" dirty="0" smtClean="0"/>
              <a:t>CISO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Eric </a:t>
            </a:r>
            <a:r>
              <a:rPr lang="en-US" dirty="0" smtClean="0"/>
              <a:t>Goodman</a:t>
            </a:r>
          </a:p>
          <a:p>
            <a:pPr lvl="1"/>
            <a:r>
              <a:rPr lang="en-US" dirty="0" smtClean="0"/>
              <a:t>Identity and Access Management Lead</a:t>
            </a:r>
            <a:br>
              <a:rPr lang="en-US" dirty="0" smtClean="0"/>
            </a:br>
            <a:r>
              <a:rPr lang="en-US" dirty="0" smtClean="0"/>
              <a:t>Enterprise Architecture Team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4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MFA Specification (Criteria)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/>
          <a:srcRect t="20710"/>
          <a:stretch/>
        </p:blipFill>
        <p:spPr>
          <a:xfrm>
            <a:off x="209831" y="1852613"/>
            <a:ext cx="8396288" cy="48529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/>
          <a:srcRect t="23" b="86058"/>
          <a:stretch/>
        </p:blipFill>
        <p:spPr>
          <a:xfrm>
            <a:off x="214312" y="990600"/>
            <a:ext cx="8396288" cy="85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61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MFA at UCOP (and Beyond!)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The v</a:t>
            </a:r>
            <a:r>
              <a:rPr lang="en-US" dirty="0" smtClean="0"/>
              <a:t>alue </a:t>
            </a:r>
            <a:r>
              <a:rPr lang="en-US" dirty="0"/>
              <a:t>of </a:t>
            </a:r>
            <a:r>
              <a:rPr lang="en-US" dirty="0" smtClean="0"/>
              <a:t>MFA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MFA deployment p</a:t>
            </a:r>
            <a:r>
              <a:rPr lang="en-US" dirty="0" smtClean="0"/>
              <a:t>lanning</a:t>
            </a:r>
            <a:endParaRPr lang="en-US" dirty="0" smtClean="0"/>
          </a:p>
          <a:p>
            <a:pPr lvl="1"/>
            <a:r>
              <a:rPr lang="en-US" dirty="0" smtClean="0"/>
              <a:t>Scoping, constraints </a:t>
            </a:r>
            <a:r>
              <a:rPr lang="en-US" dirty="0" smtClean="0"/>
              <a:t>and </a:t>
            </a:r>
            <a:r>
              <a:rPr lang="en-US" dirty="0" smtClean="0"/>
              <a:t>general </a:t>
            </a:r>
            <a:r>
              <a:rPr lang="en-US" dirty="0"/>
              <a:t>c</a:t>
            </a:r>
            <a:r>
              <a:rPr lang="en-US" dirty="0" smtClean="0"/>
              <a:t>onsiderations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MFA </a:t>
            </a:r>
            <a:r>
              <a:rPr lang="en-US" dirty="0" smtClean="0"/>
              <a:t>deployment at </a:t>
            </a:r>
            <a:r>
              <a:rPr lang="en-US" dirty="0"/>
              <a:t>UCOP</a:t>
            </a:r>
          </a:p>
          <a:p>
            <a:pPr lvl="1"/>
            <a:r>
              <a:rPr lang="en-US" dirty="0" smtClean="0"/>
              <a:t>Overview</a:t>
            </a:r>
            <a:endParaRPr lang="en-US" dirty="0" smtClean="0"/>
          </a:p>
          <a:p>
            <a:pPr lvl="1"/>
            <a:r>
              <a:rPr lang="en-US" dirty="0" smtClean="0"/>
              <a:t>Challenges, issues and lessons </a:t>
            </a:r>
            <a:r>
              <a:rPr lang="en-US" dirty="0"/>
              <a:t>l</a:t>
            </a:r>
            <a:r>
              <a:rPr lang="en-US" dirty="0" smtClean="0"/>
              <a:t>earned</a:t>
            </a:r>
            <a:endParaRPr lang="en-US" dirty="0"/>
          </a:p>
          <a:p>
            <a:pPr lvl="1"/>
            <a:r>
              <a:rPr lang="en-US" dirty="0" smtClean="0"/>
              <a:t>Comparison </a:t>
            </a:r>
            <a:r>
              <a:rPr lang="en-US" dirty="0" smtClean="0"/>
              <a:t>of campus MFA programs</a:t>
            </a:r>
          </a:p>
          <a:p>
            <a:pPr lvl="1"/>
            <a:endParaRPr lang="en-US" dirty="0"/>
          </a:p>
          <a:p>
            <a:r>
              <a:rPr lang="en-US" dirty="0"/>
              <a:t>MFA across UC</a:t>
            </a:r>
          </a:p>
          <a:p>
            <a:pPr lvl="1"/>
            <a:r>
              <a:rPr lang="en-US" dirty="0"/>
              <a:t>MFA and </a:t>
            </a:r>
            <a:r>
              <a:rPr lang="en-US" dirty="0" smtClean="0"/>
              <a:t>system-wide </a:t>
            </a:r>
            <a:r>
              <a:rPr lang="en-US" dirty="0"/>
              <a:t>applications</a:t>
            </a:r>
          </a:p>
          <a:p>
            <a:pPr lvl="1"/>
            <a:r>
              <a:rPr lang="en-US" dirty="0" smtClean="0"/>
              <a:t>How system-wide application requirements (may) differ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Value of MFA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Half of UC breaches are via credential compromise</a:t>
            </a:r>
          </a:p>
          <a:p>
            <a:pPr lvl="1"/>
            <a:r>
              <a:rPr lang="en-US" dirty="0"/>
              <a:t>MFA reduces that risk substantially</a:t>
            </a:r>
          </a:p>
          <a:p>
            <a:pPr lvl="1"/>
            <a:r>
              <a:rPr lang="en-US" dirty="0"/>
              <a:t>Has become “table stakes” for security</a:t>
            </a:r>
          </a:p>
          <a:p>
            <a:endParaRPr lang="en-US" dirty="0"/>
          </a:p>
          <a:p>
            <a:r>
              <a:rPr lang="en-US" dirty="0"/>
              <a:t>First factor is usually “Something you know” </a:t>
            </a:r>
            <a:br>
              <a:rPr lang="en-US" dirty="0"/>
            </a:br>
            <a:r>
              <a:rPr lang="en-US" sz="2000" i="1" dirty="0"/>
              <a:t>Passwords, Security Questions</a:t>
            </a:r>
            <a:endParaRPr lang="en-US" i="1" dirty="0"/>
          </a:p>
          <a:p>
            <a:pPr lvl="1"/>
            <a:r>
              <a:rPr lang="en-US" dirty="0"/>
              <a:t>Can be intercepted, guessed, phished. </a:t>
            </a:r>
          </a:p>
          <a:p>
            <a:pPr lvl="1"/>
            <a:r>
              <a:rPr lang="en-US" dirty="0"/>
              <a:t>Once stolen, can be used and reused to do bad stuff. </a:t>
            </a:r>
          </a:p>
          <a:p>
            <a:endParaRPr lang="en-US" dirty="0"/>
          </a:p>
          <a:p>
            <a:r>
              <a:rPr lang="en-US" dirty="0"/>
              <a:t>Strengthen with a second factor</a:t>
            </a:r>
          </a:p>
          <a:p>
            <a:pPr lvl="1"/>
            <a:r>
              <a:rPr lang="en-US" dirty="0"/>
              <a:t>“Something you have”</a:t>
            </a:r>
          </a:p>
          <a:p>
            <a:pPr lvl="2"/>
            <a:r>
              <a:rPr lang="en-US" dirty="0"/>
              <a:t>A phone, a phone number, a key, etc.</a:t>
            </a:r>
          </a:p>
          <a:p>
            <a:pPr lvl="1"/>
            <a:r>
              <a:rPr lang="en-US" dirty="0"/>
              <a:t>“Something you are” </a:t>
            </a:r>
          </a:p>
          <a:p>
            <a:pPr lvl="2"/>
            <a:r>
              <a:rPr lang="en-US" dirty="0"/>
              <a:t>Biometrics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0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5257C-16E6-445C-882F-D5A7EBF1E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Multifactor Authentication 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General Deployment Considerations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538B2-CB0F-49C3-912D-F4618968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06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Foundational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 smtClean="0"/>
              <a:t>Who will use MFA?</a:t>
            </a:r>
          </a:p>
          <a:p>
            <a:pPr lvl="1"/>
            <a:r>
              <a:rPr lang="en-US" dirty="0" smtClean="0"/>
              <a:t>Opt-in </a:t>
            </a:r>
            <a:r>
              <a:rPr lang="en-US" dirty="0"/>
              <a:t>vs. </a:t>
            </a:r>
            <a:r>
              <a:rPr lang="en-US" dirty="0" smtClean="0"/>
              <a:t>Required</a:t>
            </a:r>
          </a:p>
          <a:p>
            <a:pPr lvl="1"/>
            <a:r>
              <a:rPr lang="en-US" dirty="0" smtClean="0"/>
              <a:t>If required, what the criteria? </a:t>
            </a:r>
            <a:r>
              <a:rPr lang="en-US" dirty="0" smtClean="0"/>
              <a:t>How will you </a:t>
            </a:r>
            <a:r>
              <a:rPr lang="en-US" dirty="0" smtClean="0"/>
              <a:t>track/audit?</a:t>
            </a:r>
            <a:endParaRPr lang="en-US" dirty="0" smtClean="0"/>
          </a:p>
          <a:p>
            <a:pPr lvl="1"/>
            <a:r>
              <a:rPr lang="en-US" dirty="0" smtClean="0"/>
              <a:t>Pilots are frequently run </a:t>
            </a:r>
            <a:r>
              <a:rPr lang="en-US" dirty="0"/>
              <a:t>as </a:t>
            </a:r>
            <a:r>
              <a:rPr lang="en-US" dirty="0" smtClean="0"/>
              <a:t>Opt-In</a:t>
            </a:r>
            <a:endParaRPr lang="en-US" dirty="0"/>
          </a:p>
          <a:p>
            <a:pPr lvl="1"/>
            <a:r>
              <a:rPr lang="en-US" dirty="0"/>
              <a:t>UC trend: Required for employees, optional for others</a:t>
            </a:r>
          </a:p>
          <a:p>
            <a:endParaRPr lang="en-US" dirty="0" smtClean="0"/>
          </a:p>
          <a:p>
            <a:r>
              <a:rPr lang="en-US" dirty="0" smtClean="0"/>
              <a:t>Which applications will challenge for MFA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Commonly: Web </a:t>
            </a:r>
            <a:r>
              <a:rPr lang="en-US" dirty="0"/>
              <a:t>SSO </a:t>
            </a:r>
            <a:r>
              <a:rPr lang="en-US" dirty="0" smtClean="0"/>
              <a:t>systems, VPNs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Product </a:t>
            </a:r>
            <a:r>
              <a:rPr lang="en-US" dirty="0" smtClean="0"/>
              <a:t>and </a:t>
            </a:r>
            <a:r>
              <a:rPr lang="en-US" dirty="0" smtClean="0"/>
              <a:t>supported factors</a:t>
            </a:r>
            <a:endParaRPr lang="en-US" dirty="0" smtClean="0"/>
          </a:p>
          <a:p>
            <a:pPr lvl="1"/>
            <a:r>
              <a:rPr lang="en-US" dirty="0" smtClean="0"/>
              <a:t>Duo is very common at UC and in higher </a:t>
            </a:r>
            <a:r>
              <a:rPr lang="en-US" dirty="0" err="1" smtClean="0"/>
              <a:t>ed</a:t>
            </a:r>
            <a:r>
              <a:rPr lang="en-US" dirty="0" smtClean="0"/>
              <a:t> in general</a:t>
            </a:r>
            <a:endParaRPr lang="en-US" dirty="0" smtClean="0"/>
          </a:p>
          <a:p>
            <a:pPr lvl="1"/>
            <a:r>
              <a:rPr lang="en-US" dirty="0"/>
              <a:t>App Push, App OTP, SMS text are very common</a:t>
            </a:r>
          </a:p>
          <a:p>
            <a:pPr lvl="1"/>
            <a:r>
              <a:rPr lang="en-US" dirty="0" smtClean="0"/>
              <a:t>Voice, OTP </a:t>
            </a:r>
            <a:r>
              <a:rPr lang="en-US" dirty="0"/>
              <a:t>token </a:t>
            </a:r>
            <a:r>
              <a:rPr lang="en-US" dirty="0" smtClean="0"/>
              <a:t>and U2F tokens are </a:t>
            </a:r>
            <a:r>
              <a:rPr lang="en-US" dirty="0"/>
              <a:t>moderately </a:t>
            </a:r>
            <a:r>
              <a:rPr lang="en-US" dirty="0" smtClean="0"/>
              <a:t>common</a:t>
            </a:r>
          </a:p>
          <a:p>
            <a:pPr lvl="1"/>
            <a:r>
              <a:rPr lang="en-US" dirty="0" smtClean="0"/>
              <a:t>Other forms (device or personal certificate) less common</a:t>
            </a:r>
            <a:endParaRPr lang="en-US" dirty="0"/>
          </a:p>
          <a:p>
            <a:pPr lvl="2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91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Factor-specific concerns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5505820"/>
              </p:ext>
            </p:extLst>
          </p:nvPr>
        </p:nvGraphicFramePr>
        <p:xfrm>
          <a:off x="152400" y="762000"/>
          <a:ext cx="8458196" cy="604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6941">
                  <a:extLst>
                    <a:ext uri="{9D8B030D-6E8A-4147-A177-3AD203B41FA5}">
                      <a16:colId xmlns:a16="http://schemas.microsoft.com/office/drawing/2014/main" val="2107679267"/>
                    </a:ext>
                  </a:extLst>
                </a:gridCol>
                <a:gridCol w="2429622">
                  <a:extLst>
                    <a:ext uri="{9D8B030D-6E8A-4147-A177-3AD203B41FA5}">
                      <a16:colId xmlns:a16="http://schemas.microsoft.com/office/drawing/2014/main" val="2009201712"/>
                    </a:ext>
                  </a:extLst>
                </a:gridCol>
                <a:gridCol w="4101633">
                  <a:extLst>
                    <a:ext uri="{9D8B030D-6E8A-4147-A177-3AD203B41FA5}">
                      <a16:colId xmlns:a16="http://schemas.microsoft.com/office/drawing/2014/main" val="27922024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411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Password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Easy to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Easy to steal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Can be easy to guess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82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Voice</a:t>
                      </a:r>
                      <a:r>
                        <a:rPr lang="en-US" baseline="0" dirty="0"/>
                        <a:t> 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Easy to use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Ubiquitous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M</a:t>
                      </a:r>
                      <a:r>
                        <a:rPr lang="en-US" baseline="0" dirty="0"/>
                        <a:t>ay be shared (landlines)</a:t>
                      </a: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VOIP not really </a:t>
                      </a:r>
                      <a:r>
                        <a:rPr lang="en-US" i="1" baseline="0" dirty="0"/>
                        <a:t>something you have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Users can defeat in novel ways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Per authentication fees ($0.04)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765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OTP via SMS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Easy to use</a:t>
                      </a:r>
                      <a:r>
                        <a:rPr lang="en-US" baseline="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Common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Iffy</a:t>
                      </a:r>
                      <a:r>
                        <a:rPr lang="en-US" baseline="0" dirty="0"/>
                        <a:t> s</a:t>
                      </a:r>
                      <a:r>
                        <a:rPr lang="en-US" dirty="0"/>
                        <a:t>ecurity</a:t>
                      </a:r>
                      <a:r>
                        <a:rPr lang="en-US" baseline="0" dirty="0"/>
                        <a:t> (SS7, # reassignment)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Per authentication fees ($0.02)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902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OTP</a:t>
                      </a:r>
                      <a:r>
                        <a:rPr lang="en-US" baseline="0" dirty="0"/>
                        <a:t> via Software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Easy-</a:t>
                      </a:r>
                      <a:r>
                        <a:rPr lang="en-US" dirty="0" err="1"/>
                        <a:t>ish</a:t>
                      </a:r>
                      <a:r>
                        <a:rPr lang="en-US" dirty="0"/>
                        <a:t> </a:t>
                      </a:r>
                      <a:r>
                        <a:rPr lang="en-US" baseline="0" dirty="0"/>
                        <a:t>to 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Requires app install (cellphone)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Sync issues (sequence)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492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OTP via Token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Doesn’t require personal device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Requires extra keychain item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Sync issues (time or sequence)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672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Duo Push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Challenge itself is MITM-proof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Requires</a:t>
                      </a:r>
                      <a:r>
                        <a:rPr lang="en-US" baseline="0" dirty="0"/>
                        <a:t> app install (cellphone)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Real-time MITM phish still a threat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854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U2F/FIDO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/>
                        <a:t>Token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Strongest</a:t>
                      </a:r>
                      <a:r>
                        <a:rPr lang="en-US" baseline="0" dirty="0"/>
                        <a:t> security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Can be complicated to use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Cannot</a:t>
                      </a:r>
                      <a:r>
                        <a:rPr lang="en-US" baseline="0" dirty="0"/>
                        <a:t> use for all applications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02074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Bypass Codes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Char char="•"/>
                      </a:pPr>
                      <a:r>
                        <a:rPr lang="en-US" dirty="0"/>
                        <a:t>Great for Service Desks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Char char="•"/>
                      </a:pPr>
                      <a:r>
                        <a:rPr lang="en-US" dirty="0"/>
                        <a:t>Can morph into another "just another password"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315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63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MFA </a:t>
            </a:r>
            <a:r>
              <a:rPr lang="en-US" dirty="0" smtClean="0"/>
              <a:t>deployment </a:t>
            </a:r>
            <a:r>
              <a:rPr lang="en-US" dirty="0" smtClean="0"/>
              <a:t>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Where and how often are challenges presented?</a:t>
            </a:r>
            <a:endParaRPr lang="en-US" dirty="0"/>
          </a:p>
          <a:p>
            <a:pPr lvl="1"/>
            <a:r>
              <a:rPr lang="en-US" dirty="0" smtClean="0"/>
              <a:t>Often more “coordination and explanation” than “decision”</a:t>
            </a:r>
          </a:p>
          <a:p>
            <a:pPr lvl="2"/>
            <a:r>
              <a:rPr lang="en-US" dirty="0" smtClean="0"/>
              <a:t>“</a:t>
            </a:r>
            <a:r>
              <a:rPr lang="en-US" dirty="0" smtClean="0"/>
              <a:t>Remember </a:t>
            </a:r>
            <a:r>
              <a:rPr lang="en-US" dirty="0"/>
              <a:t>Me</a:t>
            </a:r>
            <a:r>
              <a:rPr lang="en-US" dirty="0" smtClean="0"/>
              <a:t>” can reduce </a:t>
            </a:r>
            <a:r>
              <a:rPr lang="en-US" dirty="0" smtClean="0"/>
              <a:t>challenges for web-based logins</a:t>
            </a:r>
            <a:endParaRPr lang="en-US" dirty="0" smtClean="0"/>
          </a:p>
          <a:p>
            <a:pPr lvl="1"/>
            <a:r>
              <a:rPr lang="en-US" dirty="0" smtClean="0"/>
              <a:t>Non-web apps often manage their </a:t>
            </a:r>
            <a:r>
              <a:rPr lang="en-US" dirty="0" smtClean="0"/>
              <a:t>login sessions uniquely</a:t>
            </a:r>
            <a:endParaRPr lang="en-US" dirty="0" smtClean="0"/>
          </a:p>
          <a:p>
            <a:pPr lvl="1"/>
            <a:r>
              <a:rPr lang="en-US" dirty="0" smtClean="0"/>
              <a:t>Can still be effectively unpredictable </a:t>
            </a:r>
            <a:r>
              <a:rPr lang="en-US" dirty="0" smtClean="0"/>
              <a:t>for most users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will onboarding be managed?</a:t>
            </a:r>
          </a:p>
          <a:p>
            <a:pPr lvl="1"/>
            <a:r>
              <a:rPr lang="en-US" dirty="0"/>
              <a:t>Self-service: User driven</a:t>
            </a:r>
          </a:p>
          <a:p>
            <a:pPr lvl="1"/>
            <a:r>
              <a:rPr lang="en-US" dirty="0"/>
              <a:t>In-line: Forced at login</a:t>
            </a:r>
          </a:p>
          <a:p>
            <a:pPr lvl="1"/>
            <a:r>
              <a:rPr lang="en-US" dirty="0"/>
              <a:t>Ramp-up: </a:t>
            </a:r>
            <a:r>
              <a:rPr lang="en-US" dirty="0" smtClean="0"/>
              <a:t>Separate registration and challenge processes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59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MFA security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"Trusted Networks"</a:t>
            </a:r>
          </a:p>
          <a:p>
            <a:pPr lvl="1"/>
            <a:r>
              <a:rPr lang="en-US" dirty="0" smtClean="0"/>
              <a:t>Do </a:t>
            </a:r>
            <a:r>
              <a:rPr lang="en-US" dirty="0"/>
              <a:t>I </a:t>
            </a:r>
            <a:r>
              <a:rPr lang="en-US" dirty="0" smtClean="0"/>
              <a:t>need MFA </a:t>
            </a:r>
            <a:r>
              <a:rPr lang="en-US" dirty="0"/>
              <a:t>if I'm onsite </a:t>
            </a:r>
            <a:r>
              <a:rPr lang="en-US" dirty="0" smtClean="0"/>
              <a:t>(or virtually onsite via </a:t>
            </a:r>
            <a:r>
              <a:rPr lang="en-US" dirty="0" smtClean="0"/>
              <a:t>VPN)?</a:t>
            </a:r>
            <a:endParaRPr lang="en-US" dirty="0"/>
          </a:p>
          <a:p>
            <a:pPr lvl="2"/>
            <a:r>
              <a:rPr lang="en-US" dirty="0" smtClean="0"/>
              <a:t>Threats: Open networks, lateral attacks, password </a:t>
            </a:r>
            <a:r>
              <a:rPr lang="en-US" dirty="0" smtClean="0"/>
              <a:t>sharing</a:t>
            </a:r>
          </a:p>
          <a:p>
            <a:pPr lvl="1"/>
            <a:r>
              <a:rPr lang="en-US" dirty="0" smtClean="0"/>
              <a:t>Implementation approach varies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Non-"second factor" </a:t>
            </a:r>
            <a:r>
              <a:rPr lang="en-US" dirty="0" smtClean="0"/>
              <a:t>factors</a:t>
            </a:r>
            <a:endParaRPr lang="en-US" dirty="0" smtClean="0"/>
          </a:p>
          <a:p>
            <a:pPr lvl="1"/>
            <a:r>
              <a:rPr lang="en-US" dirty="0" smtClean="0"/>
              <a:t>Backup codes (esp. long lived and/or reusable)</a:t>
            </a:r>
          </a:p>
          <a:p>
            <a:pPr lvl="2"/>
            <a:r>
              <a:rPr lang="en-US" dirty="0" smtClean="0"/>
              <a:t>Limited use/short term are common for service desks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smtClean="0"/>
              <a:t>Bypass mode</a:t>
            </a:r>
            <a:r>
              <a:rPr lang="en-US" dirty="0" smtClean="0"/>
              <a:t>”</a:t>
            </a:r>
          </a:p>
          <a:p>
            <a:pPr lvl="2"/>
            <a:r>
              <a:rPr lang="en-US" dirty="0" smtClean="0"/>
              <a:t>Most locations avoid use</a:t>
            </a:r>
            <a:endParaRPr lang="en-US" dirty="0" smtClean="0"/>
          </a:p>
          <a:p>
            <a:pPr lvl="1"/>
            <a:r>
              <a:rPr lang="en-US" dirty="0" smtClean="0"/>
              <a:t>VOIP phones, Google Voice, etc.</a:t>
            </a:r>
          </a:p>
          <a:p>
            <a:pPr lvl="1"/>
            <a:endParaRPr lang="en-US" dirty="0"/>
          </a:p>
          <a:p>
            <a:r>
              <a:rPr lang="en-US" dirty="0" smtClean="0"/>
              <a:t>Fail Open vs. Fail Closed</a:t>
            </a:r>
          </a:p>
          <a:p>
            <a:pPr lvl="1"/>
            <a:r>
              <a:rPr lang="en-US" dirty="0" smtClean="0"/>
              <a:t>What do to if the MFA service itself is non-responsive?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06B3-EE31-4541-8B84-E55EC478553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00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E0CF8F13117942BAD8C5060CAFB291" ma:contentTypeVersion="0" ma:contentTypeDescription="Create a new document." ma:contentTypeScope="" ma:versionID="f582cc82cb4e8a6024824c297ac6eb4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b4dc183584f0a3412cde063ec227e4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A274E9-9D19-4BA7-AD97-D9E611DF29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6E7A77-94A9-4023-8910-92965250AA98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F85E11D-6C46-431C-BEB7-6C126939B4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15533</TotalTime>
  <Words>1176</Words>
  <Application>Microsoft Office PowerPoint</Application>
  <PresentationFormat>Letter Paper (8.5x11 in)</PresentationFormat>
  <Paragraphs>315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Franklin Gothic Book</vt:lpstr>
      <vt:lpstr>Office Theme</vt:lpstr>
      <vt:lpstr>Multifactor Authentication (MFA)</vt:lpstr>
      <vt:lpstr>Presenters</vt:lpstr>
      <vt:lpstr>MFA at UCOP (and Beyond!)</vt:lpstr>
      <vt:lpstr>The Value of MFA</vt:lpstr>
      <vt:lpstr>Multifactor Authentication    General Deployment Considerations</vt:lpstr>
      <vt:lpstr>Foundational Choices</vt:lpstr>
      <vt:lpstr>Factor-specific concerns</vt:lpstr>
      <vt:lpstr>MFA deployment decisions</vt:lpstr>
      <vt:lpstr>MFA security considerations</vt:lpstr>
      <vt:lpstr>Multifactor Authentication    Deployment at UCOP</vt:lpstr>
      <vt:lpstr>MFA at UCOP: Overview</vt:lpstr>
      <vt:lpstr>MFA at UCOP: Pilot</vt:lpstr>
      <vt:lpstr>MFA at UCOP: Full deployment</vt:lpstr>
      <vt:lpstr>Rollout Issues and Concerns</vt:lpstr>
      <vt:lpstr>Campus MFA Rollouts at a Glance (AFAIK)</vt:lpstr>
      <vt:lpstr>Multifactor Authentication    As a System wide Service</vt:lpstr>
      <vt:lpstr>Typical Site-level MFA integration</vt:lpstr>
      <vt:lpstr>“Silent” MFA and system wide apps</vt:lpstr>
      <vt:lpstr>Signaling MFA</vt:lpstr>
      <vt:lpstr>MFA Specification (Criteria)</vt:lpstr>
    </vt:vector>
  </TitlesOfParts>
  <Company>UCOP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 PowerPoint template</dc:title>
  <dc:creator>JMcEvoy</dc:creator>
  <cp:lastModifiedBy>Eric Goodman</cp:lastModifiedBy>
  <cp:revision>371</cp:revision>
  <dcterms:created xsi:type="dcterms:W3CDTF">2011-11-28T16:30:06Z</dcterms:created>
  <dcterms:modified xsi:type="dcterms:W3CDTF">2018-08-15T21:09:11Z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0x01010043E0CF8F13117942BAD8C5060CAFB291</vt:lpwstr>
  </property>
</Properties>
</file>