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2" r:id="rId5"/>
    <p:sldId id="292" r:id="rId6"/>
    <p:sldId id="297" r:id="rId7"/>
    <p:sldId id="294" r:id="rId8"/>
    <p:sldId id="283" r:id="rId9"/>
    <p:sldId id="298" r:id="rId10"/>
    <p:sldId id="284" r:id="rId11"/>
    <p:sldId id="285" r:id="rId12"/>
    <p:sldId id="299" r:id="rId13"/>
    <p:sldId id="300" r:id="rId14"/>
    <p:sldId id="301" r:id="rId15"/>
    <p:sldId id="302" r:id="rId16"/>
    <p:sldId id="30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574" autoAdjust="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2018/08/13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2018/08/13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5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ed2020.ucmerced.edu/webca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lack wood grain" title="Black wood grain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Leading in a Sea of Change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/>
          <a:lstStyle/>
          <a:p>
            <a:r>
              <a:rPr lang="en-ZA" dirty="0" smtClean="0"/>
              <a:t>UCCSC, UC DAVIS </a:t>
            </a:r>
          </a:p>
          <a:p>
            <a:r>
              <a:rPr lang="en-ZA" dirty="0" smtClean="0"/>
              <a:t>August 14, 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ight sky of stars from a lake with snowy mountains in a distance" title="night sky of stars from a lake with snowy mountains in a distance">
            <a:extLst>
              <a:ext uri="{FF2B5EF4-FFF2-40B4-BE49-F238E27FC236}">
                <a16:creationId xmlns:a16="http://schemas.microsoft.com/office/drawing/2014/main" id="{6F46B4AA-6EFC-4D15-AB45-03C3B131FCD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8286" y="143999"/>
            <a:ext cx="11899714" cy="604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41" y="714588"/>
            <a:ext cx="4101900" cy="1081786"/>
          </a:xfrm>
        </p:spPr>
        <p:txBody>
          <a:bodyPr/>
          <a:lstStyle/>
          <a:p>
            <a:pPr algn="ctr"/>
            <a:endParaRPr lang="en-US" b="1" dirty="0" smtClean="0"/>
          </a:p>
          <a:p>
            <a:r>
              <a:rPr lang="en-US" b="1" dirty="0"/>
              <a:t>3</a:t>
            </a:r>
            <a:r>
              <a:rPr lang="en-US" b="1" dirty="0" smtClean="0"/>
              <a:t>. Sustainability and Scalability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14" name="Title 13" hidden="1">
            <a:extLst>
              <a:ext uri="{FF2B5EF4-FFF2-40B4-BE49-F238E27FC236}">
                <a16:creationId xmlns:a16="http://schemas.microsoft.com/office/drawing/2014/main" id="{F5A5EAFE-3C50-4D2D-8BF5-70AFB2F3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Picture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 txBox="1">
            <a:spLocks/>
          </p:cNvSpPr>
          <p:nvPr/>
        </p:nvSpPr>
        <p:spPr>
          <a:xfrm>
            <a:off x="314705" y="3249038"/>
            <a:ext cx="7545244" cy="27821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Resource stewardship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ServiceNow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Technology </a:t>
            </a:r>
            <a:r>
              <a:rPr lang="en-US" sz="3200" dirty="0" smtClean="0"/>
              <a:t>fee </a:t>
            </a:r>
            <a:endParaRPr lang="en-US" sz="32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Avoid </a:t>
            </a:r>
            <a:r>
              <a:rPr lang="en-US" sz="3200" dirty="0">
                <a:solidFill>
                  <a:schemeClr val="bg1"/>
                </a:solidFill>
              </a:rPr>
              <a:t>duplication of systems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Campus </a:t>
            </a:r>
            <a:r>
              <a:rPr lang="en-US" sz="3200" dirty="0">
                <a:solidFill>
                  <a:schemeClr val="bg1"/>
                </a:solidFill>
              </a:rPr>
              <a:t>wide solutions - Projects (Efficiencies) NGN/VOIP/DBS/Printing</a:t>
            </a:r>
          </a:p>
        </p:txBody>
      </p:sp>
    </p:spTree>
    <p:extLst>
      <p:ext uri="{BB962C8B-B14F-4D97-AF65-F5344CB8AC3E}">
        <p14:creationId xmlns:p14="http://schemas.microsoft.com/office/powerpoint/2010/main" val="10405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ight sky of stars from a lake with snowy mountains in a distance" title="night sky of stars from a lake with snowy mountains in a distance">
            <a:extLst>
              <a:ext uri="{FF2B5EF4-FFF2-40B4-BE49-F238E27FC236}">
                <a16:creationId xmlns:a16="http://schemas.microsoft.com/office/drawing/2014/main" id="{6F46B4AA-6EFC-4D15-AB45-03C3B131FCD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8286" y="143999"/>
            <a:ext cx="11899714" cy="604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41" y="714588"/>
            <a:ext cx="4101900" cy="1081786"/>
          </a:xfrm>
        </p:spPr>
        <p:txBody>
          <a:bodyPr/>
          <a:lstStyle/>
          <a:p>
            <a:pPr algn="ctr"/>
            <a:endParaRPr lang="en-US" b="1" dirty="0" smtClean="0"/>
          </a:p>
          <a:p>
            <a:r>
              <a:rPr lang="en-US" b="1" dirty="0" smtClean="0"/>
              <a:t>4. Establish Value Creation and Communication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14" name="Title 13" hidden="1">
            <a:extLst>
              <a:ext uri="{FF2B5EF4-FFF2-40B4-BE49-F238E27FC236}">
                <a16:creationId xmlns:a16="http://schemas.microsoft.com/office/drawing/2014/main" id="{F5A5EAFE-3C50-4D2D-8BF5-70AFB2F3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Picture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 txBox="1">
            <a:spLocks/>
          </p:cNvSpPr>
          <p:nvPr/>
        </p:nvSpPr>
        <p:spPr>
          <a:xfrm>
            <a:off x="314705" y="4546060"/>
            <a:ext cx="7545244" cy="14396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3200" dirty="0"/>
              <a:t>Educating </a:t>
            </a:r>
            <a:r>
              <a:rPr lang="en-US" sz="3200" dirty="0" smtClean="0"/>
              <a:t>Our Customers</a:t>
            </a:r>
            <a:endParaRPr lang="en-US" sz="3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3200" dirty="0"/>
              <a:t>Work Force Planning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3200" dirty="0"/>
              <a:t>Flexibility – Many Hats</a:t>
            </a:r>
          </a:p>
        </p:txBody>
      </p:sp>
    </p:spTree>
    <p:extLst>
      <p:ext uri="{BB962C8B-B14F-4D97-AF65-F5344CB8AC3E}">
        <p14:creationId xmlns:p14="http://schemas.microsoft.com/office/powerpoint/2010/main" val="19631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70706" y="1538514"/>
            <a:ext cx="6477294" cy="4167473"/>
          </a:xfrm>
        </p:spPr>
        <p:txBody>
          <a:bodyPr/>
          <a:lstStyle/>
          <a:p>
            <a:r>
              <a:rPr lang="en-US" sz="3200" dirty="0"/>
              <a:t>Maturity (</a:t>
            </a:r>
            <a:r>
              <a:rPr lang="en-US" sz="3000" dirty="0" smtClean="0"/>
              <a:t>Agile)</a:t>
            </a:r>
            <a:endParaRPr lang="en-US" sz="3000" dirty="0"/>
          </a:p>
          <a:p>
            <a:r>
              <a:rPr lang="en-US" sz="3000" dirty="0" smtClean="0"/>
              <a:t>Cloud First</a:t>
            </a:r>
          </a:p>
          <a:p>
            <a:pPr lvl="1"/>
            <a:r>
              <a:rPr lang="en-US" sz="2800" dirty="0" smtClean="0"/>
              <a:t>SaaS Solutions</a:t>
            </a:r>
          </a:p>
          <a:p>
            <a:pPr lvl="1"/>
            <a:r>
              <a:rPr lang="en-US" sz="2800" dirty="0" smtClean="0"/>
              <a:t>Off the Shelf</a:t>
            </a:r>
            <a:endParaRPr lang="en-US" sz="2800" dirty="0"/>
          </a:p>
          <a:p>
            <a:r>
              <a:rPr lang="en-US" sz="3400" dirty="0" smtClean="0"/>
              <a:t>Culture of Collaboration</a:t>
            </a:r>
            <a:endParaRPr lang="en-US" sz="3400" dirty="0"/>
          </a:p>
          <a:p>
            <a:r>
              <a:rPr lang="en-US" sz="3200" dirty="0" smtClean="0"/>
              <a:t>Project Execution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61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70706" y="1538514"/>
            <a:ext cx="6477294" cy="4167473"/>
          </a:xfrm>
        </p:spPr>
        <p:txBody>
          <a:bodyPr/>
          <a:lstStyle/>
          <a:p>
            <a:r>
              <a:rPr lang="en-US" sz="3200" dirty="0"/>
              <a:t>Know what is </a:t>
            </a:r>
            <a:r>
              <a:rPr lang="en-US" sz="3200" dirty="0" smtClean="0"/>
              <a:t>Important</a:t>
            </a:r>
          </a:p>
          <a:p>
            <a:r>
              <a:rPr lang="en-US" sz="3200" dirty="0" smtClean="0"/>
              <a:t>ITSM </a:t>
            </a:r>
            <a:r>
              <a:rPr lang="en-US" sz="3200" dirty="0" smtClean="0"/>
              <a:t>– CRM Strategies</a:t>
            </a:r>
          </a:p>
          <a:p>
            <a:r>
              <a:rPr lang="en-US" sz="3200" dirty="0" smtClean="0"/>
              <a:t>Service Ownership/Staff Empowerment</a:t>
            </a:r>
          </a:p>
          <a:p>
            <a:r>
              <a:rPr lang="en-ZA" sz="3200" dirty="0" smtClean="0"/>
              <a:t>Goal Alignment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40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37554" y="92242"/>
            <a:ext cx="11900839" cy="6570000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412" y="360000"/>
            <a:ext cx="4416588" cy="3409743"/>
          </a:xfrm>
        </p:spPr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9AEF562-1B88-4933-832C-6BD075D10AC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64437" y="3666227"/>
            <a:ext cx="3091007" cy="2781330"/>
          </a:xfrm>
        </p:spPr>
        <p:txBody>
          <a:bodyPr/>
          <a:lstStyle/>
          <a:p>
            <a:endParaRPr lang="en-ZA" sz="200" dirty="0" smtClean="0"/>
          </a:p>
          <a:p>
            <a:r>
              <a:rPr lang="en-ZA" dirty="0" smtClean="0"/>
              <a:t>Matthew Faulkner</a:t>
            </a:r>
            <a:endParaRPr lang="en-ZA" sz="100" dirty="0" smtClean="0"/>
          </a:p>
          <a:p>
            <a:endParaRPr lang="en-ZA" sz="1000" dirty="0"/>
          </a:p>
          <a:p>
            <a:endParaRPr lang="en-ZA" sz="1000" dirty="0" smtClean="0"/>
          </a:p>
          <a:p>
            <a:endParaRPr lang="en-ZA" sz="400" dirty="0" smtClean="0"/>
          </a:p>
          <a:p>
            <a:endParaRPr lang="en-ZA" sz="400" dirty="0" smtClean="0"/>
          </a:p>
          <a:p>
            <a:r>
              <a:rPr lang="en-ZA" dirty="0" smtClean="0"/>
              <a:t>Kent </a:t>
            </a:r>
            <a:r>
              <a:rPr lang="en-ZA" dirty="0" smtClean="0"/>
              <a:t>Carpenter</a:t>
            </a:r>
            <a:endParaRPr lang="en-ZA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ltGray"/>
        <p:txBody>
          <a:bodyPr/>
          <a:lstStyle/>
          <a:p>
            <a:r>
              <a:rPr lang="en-ZA" dirty="0" smtClean="0"/>
              <a:t>209 285 9617</a:t>
            </a:r>
            <a:endParaRPr lang="en-ZA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ltGray"/>
        <p:txBody>
          <a:bodyPr/>
          <a:lstStyle/>
          <a:p>
            <a:r>
              <a:rPr lang="en-ZA" dirty="0" smtClean="0"/>
              <a:t>kcarpenter4@ucmerced.edu</a:t>
            </a:r>
            <a:endParaRPr lang="en-ZA" dirty="0"/>
          </a:p>
          <a:p>
            <a:endParaRPr lang="en-ZA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3EDC26-15F7-41F7-8D1D-E36AFD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ltGray"/>
        <p:txBody>
          <a:bodyPr/>
          <a:lstStyle/>
          <a:p>
            <a:r>
              <a:rPr lang="en-ZA" dirty="0" smtClean="0"/>
              <a:t>It.ucmerced.edu</a:t>
            </a:r>
            <a:endParaRPr lang="en-ZA" dirty="0"/>
          </a:p>
          <a:p>
            <a:endParaRPr lang="en-ZA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 bwMode="ltGray">
          <a:xfrm>
            <a:off x="11487646" y="6075206"/>
            <a:ext cx="202303" cy="202303"/>
          </a:xfrm>
          <a:prstGeom prst="rect">
            <a:avLst/>
          </a:prstGeom>
        </p:spPr>
      </p:pic>
      <p:pic>
        <p:nvPicPr>
          <p:cNvPr id="15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ltGray">
          <a:xfrm>
            <a:off x="11487646" y="3984270"/>
            <a:ext cx="180909" cy="180909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 txBox="1">
            <a:spLocks/>
          </p:cNvSpPr>
          <p:nvPr/>
        </p:nvSpPr>
        <p:spPr bwMode="ltGray">
          <a:xfrm>
            <a:off x="7938011" y="4262139"/>
            <a:ext cx="3396887" cy="196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209 355 8715</a:t>
            </a:r>
            <a:endParaRPr lang="en-ZA" dirty="0"/>
          </a:p>
        </p:txBody>
      </p:sp>
      <p:pic>
        <p:nvPicPr>
          <p:cNvPr id="19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11487646" y="4255250"/>
            <a:ext cx="180909" cy="1809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 txBox="1">
            <a:spLocks/>
          </p:cNvSpPr>
          <p:nvPr/>
        </p:nvSpPr>
        <p:spPr bwMode="ltGray">
          <a:xfrm>
            <a:off x="7938011" y="4531783"/>
            <a:ext cx="3396887" cy="196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mfaulkner@ucmerced.edu</a:t>
            </a:r>
          </a:p>
          <a:p>
            <a:endParaRPr lang="en-ZA" dirty="0"/>
          </a:p>
        </p:txBody>
      </p:sp>
      <p:pic>
        <p:nvPicPr>
          <p:cNvPr id="21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ltGray">
          <a:xfrm>
            <a:off x="11487646" y="4526230"/>
            <a:ext cx="180909" cy="180909"/>
          </a:xfrm>
          <a:prstGeom prst="rect">
            <a:avLst/>
          </a:prstGeom>
        </p:spPr>
      </p:pic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73EDC26-15F7-41F7-8D1D-E36AFD8FA71A}"/>
              </a:ext>
            </a:extLst>
          </p:cNvPr>
          <p:cNvSpPr txBox="1">
            <a:spLocks/>
          </p:cNvSpPr>
          <p:nvPr/>
        </p:nvSpPr>
        <p:spPr bwMode="ltGray">
          <a:xfrm>
            <a:off x="7938011" y="4801427"/>
            <a:ext cx="3396887" cy="196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It.ucmerced.edu</a:t>
            </a:r>
          </a:p>
          <a:p>
            <a:endParaRPr lang="en-ZA" dirty="0"/>
          </a:p>
        </p:txBody>
      </p:sp>
      <p:pic>
        <p:nvPicPr>
          <p:cNvPr id="23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 bwMode="ltGray">
          <a:xfrm>
            <a:off x="11476949" y="4797210"/>
            <a:ext cx="202303" cy="2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ingle firework from center" title="Single firework from center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8506" y="262244"/>
            <a:ext cx="11899494" cy="60601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00" y="804500"/>
            <a:ext cx="4416588" cy="2554162"/>
          </a:xfrm>
        </p:spPr>
        <p:txBody>
          <a:bodyPr/>
          <a:lstStyle/>
          <a:p>
            <a:r>
              <a:rPr lang="en-ZA" dirty="0"/>
              <a:t>K</a:t>
            </a:r>
            <a:r>
              <a:rPr lang="en-ZA" dirty="0" smtClean="0"/>
              <a:t>ent Carpenter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3358662"/>
            <a:ext cx="4416587" cy="2488223"/>
          </a:xfrm>
        </p:spPr>
        <p:txBody>
          <a:bodyPr/>
          <a:lstStyle/>
          <a:p>
            <a:r>
              <a:rPr lang="en-ZA" dirty="0" smtClean="0"/>
              <a:t>IT Service Management (SMO)</a:t>
            </a:r>
          </a:p>
          <a:p>
            <a:r>
              <a:rPr lang="en-ZA" dirty="0"/>
              <a:t>Project Management Office</a:t>
            </a:r>
          </a:p>
          <a:p>
            <a:r>
              <a:rPr lang="en-ZA" dirty="0" smtClean="0"/>
              <a:t>Service Desk Operations</a:t>
            </a:r>
          </a:p>
          <a:p>
            <a:r>
              <a:rPr lang="en-ZA" dirty="0" smtClean="0"/>
              <a:t>Telephony/Software</a:t>
            </a:r>
          </a:p>
          <a:p>
            <a:r>
              <a:rPr lang="en-ZA" dirty="0" smtClean="0"/>
              <a:t>Business Services</a:t>
            </a:r>
          </a:p>
          <a:p>
            <a:r>
              <a:rPr lang="en-ZA" dirty="0" smtClean="0"/>
              <a:t>ServiceNow</a:t>
            </a:r>
            <a:endParaRPr lang="en-ZA" dirty="0"/>
          </a:p>
          <a:p>
            <a:endParaRPr lang="en-ZA" dirty="0" smtClean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lk board texture with nothing written on it" title="Chalk board texture with nothing written on it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0454" y="597877"/>
            <a:ext cx="6818746" cy="4884921"/>
          </a:xfrm>
        </p:spPr>
        <p:txBody>
          <a:bodyPr/>
          <a:lstStyle/>
          <a:p>
            <a:r>
              <a:rPr lang="en-ZA" dirty="0" smtClean="0"/>
              <a:t>Factors Affecting UC Merced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87225" y="2747927"/>
            <a:ext cx="4332821" cy="2734871"/>
          </a:xfrm>
        </p:spPr>
        <p:txBody>
          <a:bodyPr/>
          <a:lstStyle/>
          <a:p>
            <a:r>
              <a:rPr lang="en-US" b="1" dirty="0"/>
              <a:t>Budget Constraints</a:t>
            </a:r>
          </a:p>
          <a:p>
            <a:r>
              <a:rPr lang="en-US" b="1" dirty="0" smtClean="0"/>
              <a:t>0% WFP</a:t>
            </a:r>
          </a:p>
          <a:p>
            <a:r>
              <a:rPr lang="en-US" b="1" dirty="0" smtClean="0"/>
              <a:t>1.3M GSF of New Construction</a:t>
            </a:r>
          </a:p>
          <a:p>
            <a:r>
              <a:rPr lang="en-US" b="1" dirty="0" smtClean="0"/>
              <a:t>	New Sourcing Models – </a:t>
            </a:r>
            <a:r>
              <a:rPr lang="en-US" b="1" dirty="0" smtClean="0"/>
              <a:t>Leasing</a:t>
            </a:r>
          </a:p>
          <a:p>
            <a:endParaRPr lang="en-US" b="1" dirty="0"/>
          </a:p>
          <a:p>
            <a:r>
              <a:rPr lang="en-US" b="1" dirty="0" smtClean="0">
                <a:hlinkClick r:id="rId3"/>
              </a:rPr>
              <a:t>Webcam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Growth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705583"/>
            <a:ext cx="4574702" cy="37044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33"/>
          </p:nvPr>
        </p:nvPicPr>
        <p:blipFill>
          <a:blip r:embed="rId3"/>
          <a:stretch>
            <a:fillRect/>
          </a:stretch>
        </p:blipFill>
        <p:spPr>
          <a:xfrm>
            <a:off x="5754790" y="1705583"/>
            <a:ext cx="6163188" cy="37044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1573823"/>
            <a:ext cx="5472000" cy="390897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Campus </a:t>
            </a:r>
            <a:r>
              <a:rPr lang="en-US" sz="3200" dirty="0" smtClean="0"/>
              <a:t>WFP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Campus Shared Service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Small IT Footprint</a:t>
            </a:r>
          </a:p>
          <a:p>
            <a:pPr marL="0" indent="0">
              <a:buNone/>
            </a:pPr>
            <a:r>
              <a:rPr lang="en-US" sz="3200" dirty="0" smtClean="0"/>
              <a:t>Consolidated IT Services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 Different Model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Factors Affecting UC Merced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1538514"/>
            <a:ext cx="5472000" cy="41674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Budget Constraints</a:t>
            </a:r>
          </a:p>
          <a:p>
            <a:pPr marL="0" indent="0">
              <a:buNone/>
            </a:pPr>
            <a:r>
              <a:rPr lang="en-US" sz="3200" dirty="0"/>
              <a:t>72 OIT Staff – 0% WFP</a:t>
            </a:r>
          </a:p>
          <a:p>
            <a:pPr marL="0" indent="0">
              <a:buNone/>
            </a:pPr>
            <a:r>
              <a:rPr lang="en-US" sz="3200" dirty="0"/>
              <a:t>10% Increase YoY</a:t>
            </a:r>
          </a:p>
          <a:p>
            <a:pPr marL="0" indent="0">
              <a:buNone/>
            </a:pPr>
            <a:r>
              <a:rPr lang="en-US" sz="3200" dirty="0" smtClean="0"/>
              <a:t>New </a:t>
            </a:r>
            <a:r>
              <a:rPr lang="en-US" sz="3200" dirty="0"/>
              <a:t>Sourcing Models – leasing</a:t>
            </a:r>
          </a:p>
          <a:p>
            <a:pPr marL="0" indent="0">
              <a:buNone/>
            </a:pPr>
            <a:r>
              <a:rPr lang="en-US" sz="3200" dirty="0"/>
              <a:t>OIT </a:t>
            </a:r>
            <a:r>
              <a:rPr lang="en-US" sz="3200" dirty="0" smtClean="0"/>
              <a:t>Staff Increases </a:t>
            </a:r>
            <a:r>
              <a:rPr lang="en-US" sz="3200" dirty="0"/>
              <a:t>are Organic</a:t>
            </a:r>
            <a:endParaRPr lang="en-ZA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dirty="0" smtClean="0"/>
              <a:t>OIT - 4 Strategic </a:t>
            </a:r>
            <a:r>
              <a:rPr lang="en-US" dirty="0"/>
              <a:t>Outcomes - What’s </a:t>
            </a:r>
            <a:r>
              <a:rPr lang="en-US" dirty="0" smtClean="0"/>
              <a:t>Different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2000" y="2023667"/>
            <a:ext cx="8510962" cy="23926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Build Operational Capacity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Fix IT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Establish </a:t>
            </a:r>
            <a:r>
              <a:rPr lang="en-US" sz="3200" b="1" dirty="0"/>
              <a:t>Value Creation and Communication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Sustainability and Scalability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ight sky of stars from a lake with snowy mountains in a distance" title="night sky of stars from a lake with snowy mountains in a distance">
            <a:extLst>
              <a:ext uri="{FF2B5EF4-FFF2-40B4-BE49-F238E27FC236}">
                <a16:creationId xmlns:a16="http://schemas.microsoft.com/office/drawing/2014/main" id="{6F46B4AA-6EFC-4D15-AB45-03C3B131FCD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8286" y="143999"/>
            <a:ext cx="11899714" cy="604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41" y="714588"/>
            <a:ext cx="4101900" cy="1081786"/>
          </a:xfrm>
        </p:spPr>
        <p:txBody>
          <a:bodyPr/>
          <a:lstStyle/>
          <a:p>
            <a:pPr algn="ctr"/>
            <a:endParaRPr lang="en-US" b="1" dirty="0" smtClean="0"/>
          </a:p>
          <a:p>
            <a:r>
              <a:rPr lang="en-US" b="1" dirty="0" smtClean="0"/>
              <a:t>1. Build </a:t>
            </a:r>
            <a:r>
              <a:rPr lang="en-US" b="1" dirty="0"/>
              <a:t>Operational Capacity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4" name="Title 13" hidden="1">
            <a:extLst>
              <a:ext uri="{FF2B5EF4-FFF2-40B4-BE49-F238E27FC236}">
                <a16:creationId xmlns:a16="http://schemas.microsoft.com/office/drawing/2014/main" id="{F5A5EAFE-3C50-4D2D-8BF5-70AFB2F3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Picture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 txBox="1">
            <a:spLocks/>
          </p:cNvSpPr>
          <p:nvPr/>
        </p:nvSpPr>
        <p:spPr>
          <a:xfrm>
            <a:off x="311285" y="4072647"/>
            <a:ext cx="5472000" cy="21193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Campus WFP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Campus Shared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Small IT Footprint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Consolidated IT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ight sky of stars from a lake with snowy mountains in a distance" title="night sky of stars from a lake with snowy mountains in a distance">
            <a:extLst>
              <a:ext uri="{FF2B5EF4-FFF2-40B4-BE49-F238E27FC236}">
                <a16:creationId xmlns:a16="http://schemas.microsoft.com/office/drawing/2014/main" id="{6F46B4AA-6EFC-4D15-AB45-03C3B131FCD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8286" y="143999"/>
            <a:ext cx="11899714" cy="604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41" y="714588"/>
            <a:ext cx="4101900" cy="1081786"/>
          </a:xfrm>
        </p:spPr>
        <p:txBody>
          <a:bodyPr/>
          <a:lstStyle/>
          <a:p>
            <a:pPr algn="ctr"/>
            <a:endParaRPr lang="en-US" b="1" dirty="0" smtClean="0"/>
          </a:p>
          <a:p>
            <a:r>
              <a:rPr lang="en-US" b="1" dirty="0" smtClean="0"/>
              <a:t>2. Fix 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14" name="Title 13" hidden="1">
            <a:extLst>
              <a:ext uri="{FF2B5EF4-FFF2-40B4-BE49-F238E27FC236}">
                <a16:creationId xmlns:a16="http://schemas.microsoft.com/office/drawing/2014/main" id="{F5A5EAFE-3C50-4D2D-8BF5-70AFB2F3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Picture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 txBox="1">
            <a:spLocks/>
          </p:cNvSpPr>
          <p:nvPr/>
        </p:nvSpPr>
        <p:spPr>
          <a:xfrm>
            <a:off x="288764" y="4688732"/>
            <a:ext cx="7545244" cy="1309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IT Service Management Processes (CRM)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Education the Campus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Improved </a:t>
            </a:r>
            <a:r>
              <a:rPr lang="en-US" sz="3200" dirty="0"/>
              <a:t>OIT Reputation</a:t>
            </a:r>
          </a:p>
        </p:txBody>
      </p:sp>
    </p:spTree>
    <p:extLst>
      <p:ext uri="{BB962C8B-B14F-4D97-AF65-F5344CB8AC3E}">
        <p14:creationId xmlns:p14="http://schemas.microsoft.com/office/powerpoint/2010/main" val="2876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ark Presentation Layout_sb - v6" id="{3985CD43-4791-44D3-944B-21F18D2F34B9}" vid="{0CEC0D0A-A6A8-43A8-804B-2F8B0AFBB4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84253-309E-4D9C-A108-C7E6A1734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B11F4F-FB0A-4C04-9CF1-2D6EB361B4D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551E6F-1549-4031-A231-F45108FE69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0</TotalTime>
  <Words>249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Office Theme</vt:lpstr>
      <vt:lpstr>Leading in a Sea of Change</vt:lpstr>
      <vt:lpstr>Kent Carpenter</vt:lpstr>
      <vt:lpstr>Factors Affecting UC Merced</vt:lpstr>
      <vt:lpstr>Growth</vt:lpstr>
      <vt:lpstr>A Different Model</vt:lpstr>
      <vt:lpstr>Factors Affecting UC Merced</vt:lpstr>
      <vt:lpstr>OIT - 4 Strategic Outcomes - What’s Different</vt:lpstr>
      <vt:lpstr>Large Picture</vt:lpstr>
      <vt:lpstr>Large Picture</vt:lpstr>
      <vt:lpstr>Large Picture</vt:lpstr>
      <vt:lpstr>Large Picture</vt:lpstr>
      <vt:lpstr>Focus</vt:lpstr>
      <vt:lpstr>Focus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2018-08-02T18:49:44Z</dcterms:created>
  <dcterms:modified xsi:type="dcterms:W3CDTF">2018-08-14T04:04:38Z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