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9" r:id="rId2"/>
    <p:sldId id="261" r:id="rId3"/>
    <p:sldId id="297" r:id="rId4"/>
    <p:sldId id="262" r:id="rId5"/>
    <p:sldId id="263" r:id="rId6"/>
    <p:sldId id="267" r:id="rId7"/>
    <p:sldId id="269" r:id="rId8"/>
    <p:sldId id="270" r:id="rId9"/>
    <p:sldId id="268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312" r:id="rId20"/>
    <p:sldId id="282" r:id="rId21"/>
    <p:sldId id="281" r:id="rId22"/>
    <p:sldId id="283" r:id="rId23"/>
    <p:sldId id="285" r:id="rId24"/>
    <p:sldId id="284" r:id="rId25"/>
    <p:sldId id="286" r:id="rId26"/>
    <p:sldId id="287" r:id="rId27"/>
    <p:sldId id="288" r:id="rId28"/>
    <p:sldId id="289" r:id="rId29"/>
    <p:sldId id="298" r:id="rId30"/>
    <p:sldId id="306" r:id="rId31"/>
    <p:sldId id="290" r:id="rId32"/>
    <p:sldId id="296" r:id="rId33"/>
    <p:sldId id="303" r:id="rId34"/>
    <p:sldId id="310" r:id="rId35"/>
    <p:sldId id="307" r:id="rId36"/>
    <p:sldId id="318" r:id="rId37"/>
    <p:sldId id="309" r:id="rId38"/>
    <p:sldId id="295" r:id="rId39"/>
    <p:sldId id="300" r:id="rId40"/>
    <p:sldId id="301" r:id="rId41"/>
    <p:sldId id="299" r:id="rId42"/>
    <p:sldId id="302" r:id="rId43"/>
    <p:sldId id="304" r:id="rId44"/>
    <p:sldId id="305" r:id="rId45"/>
    <p:sldId id="319" r:id="rId46"/>
    <p:sldId id="264" r:id="rId47"/>
    <p:sldId id="271" r:id="rId48"/>
    <p:sldId id="311" r:id="rId49"/>
    <p:sldId id="313" r:id="rId50"/>
    <p:sldId id="315" r:id="rId51"/>
    <p:sldId id="31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CBDC4-2DDE-47FF-803D-266849B33470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A74F7-6310-44B6-9C8E-FC8C702DBF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61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19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28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69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3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65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18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22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04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18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50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14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6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29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61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379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99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04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5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52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268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56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27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14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626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56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60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866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610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12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958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6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01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694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206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334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861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93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18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4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27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115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672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81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9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31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86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04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05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74F7-6310-44B6-9C8E-FC8C702DBF1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63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2ED8-C525-4190-898C-FFF9DCFA522B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475E-6242-4591-A3F6-FC27C0ADE7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7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2ED8-C525-4190-898C-FFF9DCFA522B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475E-6242-4591-A3F6-FC27C0ADE7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12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2ED8-C525-4190-898C-FFF9DCFA522B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475E-6242-4591-A3F6-FC27C0ADE7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6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2ED8-C525-4190-898C-FFF9DCFA522B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475E-6242-4591-A3F6-FC27C0ADE7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3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2ED8-C525-4190-898C-FFF9DCFA522B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475E-6242-4591-A3F6-FC27C0ADE7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2ED8-C525-4190-898C-FFF9DCFA522B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475E-6242-4591-A3F6-FC27C0ADE7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8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2ED8-C525-4190-898C-FFF9DCFA522B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475E-6242-4591-A3F6-FC27C0ADE7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0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2ED8-C525-4190-898C-FFF9DCFA522B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475E-6242-4591-A3F6-FC27C0ADE7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8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2ED8-C525-4190-898C-FFF9DCFA522B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475E-6242-4591-A3F6-FC27C0ADE7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2ED8-C525-4190-898C-FFF9DCFA522B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475E-6242-4591-A3F6-FC27C0ADE7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1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2ED8-C525-4190-898C-FFF9DCFA522B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475E-6242-4591-A3F6-FC27C0ADE7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9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F2ED8-C525-4190-898C-FFF9DCFA522B}" type="datetimeFigureOut">
              <a:rPr lang="en-US" smtClean="0"/>
              <a:pPr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1475E-6242-4591-A3F6-FC27C0ADE7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1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</a:t>
            </a:r>
            <a:endParaRPr lang="en-US" altLang="en-US" sz="4800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845858" y="1891550"/>
            <a:ext cx="7256930" cy="60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altLang="en-US" sz="4400" b="1" i="1" dirty="0" smtClean="0">
                <a:ea typeface="Verdana" panose="020B0604030504040204" pitchFamily="34" charset="0"/>
                <a:cs typeface="Verdana" panose="020B0604030504040204" pitchFamily="34" charset="0"/>
              </a:rPr>
              <a:t>“Good Change!”</a:t>
            </a:r>
            <a:endParaRPr lang="en-US" altLang="en-US" sz="4400" b="1" i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226860" y="3325903"/>
            <a:ext cx="6553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altLang="en-US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Gary Fix</a:t>
            </a:r>
          </a:p>
          <a:p>
            <a:pPr algn="ctr">
              <a:lnSpc>
                <a:spcPct val="125000"/>
              </a:lnSpc>
            </a:pPr>
            <a:r>
              <a:rPr lang="en-US" alt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Associate Director IT DFSS</a:t>
            </a:r>
          </a:p>
          <a:p>
            <a:pPr algn="ctr">
              <a:lnSpc>
                <a:spcPct val="125000"/>
              </a:lnSpc>
            </a:pPr>
            <a:r>
              <a:rPr lang="en-US" alt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 of California, Santa Barbara</a:t>
            </a:r>
          </a:p>
          <a:p>
            <a:pPr algn="ctr">
              <a:lnSpc>
                <a:spcPct val="125000"/>
              </a:lnSpc>
            </a:pP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en-US" alt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ary.fix@ucsb.edu</a:t>
            </a:r>
          </a:p>
          <a:p>
            <a:pPr algn="ctr">
              <a:lnSpc>
                <a:spcPct val="125000"/>
              </a:lnSpc>
            </a:pPr>
            <a:r>
              <a:rPr lang="en-US" alt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2018-Aug-15</a:t>
            </a: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4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- How It Works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9"/>
            <a:ext cx="7763435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Day 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400" dirty="0">
                <a:ea typeface="Verdana" panose="020B0604030504040204" pitchFamily="34" charset="0"/>
                <a:cs typeface="Verdana" panose="020B0604030504040204" pitchFamily="34" charset="0"/>
              </a:rPr>
              <a:t>Review of Day </a:t>
            </a: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Complete </a:t>
            </a:r>
            <a:r>
              <a:rPr lang="en-US" sz="2400" dirty="0">
                <a:ea typeface="Verdana" panose="020B0604030504040204" pitchFamily="34" charset="0"/>
                <a:cs typeface="Verdana" panose="020B0604030504040204" pitchFamily="34" charset="0"/>
              </a:rPr>
              <a:t>Mapping the New Process</a:t>
            </a:r>
            <a:endParaRPr lang="en-US" sz="24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Compare New Process to the “Objectives” from Day 1</a:t>
            </a:r>
            <a:endParaRPr lang="en-US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Create an “Action Plan”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Identify Improvement Metrics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Closing Summary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Follow Up: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400" dirty="0">
                <a:ea typeface="Verdana" panose="020B0604030504040204" pitchFamily="34" charset="0"/>
                <a:cs typeface="Verdana" panose="020B0604030504040204" pitchFamily="34" charset="0"/>
              </a:rPr>
              <a:t>At Least Monthly Reviews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endParaRPr lang="en-US" dirty="0" smtClean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4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- </a:t>
            </a:r>
            <a:r>
              <a:rPr lang="en-US" altLang="en-US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Scoping Meeting…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About 4 to 6 Weeks Before the Kaizen Event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b="1" dirty="0">
                <a:ea typeface="Verdana" panose="020B0604030504040204" pitchFamily="34" charset="0"/>
                <a:cs typeface="Verdana" panose="020B0604030504040204" pitchFamily="34" charset="0"/>
              </a:rPr>
              <a:t>Facilitator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 Summarizes the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Event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200" dirty="0" smtClean="0">
                <a:ea typeface="Verdana" panose="020B0604030504040204" pitchFamily="34" charset="0"/>
                <a:cs typeface="Verdana" panose="020B0604030504040204" pitchFamily="34" charset="0"/>
              </a:rPr>
              <a:t>Business Process “Owner” / Decision-Making Authority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200" dirty="0" smtClean="0">
                <a:ea typeface="Verdana" panose="020B0604030504040204" pitchFamily="34" charset="0"/>
                <a:cs typeface="Verdana" panose="020B0604030504040204" pitchFamily="34" charset="0"/>
              </a:rPr>
              <a:t>May Include Another Key Stakeholder and IT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200" dirty="0" smtClean="0">
                <a:ea typeface="Verdana" panose="020B0604030504040204" pitchFamily="34" charset="0"/>
                <a:cs typeface="Verdana" panose="020B0604030504040204" pitchFamily="34" charset="0"/>
              </a:rPr>
              <a:t>Logistics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Define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2 to 3 Goals / Objectives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with </a:t>
            </a:r>
            <a:r>
              <a:rPr lang="en-US" b="1" dirty="0" smtClean="0">
                <a:ea typeface="Verdana" panose="020B0604030504040204" pitchFamily="34" charset="0"/>
                <a:cs typeface="Verdana" panose="020B0604030504040204" pitchFamily="34" charset="0"/>
              </a:rPr>
              <a:t>Measurable </a:t>
            </a:r>
            <a:r>
              <a:rPr lang="en-US" b="1" dirty="0">
                <a:ea typeface="Verdana" panose="020B0604030504040204" pitchFamily="34" charset="0"/>
                <a:cs typeface="Verdana" panose="020B0604030504040204" pitchFamily="34" charset="0"/>
              </a:rPr>
              <a:t>Outcomes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Define Clear </a:t>
            </a:r>
            <a:r>
              <a:rPr lang="en-US" b="1" dirty="0" smtClean="0">
                <a:ea typeface="Verdana" panose="020B0604030504040204" pitchFamily="34" charset="0"/>
                <a:cs typeface="Verdana" panose="020B0604030504040204" pitchFamily="34" charset="0"/>
              </a:rPr>
              <a:t>Start and End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of the “Process”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Identify the </a:t>
            </a:r>
            <a:r>
              <a:rPr lang="en-US" b="1" dirty="0" smtClean="0">
                <a:ea typeface="Verdana" panose="020B0604030504040204" pitchFamily="34" charset="0"/>
                <a:cs typeface="Verdana" panose="020B0604030504040204" pitchFamily="34" charset="0"/>
              </a:rPr>
              <a:t>Stakeholders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 (12 to 15 Max)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200" dirty="0">
                <a:ea typeface="Verdana" panose="020B0604030504040204" pitchFamily="34" charset="0"/>
                <a:cs typeface="Verdana" panose="020B0604030504040204" pitchFamily="34" charset="0"/>
              </a:rPr>
              <a:t>Want “Influencers”, “Optimists”, Those With Something to Say, Active Participants, Good Cross Section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b="1" dirty="0">
                <a:ea typeface="Verdana" panose="020B0604030504040204" pitchFamily="34" charset="0"/>
                <a:cs typeface="Verdana" panose="020B0604030504040204" pitchFamily="34" charset="0"/>
              </a:rPr>
              <a:t>Ground Rules</a:t>
            </a:r>
          </a:p>
        </p:txBody>
      </p:sp>
    </p:spTree>
    <p:extLst>
      <p:ext uri="{BB962C8B-B14F-4D97-AF65-F5344CB8AC3E}">
        <p14:creationId xmlns:p14="http://schemas.microsoft.com/office/powerpoint/2010/main" val="7047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- Scoping Meeting…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Business </a:t>
            </a:r>
            <a:r>
              <a:rPr lang="en-US" sz="2200" b="1" dirty="0">
                <a:ea typeface="Verdana" panose="020B0604030504040204" pitchFamily="34" charset="0"/>
                <a:cs typeface="Verdana" panose="020B0604030504040204" pitchFamily="34" charset="0"/>
              </a:rPr>
              <a:t>Process “Owner” / Decision-Making Authority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Unblocks Stalled Decisions / Directions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Ensures Regular Follow Up Meetings and Action Items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200" b="1" dirty="0">
                <a:ea typeface="Verdana" panose="020B0604030504040204" pitchFamily="34" charset="0"/>
                <a:cs typeface="Verdana" panose="020B0604030504040204" pitchFamily="34" charset="0"/>
              </a:rPr>
              <a:t>Subject Matter Experts </a:t>
            </a:r>
            <a:r>
              <a:rPr lang="en-US" sz="2200" dirty="0">
                <a:ea typeface="Verdana" panose="020B0604030504040204" pitchFamily="34" charset="0"/>
                <a:cs typeface="Verdana" panose="020B0604030504040204" pitchFamily="34" charset="0"/>
              </a:rPr>
              <a:t>(SME)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200" b="1" dirty="0"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200" b="1" dirty="0">
                <a:ea typeface="Verdana" panose="020B0604030504040204" pitchFamily="34" charset="0"/>
                <a:cs typeface="Verdana" panose="020B0604030504040204" pitchFamily="34" charset="0"/>
              </a:rPr>
              <a:t>Wild Card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Not Involved with the “Process”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Provide an “Outsiders’” Perspective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200" b="1" dirty="0">
                <a:ea typeface="Verdana" panose="020B0604030504040204" pitchFamily="34" charset="0"/>
                <a:cs typeface="Verdana" panose="020B0604030504040204" pitchFamily="34" charset="0"/>
              </a:rPr>
              <a:t>Note-Taker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200" b="1" dirty="0">
                <a:ea typeface="Verdana" panose="020B0604030504040204" pitchFamily="34" charset="0"/>
                <a:cs typeface="Verdana" panose="020B0604030504040204" pitchFamily="34" charset="0"/>
              </a:rPr>
              <a:t>Non-Departmental </a:t>
            </a:r>
            <a:r>
              <a:rPr lang="en-US" sz="2200" dirty="0">
                <a:ea typeface="Verdana" panose="020B0604030504040204" pitchFamily="34" charset="0"/>
                <a:cs typeface="Verdana" panose="020B0604030504040204" pitchFamily="34" charset="0"/>
              </a:rPr>
              <a:t>(Optional)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200" b="1" dirty="0">
                <a:ea typeface="Verdana" panose="020B0604030504040204" pitchFamily="34" charset="0"/>
                <a:cs typeface="Verdana" panose="020B0604030504040204" pitchFamily="34" charset="0"/>
              </a:rPr>
              <a:t>Non-Organizational</a:t>
            </a:r>
            <a:r>
              <a:rPr lang="en-US" sz="2200" dirty="0">
                <a:ea typeface="Verdana" panose="020B0604030504040204" pitchFamily="34" charset="0"/>
                <a:cs typeface="Verdana" panose="020B0604030504040204" pitchFamily="34" charset="0"/>
              </a:rPr>
              <a:t> (Optional)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200" b="1" dirty="0">
                <a:ea typeface="Verdana" panose="020B0604030504040204" pitchFamily="34" charset="0"/>
                <a:cs typeface="Verdana" panose="020B0604030504040204" pitchFamily="34" charset="0"/>
              </a:rPr>
              <a:t>Logistics Coordinator</a:t>
            </a:r>
          </a:p>
        </p:txBody>
      </p:sp>
    </p:spTree>
    <p:extLst>
      <p:ext uri="{BB962C8B-B14F-4D97-AF65-F5344CB8AC3E}">
        <p14:creationId xmlns:p14="http://schemas.microsoft.com/office/powerpoint/2010/main" val="402300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- </a:t>
            </a:r>
            <a:r>
              <a:rPr lang="en-US" altLang="en-US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Ground Rules…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600" dirty="0" smtClean="0">
                <a:ea typeface="Verdana" panose="020B0604030504040204" pitchFamily="34" charset="0"/>
                <a:cs typeface="Verdana" panose="020B0604030504040204" pitchFamily="34" charset="0"/>
              </a:rPr>
              <a:t>In Room Commitment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600" dirty="0" smtClean="0">
                <a:ea typeface="Verdana" panose="020B0604030504040204" pitchFamily="34" charset="0"/>
                <a:cs typeface="Verdana" panose="020B0604030504040204" pitchFamily="34" charset="0"/>
              </a:rPr>
              <a:t>No Cellphones / Tablets / Laptops / Computers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600" dirty="0" smtClean="0">
                <a:ea typeface="Verdana" panose="020B0604030504040204" pitchFamily="34" charset="0"/>
                <a:cs typeface="Verdana" panose="020B0604030504040204" pitchFamily="34" charset="0"/>
              </a:rPr>
              <a:t>All Voices are Equal and Important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600" dirty="0" smtClean="0">
                <a:ea typeface="Verdana" panose="020B0604030504040204" pitchFamily="34" charset="0"/>
                <a:cs typeface="Verdana" panose="020B0604030504040204" pitchFamily="34" charset="0"/>
              </a:rPr>
              <a:t>“No Shame, No Blame”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600" dirty="0">
                <a:ea typeface="Verdana" panose="020B0604030504040204" pitchFamily="34" charset="0"/>
                <a:cs typeface="Verdana" panose="020B0604030504040204" pitchFamily="34" charset="0"/>
              </a:rPr>
              <a:t>Honor with Respect the Work of Those that Built the Current System</a:t>
            </a:r>
            <a:endParaRPr lang="en-US" sz="26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600" dirty="0" smtClean="0">
                <a:ea typeface="Verdana" panose="020B0604030504040204" pitchFamily="34" charset="0"/>
                <a:cs typeface="Verdana" panose="020B0604030504040204" pitchFamily="34" charset="0"/>
              </a:rPr>
              <a:t>Spirit </a:t>
            </a:r>
            <a:r>
              <a:rPr lang="en-US" sz="2600" dirty="0">
                <a:ea typeface="Verdana" panose="020B0604030504040204" pitchFamily="34" charset="0"/>
                <a:cs typeface="Verdana" panose="020B0604030504040204" pitchFamily="34" charset="0"/>
              </a:rPr>
              <a:t>of Collaboration and Team </a:t>
            </a:r>
            <a:r>
              <a:rPr lang="en-US" sz="2600" dirty="0" smtClean="0">
                <a:ea typeface="Verdana" panose="020B0604030504040204" pitchFamily="34" charset="0"/>
                <a:cs typeface="Verdana" panose="020B0604030504040204" pitchFamily="34" charset="0"/>
              </a:rPr>
              <a:t>Work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600" dirty="0" smtClean="0">
                <a:ea typeface="Verdana" panose="020B0604030504040204" pitchFamily="34" charset="0"/>
                <a:cs typeface="Verdana" panose="020B0604030504040204" pitchFamily="34" charset="0"/>
              </a:rPr>
              <a:t>Be Engaged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600" dirty="0" smtClean="0">
                <a:ea typeface="Verdana" panose="020B0604030504040204" pitchFamily="34" charset="0"/>
                <a:cs typeface="Verdana" panose="020B0604030504040204" pitchFamily="34" charset="0"/>
              </a:rPr>
              <a:t>Work for Consensus</a:t>
            </a:r>
            <a:endParaRPr lang="en-US" sz="26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1…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Kaizen is a “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Mental Exercise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Focus on 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Eliminating Waste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Toyota – 1960s – 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Painted Foot Prints 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on the Factory Floor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Make the Business Process “Visible”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“Can’t Fix What You Don’t Understand!”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Review Scoping Event 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Goals / Objectives</a:t>
            </a:r>
            <a:endParaRPr lang="en-US" sz="32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Kaizen 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Implementation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 Can Take 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Good </a:t>
            </a:r>
            <a:r>
              <a:rPr lang="en-US" sz="3200" b="1" dirty="0">
                <a:ea typeface="Verdana" panose="020B0604030504040204" pitchFamily="34" charset="0"/>
                <a:cs typeface="Verdana" panose="020B0604030504040204" pitchFamily="34" charset="0"/>
              </a:rPr>
              <a:t>12 to 18 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Months</a:t>
            </a:r>
            <a:endParaRPr lang="en-US" sz="32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8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1…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600" dirty="0" smtClean="0">
                <a:ea typeface="Verdana" panose="020B0604030504040204" pitchFamily="34" charset="0"/>
                <a:cs typeface="Verdana" panose="020B0604030504040204" pitchFamily="34" charset="0"/>
              </a:rPr>
              <a:t>The “</a:t>
            </a:r>
            <a:r>
              <a:rPr lang="en-US" sz="3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7 Categories of Waste</a:t>
            </a:r>
            <a:r>
              <a:rPr lang="en-US" sz="3600" dirty="0" smtClean="0"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Backlogs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Missing, Incomplete or Redundant Information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Waiting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Over-Processing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Decision Points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Excessive Motion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Defective Process</a:t>
            </a:r>
            <a:endParaRPr lang="en-US" sz="3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1…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600" dirty="0" smtClean="0">
                <a:ea typeface="Verdana" panose="020B0604030504040204" pitchFamily="34" charset="0"/>
                <a:cs typeface="Verdana" panose="020B0604030504040204" pitchFamily="34" charset="0"/>
              </a:rPr>
              <a:t>The “</a:t>
            </a:r>
            <a:r>
              <a:rPr lang="en-US" sz="36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Kaizen Coffee Video</a:t>
            </a:r>
            <a:r>
              <a:rPr lang="en-US" sz="3600" dirty="0" smtClean="0"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674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1…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The Kaizen Event “Scenario”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A Work Request has been Submitted 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tating that a 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Building (“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Recharge”) has a Locker 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oom with Flooding Water.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Scenario “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Start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Scenario “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End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Map the Current 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(“As-Is”) Process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endParaRPr lang="en-US" sz="3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4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1…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Mapping 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the Current (“As-Is”) Process</a:t>
            </a:r>
            <a:endParaRPr lang="en-US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People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May Have Different Ideas of the Current Process so Work on a “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Consensus Basis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Post-Its: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Swim Lanes </a:t>
            </a: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for User Roles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Tasks</a:t>
            </a: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en-US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Steps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Arrows</a:t>
            </a: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en-US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Process Flow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Decision Point </a:t>
            </a: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Diamond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The “</a:t>
            </a:r>
            <a:r>
              <a:rPr lang="en-US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System</a:t>
            </a: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Black Outline / Frame = “</a:t>
            </a:r>
            <a:r>
              <a:rPr lang="en-US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Out of Scope </a:t>
            </a: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Process / System”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01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8" y="1828799"/>
            <a:ext cx="78037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FC000"/>
              </a:buClr>
              <a:buSzPct val="90000"/>
            </a:pPr>
            <a:r>
              <a:rPr lang="en-US" sz="3600" dirty="0" smtClean="0">
                <a:ea typeface="Verdana" panose="020B0604030504040204" pitchFamily="34" charset="0"/>
                <a:cs typeface="Verdana" panose="020B0604030504040204" pitchFamily="34" charset="0"/>
              </a:rPr>
              <a:t>Imagine that you have been asked to identify improvements to one of the </a:t>
            </a:r>
            <a:r>
              <a:rPr lang="en-US" sz="3600" b="1" i="1" dirty="0" smtClean="0">
                <a:ea typeface="Verdana" panose="020B0604030504040204" pitchFamily="34" charset="0"/>
                <a:cs typeface="Verdana" panose="020B0604030504040204" pitchFamily="34" charset="0"/>
              </a:rPr>
              <a:t>worst</a:t>
            </a:r>
            <a:r>
              <a:rPr lang="en-US" sz="3600" dirty="0" smtClean="0">
                <a:ea typeface="Verdana" panose="020B0604030504040204" pitchFamily="34" charset="0"/>
                <a:cs typeface="Verdana" panose="020B0604030504040204" pitchFamily="34" charset="0"/>
              </a:rPr>
              <a:t> Business Process Work Flows “ever”!</a:t>
            </a:r>
          </a:p>
          <a:p>
            <a:pPr algn="l">
              <a:buClr>
                <a:srgbClr val="FFC000"/>
              </a:buClr>
              <a:buSzPct val="90000"/>
            </a:pPr>
            <a:endParaRPr lang="en-US" sz="36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Clr>
                <a:srgbClr val="FFC000"/>
              </a:buClr>
              <a:buSzPct val="90000"/>
            </a:pPr>
            <a:r>
              <a:rPr lang="en-US" sz="4000" i="1" dirty="0" smtClean="0">
                <a:ea typeface="Verdana" panose="020B0604030504040204" pitchFamily="34" charset="0"/>
                <a:cs typeface="Verdana" panose="020B0604030504040204" pitchFamily="34" charset="0"/>
              </a:rPr>
              <a:t>Where </a:t>
            </a:r>
            <a:r>
              <a:rPr lang="en-US" sz="4000" i="1" dirty="0">
                <a:ea typeface="Verdana" panose="020B0604030504040204" pitchFamily="34" charset="0"/>
                <a:cs typeface="Verdana" panose="020B0604030504040204" pitchFamily="34" charset="0"/>
              </a:rPr>
              <a:t>do you start?</a:t>
            </a:r>
          </a:p>
        </p:txBody>
      </p:sp>
    </p:spTree>
    <p:extLst>
      <p:ext uri="{BB962C8B-B14F-4D97-AF65-F5344CB8AC3E}">
        <p14:creationId xmlns:p14="http://schemas.microsoft.com/office/powerpoint/2010/main" val="10020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1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n-US" b="1" dirty="0" smtClean="0">
                <a:ea typeface="Verdana" panose="020B0604030504040204" pitchFamily="34" charset="0"/>
                <a:cs typeface="Verdana" panose="020B0604030504040204" pitchFamily="34" charset="0"/>
              </a:rPr>
              <a:t> “Parking Lot” -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Issues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/ Questions </a:t>
            </a:r>
            <a:r>
              <a:rPr lang="en-US" b="1" dirty="0">
                <a:ea typeface="Verdana" panose="020B0604030504040204" pitchFamily="34" charset="0"/>
                <a:cs typeface="Verdana" panose="020B0604030504040204" pitchFamily="34" charset="0"/>
              </a:rPr>
              <a:t>Outside “Scope”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or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Cannot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be Answered at This Time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b="1" dirty="0" smtClean="0">
                <a:ea typeface="Verdana" panose="020B0604030504040204" pitchFamily="34" charset="0"/>
                <a:cs typeface="Verdana" panose="020B0604030504040204" pitchFamily="34" charset="0"/>
              </a:rPr>
              <a:t>Example Parking Lot Issues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Data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errors not always corrected at Source. When errors are fixed at end, the documentation is not an accurate history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clear way to reconcile total number of parts used on a job if parts were stocked on a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truck.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Audit Function, or it is not enabled. No Audit Trail. Have to do PDFs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/>
              <a:t>Everything on hold </a:t>
            </a:r>
            <a:r>
              <a:rPr lang="en-US" dirty="0" smtClean="0"/>
              <a:t>if Supt is </a:t>
            </a:r>
            <a:r>
              <a:rPr lang="en-US" dirty="0"/>
              <a:t>out (</a:t>
            </a:r>
            <a:r>
              <a:rPr lang="en-US" dirty="0" err="1"/>
              <a:t>vac</a:t>
            </a:r>
            <a:r>
              <a:rPr lang="en-US" dirty="0"/>
              <a:t> or ill) until back in office. Clarify the </a:t>
            </a:r>
            <a:r>
              <a:rPr lang="en-US" dirty="0" smtClean="0"/>
              <a:t>process.</a:t>
            </a: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9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2…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“What are 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our Thoughts 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oday?”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Look at the Current “As-Is” Process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Count Steps, Loops and Decisions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Save for Later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Now 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doing “</a:t>
            </a:r>
            <a:r>
              <a:rPr lang="en-US" sz="3200" b="1" dirty="0">
                <a:ea typeface="Verdana" panose="020B0604030504040204" pitchFamily="34" charset="0"/>
                <a:cs typeface="Verdana" panose="020B0604030504040204" pitchFamily="34" charset="0"/>
              </a:rPr>
              <a:t>Strategic Planning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”.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When we Start the “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Action Plan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”, will be in “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Tactical Planning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”.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endParaRPr lang="en-US" sz="2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8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2…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Observations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Divide into Groups of about 5, 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Take 20 Minutes, and 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Identify 5 to 6 Observations of the Current “As-Is” Process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Identify Issues and Problems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Don’t Jump to Solutions Yet!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Spokesperson for Each Group Share the Group’s Observations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endParaRPr lang="en-US" sz="2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8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2…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Example Observations: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“Missing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/ Incomplete I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nformation”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“Waiting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On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Someone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Move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orward”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“Dead Data”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“Too Complicated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Too Much Room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for E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rror”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“Redundant Systems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Data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ntry”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“No or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Little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Feedback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to C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ustomer”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“Paper Work Ticket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Hand Written Notes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are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Lost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Expenses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are L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ost”</a:t>
            </a:r>
            <a:endParaRPr lang="en-US" sz="2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endParaRPr lang="en-US" sz="2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54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2…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Themes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Distill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Observations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into 5 to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7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Main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Themes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/>
              <a:t>Think of a “Theme” as a 30,000 Foot “</a:t>
            </a:r>
            <a:r>
              <a:rPr lang="en-US" sz="2800" b="1" dirty="0"/>
              <a:t>Observation</a:t>
            </a:r>
            <a:r>
              <a:rPr lang="en-US" sz="2800" dirty="0" smtClean="0"/>
              <a:t>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Example Themes:</a:t>
            </a:r>
            <a:endParaRPr lang="en-US" sz="2800" dirty="0" smtClean="0"/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“Redundant Tracking Systems (for Parts &amp; Labor)”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“A Lot of Decisions / Guessing”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“Too Much Paper”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“Inconsistent / Non-Standard Practices”</a:t>
            </a:r>
            <a:endParaRPr lang="en-US" sz="2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3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2…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Brainstorming Solutions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Back in the Groups, 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30 to 40 Minutes, 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For Each “Theme”, 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Write Down Two “Actionable Tasks”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“How Can We …?”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Opportunity to Revolutionize the Process!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What 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is it 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You Would Really Like 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See 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appen?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Be Creative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Humanly Possible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but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Realize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we D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on’t Have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Magic Wand</a:t>
            </a:r>
            <a:endParaRPr lang="en-US" sz="2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2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2…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Brainstorming Solutions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When Time is Up,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Each Group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gets 10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Minutes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Elaborate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on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the Ideas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Example 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Solutions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“Improved User Interface with Less Free Form”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“Pre-Approved Account Numbers”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“Barcode Parts”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Document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Standardized Processes for Others”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“Validate Data at the Source of Entry”</a:t>
            </a:r>
          </a:p>
        </p:txBody>
      </p:sp>
    </p:spTree>
    <p:extLst>
      <p:ext uri="{BB962C8B-B14F-4D97-AF65-F5344CB8AC3E}">
        <p14:creationId xmlns:p14="http://schemas.microsoft.com/office/powerpoint/2010/main" val="280445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2…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Begin Mapping the “Ideal” Process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Can We Do Better?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b="1" i="1" dirty="0" smtClean="0">
                <a:ea typeface="Verdana" panose="020B0604030504040204" pitchFamily="34" charset="0"/>
                <a:cs typeface="Verdana" panose="020B0604030504040204" pitchFamily="34" charset="0"/>
              </a:rPr>
              <a:t>Important</a:t>
            </a:r>
            <a:r>
              <a:rPr lang="en-US" sz="3200" b="1" i="1" dirty="0">
                <a:ea typeface="Verdana" panose="020B0604030504040204" pitchFamily="34" charset="0"/>
                <a:cs typeface="Verdana" panose="020B0604030504040204" pitchFamily="34" charset="0"/>
              </a:rPr>
              <a:t>!!! 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If 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Add 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New Step/Task 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on the New Process that is 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Not 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on the Current (Old) Process, Question It! </a:t>
            </a:r>
            <a:endParaRPr lang="en-US" sz="32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Ask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“Why?” </a:t>
            </a:r>
            <a:endParaRPr lang="en-US" sz="2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Else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ust Go Back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Add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New Step/Task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to the Current (Old) Process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2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25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3…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Complete Mapping the “Ideal” Process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When “Done”, Review the “Objectives” and 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Ask If We Met </a:t>
            </a:r>
            <a:r>
              <a:rPr lang="en-US" sz="3200" b="1" dirty="0"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en-US" sz="3200" b="1" dirty="0"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US" sz="32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b="1" dirty="0">
                <a:ea typeface="Verdana" panose="020B0604030504040204" pitchFamily="34" charset="0"/>
                <a:cs typeface="Verdana" panose="020B0604030504040204" pitchFamily="34" charset="0"/>
              </a:rPr>
              <a:t>Summarize Benefits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From the 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“New Process</a:t>
            </a:r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Metrics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Compare “Current” to “New” Process</a:t>
            </a:r>
          </a:p>
        </p:txBody>
      </p:sp>
    </p:spTree>
    <p:extLst>
      <p:ext uri="{BB962C8B-B14F-4D97-AF65-F5344CB8AC3E}">
        <p14:creationId xmlns:p14="http://schemas.microsoft.com/office/powerpoint/2010/main" val="296859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3…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031479"/>
              </p:ext>
            </p:extLst>
          </p:nvPr>
        </p:nvGraphicFramePr>
        <p:xfrm>
          <a:off x="4276165" y="1810873"/>
          <a:ext cx="7584141" cy="4733352"/>
        </p:xfrm>
        <a:graphic>
          <a:graphicData uri="http://schemas.openxmlformats.org/drawingml/2006/table">
            <a:tbl>
              <a:tblPr firstRow="1" firstCol="1" bandRow="1"/>
              <a:tblGrid>
                <a:gridCol w="1532964"/>
                <a:gridCol w="2205318"/>
                <a:gridCol w="3845859"/>
              </a:tblGrid>
              <a:tr h="54403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Current Process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Process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</a:tr>
              <a:tr h="815979">
                <a:tc gridSpan="2">
                  <a:txBody>
                    <a:bodyPr/>
                    <a:lstStyle/>
                    <a:p>
                      <a:pPr marL="9144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People Steps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People Steps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8159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Steps Best Case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(2 – 4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Weeks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2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Steps Worst Case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195 (3+ Months)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6782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Loops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51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Decisions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3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8" y="1828799"/>
            <a:ext cx="78037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FC000"/>
              </a:buClr>
              <a:buSzPct val="90000"/>
            </a:pPr>
            <a:r>
              <a:rPr lang="en-US" sz="3600" dirty="0" smtClean="0">
                <a:ea typeface="Verdana" panose="020B0604030504040204" pitchFamily="34" charset="0"/>
                <a:cs typeface="Verdana" panose="020B0604030504040204" pitchFamily="34" charset="0"/>
              </a:rPr>
              <a:t>Now suppose you could reduce the number of steps for the </a:t>
            </a:r>
            <a:r>
              <a:rPr lang="en-US" sz="3600" b="1" i="1" dirty="0">
                <a:ea typeface="Verdana" panose="020B0604030504040204" pitchFamily="34" charset="0"/>
                <a:cs typeface="Verdana" panose="020B0604030504040204" pitchFamily="34" charset="0"/>
              </a:rPr>
              <a:t>worst</a:t>
            </a:r>
            <a:r>
              <a:rPr lang="en-US" sz="3600" dirty="0">
                <a:ea typeface="Verdana" panose="020B0604030504040204" pitchFamily="34" charset="0"/>
                <a:cs typeface="Verdana" panose="020B0604030504040204" pitchFamily="34" charset="0"/>
              </a:rPr>
              <a:t> Business Process by </a:t>
            </a:r>
            <a:r>
              <a:rPr lang="en-US" sz="4400" dirty="0" smtClean="0">
                <a:ea typeface="Verdana" panose="020B0604030504040204" pitchFamily="34" charset="0"/>
                <a:cs typeface="Verdana" panose="020B0604030504040204" pitchFamily="34" charset="0"/>
              </a:rPr>
              <a:t>67%</a:t>
            </a:r>
            <a:r>
              <a:rPr lang="en-US" sz="3600" dirty="0" smtClean="0"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>
              <a:buClr>
                <a:srgbClr val="FFC000"/>
              </a:buClr>
              <a:buSzPct val="90000"/>
            </a:pPr>
            <a:endParaRPr lang="en-US" sz="14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Clr>
                <a:srgbClr val="FFC000"/>
              </a:buClr>
              <a:buSzPct val="90000"/>
            </a:pPr>
            <a:r>
              <a:rPr lang="en-US" sz="40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In one week or less!</a:t>
            </a:r>
          </a:p>
          <a:p>
            <a:pPr algn="l">
              <a:buClr>
                <a:srgbClr val="FFC000"/>
              </a:buClr>
              <a:buSzPct val="90000"/>
            </a:pPr>
            <a:endParaRPr lang="en-US" sz="14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Clr>
                <a:srgbClr val="FFC000"/>
              </a:buClr>
              <a:buSzPct val="90000"/>
            </a:pPr>
            <a:r>
              <a:rPr lang="en-US" sz="4000" i="1" dirty="0" smtClean="0">
                <a:ea typeface="Verdana" panose="020B0604030504040204" pitchFamily="34" charset="0"/>
                <a:cs typeface="Verdana" panose="020B0604030504040204" pitchFamily="34" charset="0"/>
              </a:rPr>
              <a:t>Interested?</a:t>
            </a:r>
            <a:endParaRPr lang="en-US" sz="4000" i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58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3…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349525"/>
              </p:ext>
            </p:extLst>
          </p:nvPr>
        </p:nvGraphicFramePr>
        <p:xfrm>
          <a:off x="4276165" y="1810873"/>
          <a:ext cx="7592956" cy="4810950"/>
        </p:xfrm>
        <a:graphic>
          <a:graphicData uri="http://schemas.openxmlformats.org/drawingml/2006/table">
            <a:tbl>
              <a:tblPr firstRow="1" firstCol="1" bandRow="1"/>
              <a:tblGrid>
                <a:gridCol w="1517930"/>
                <a:gridCol w="2220352"/>
                <a:gridCol w="2407024"/>
                <a:gridCol w="1447650"/>
              </a:tblGrid>
              <a:tr h="54403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Current Process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Process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5979">
                <a:tc gridSpan="2">
                  <a:txBody>
                    <a:bodyPr/>
                    <a:lstStyle/>
                    <a:p>
                      <a:pPr marL="9144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People Steps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People Steps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“System”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8159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Steps Best Case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(2 – 4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Weeks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(63% Decrease)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2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Steps Worst Case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195 (3+ Months)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(67% Decrease)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6782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Loops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(86% Decrease)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2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Decisions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(25% Decrease)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87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3…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Create an “Action Plan”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Chart “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Impact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” Against “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Difficulty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Impact Levels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0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= No Impact, 10 =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Critical (Must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Do This, Necessary for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Success)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Difficulty Levels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: 0 = Super Simple, 10 = Super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Hard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Consider “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Parking Lot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” Items but Not “Themes”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Create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List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of “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New Process 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Dependencies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Enter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Action Plan Tasks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(“TODOs”) into a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Spreadsheet or Project Plan</a:t>
            </a:r>
          </a:p>
        </p:txBody>
      </p:sp>
    </p:spTree>
    <p:extLst>
      <p:ext uri="{BB962C8B-B14F-4D97-AF65-F5344CB8AC3E}">
        <p14:creationId xmlns:p14="http://schemas.microsoft.com/office/powerpoint/2010/main" val="311963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3…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Action Tasks / New 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Process 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Dependency Examples: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“Upgrade TMA to WebTMA”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“Define What is an ‘Emergency’”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“Rollout Messaging and Training”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“Clearly Define Recharge Business Rules”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“Ability to Attach Photos”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“Document the New Processes”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“Document Tasks that are External Versus Internal Charge”</a:t>
            </a:r>
          </a:p>
        </p:txBody>
      </p:sp>
    </p:spTree>
    <p:extLst>
      <p:ext uri="{BB962C8B-B14F-4D97-AF65-F5344CB8AC3E}">
        <p14:creationId xmlns:p14="http://schemas.microsoft.com/office/powerpoint/2010/main" val="5665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1" y="537881"/>
            <a:ext cx="8377518" cy="6185647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828801" y="0"/>
            <a:ext cx="8377518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NOTE: The “To Do” items listed here were numbered and corresponded to the numbers on the “High Level Priority Action Plan” chart.</a:t>
            </a:r>
            <a:endParaRPr lang="en-US" altLang="en-US" sz="1800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2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:\Kaizen\FM_Insurance_Process_2017_Jul_25\IMG_17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41" y="0"/>
            <a:ext cx="956085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45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53" y="1043190"/>
            <a:ext cx="10818757" cy="3300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246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757" y="0"/>
            <a:ext cx="10700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6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– Day 3…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25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Closing Summary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Identify the Kaizen “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Champion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Plan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Communicate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with the Kaizen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Team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at 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Least Once Per Month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Review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Status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of the Action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Plan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Remember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that Kaizen is a 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Continuous Process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May Schedule Another Event in Two Years to 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Review New Process Implementation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Be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Agile (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) and 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Have Fun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en-US" sz="2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6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Event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39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8" y="1828799"/>
            <a:ext cx="777688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4800" dirty="0" smtClean="0">
                <a:ea typeface="Verdana" panose="020B0604030504040204" pitchFamily="34" charset="0"/>
                <a:cs typeface="Verdana" panose="020B0604030504040204" pitchFamily="34" charset="0"/>
              </a:rPr>
              <a:t>What It Is</a:t>
            </a:r>
            <a:endParaRPr lang="en-US" sz="48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4800" dirty="0" smtClean="0">
                <a:ea typeface="Verdana" panose="020B0604030504040204" pitchFamily="34" charset="0"/>
                <a:cs typeface="Verdana" panose="020B0604030504040204" pitchFamily="34" charset="0"/>
              </a:rPr>
              <a:t>Why It’s Important</a:t>
            </a:r>
          </a:p>
          <a:p>
            <a:pPr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4800" dirty="0" smtClean="0">
                <a:ea typeface="Verdana" panose="020B0604030504040204" pitchFamily="34" charset="0"/>
                <a:cs typeface="Verdana" panose="020B0604030504040204" pitchFamily="34" charset="0"/>
              </a:rPr>
              <a:t>How It Works</a:t>
            </a:r>
          </a:p>
          <a:p>
            <a:pPr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4800" dirty="0" smtClean="0">
                <a:ea typeface="Verdana" panose="020B0604030504040204" pitchFamily="34" charset="0"/>
                <a:cs typeface="Verdana" panose="020B0604030504040204" pitchFamily="34" charset="0"/>
              </a:rPr>
              <a:t>How We Did It</a:t>
            </a:r>
          </a:p>
        </p:txBody>
      </p:sp>
    </p:spTree>
    <p:extLst>
      <p:ext uri="{BB962C8B-B14F-4D97-AF65-F5344CB8AC3E}">
        <p14:creationId xmlns:p14="http://schemas.microsoft.com/office/powerpoint/2010/main" val="27512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Event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5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Event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44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54" y="0"/>
            <a:ext cx="401897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328" y="0"/>
            <a:ext cx="4071671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Event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1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0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18" y="0"/>
            <a:ext cx="9468577" cy="6857999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Event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288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396900" y="-1"/>
            <a:ext cx="67951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287"/>
          <p:cNvPicPr preferRelativeResize="0">
            <a:picLocks/>
          </p:cNvPicPr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-1" y="0"/>
            <a:ext cx="989703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Event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8" y="1828799"/>
            <a:ext cx="777688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4800" dirty="0" smtClean="0">
                <a:ea typeface="Verdana" panose="020B0604030504040204" pitchFamily="34" charset="0"/>
                <a:cs typeface="Verdana" panose="020B0604030504040204" pitchFamily="34" charset="0"/>
              </a:rPr>
              <a:t>What It Is</a:t>
            </a:r>
            <a:endParaRPr lang="en-US" sz="48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4800" dirty="0" smtClean="0">
                <a:ea typeface="Verdana" panose="020B0604030504040204" pitchFamily="34" charset="0"/>
                <a:cs typeface="Verdana" panose="020B0604030504040204" pitchFamily="34" charset="0"/>
              </a:rPr>
              <a:t>Why It’s Important</a:t>
            </a:r>
          </a:p>
          <a:p>
            <a:pPr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4800" dirty="0" smtClean="0">
                <a:ea typeface="Verdana" panose="020B0604030504040204" pitchFamily="34" charset="0"/>
                <a:cs typeface="Verdana" panose="020B0604030504040204" pitchFamily="34" charset="0"/>
              </a:rPr>
              <a:t>How It Works</a:t>
            </a:r>
          </a:p>
          <a:p>
            <a:pPr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4800" dirty="0" smtClean="0">
                <a:ea typeface="Verdana" panose="020B0604030504040204" pitchFamily="34" charset="0"/>
                <a:cs typeface="Verdana" panose="020B0604030504040204" pitchFamily="34" charset="0"/>
              </a:rPr>
              <a:t>How We Did It</a:t>
            </a:r>
          </a:p>
        </p:txBody>
      </p:sp>
    </p:spTree>
    <p:extLst>
      <p:ext uri="{BB962C8B-B14F-4D97-AF65-F5344CB8AC3E}">
        <p14:creationId xmlns:p14="http://schemas.microsoft.com/office/powerpoint/2010/main" val="334282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References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6526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[1] https://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in.kaizen.com/about-us/definition-of-kaizen.html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[2] https://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www.leanproduction.com/kaizen.html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[3] https://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in.kaizen.com/about-us/definition-of-kaizen.html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[4] https://www.isixsigma.com/methodology/kaizen/kaizen-easiest-fastest-way-improve-office-processes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[5] Customer Service Advantage, Inc., Escondido, CA</a:t>
            </a:r>
            <a:endParaRPr lang="en-US" sz="2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7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845858" y="1891550"/>
            <a:ext cx="7256930" cy="60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altLang="en-US" sz="4400" b="1" i="1" dirty="0" smtClean="0">
                <a:ea typeface="Verdana" panose="020B0604030504040204" pitchFamily="34" charset="0"/>
                <a:cs typeface="Verdana" panose="020B0604030504040204" pitchFamily="34" charset="0"/>
              </a:rPr>
              <a:t>“Good Change!”</a:t>
            </a:r>
            <a:endParaRPr lang="en-US" altLang="en-US" sz="4400" b="1" i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226860" y="4428176"/>
            <a:ext cx="6553200" cy="175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altLang="en-US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Gary Fix</a:t>
            </a:r>
          </a:p>
          <a:p>
            <a:pPr algn="ctr">
              <a:lnSpc>
                <a:spcPct val="125000"/>
              </a:lnSpc>
            </a:pPr>
            <a:r>
              <a:rPr lang="en-US" alt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Associate Director IT DFSS</a:t>
            </a:r>
          </a:p>
          <a:p>
            <a:pPr algn="ctr">
              <a:lnSpc>
                <a:spcPct val="125000"/>
              </a:lnSpc>
            </a:pPr>
            <a:r>
              <a:rPr lang="en-US" alt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 of California, Santa Barbara</a:t>
            </a:r>
          </a:p>
          <a:p>
            <a:pPr algn="ctr">
              <a:lnSpc>
                <a:spcPct val="125000"/>
              </a:lnSpc>
            </a:pPr>
            <a:r>
              <a:rPr lang="en-US" alt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gary.fix@ucsb.edu</a:t>
            </a:r>
          </a:p>
          <a:p>
            <a:pPr algn="ctr">
              <a:lnSpc>
                <a:spcPct val="125000"/>
              </a:lnSpc>
            </a:pPr>
            <a:r>
              <a:rPr lang="en-US" alt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2018-Aug-15</a:t>
            </a: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823447" y="3186945"/>
            <a:ext cx="7256930" cy="60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altLang="en-US" sz="4400" b="1" i="1" dirty="0" smtClean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Questions?</a:t>
            </a:r>
            <a:endParaRPr lang="en-US" altLang="en-US" sz="4400" b="1" i="1" dirty="0">
              <a:solidFill>
                <a:srgbClr val="C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67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3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- What Is It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8"/>
            <a:ext cx="7763435" cy="4719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A Philosophy of 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Continuous Improvement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Focus on 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Eliminating Waste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Change for the Better 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r>
              <a:rPr lang="en-US" sz="3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by Everybody! Everyday! Everywhere!</a:t>
            </a:r>
            <a:r>
              <a:rPr lang="en-US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en-US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[1]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3200" dirty="0" smtClean="0"/>
              <a:t>“…</a:t>
            </a:r>
            <a:r>
              <a:rPr lang="en-US" sz="3200" dirty="0"/>
              <a:t>a S</a:t>
            </a:r>
            <a:r>
              <a:rPr lang="en-US" sz="3200" dirty="0" smtClean="0"/>
              <a:t>trategy </a:t>
            </a:r>
            <a:r>
              <a:rPr lang="en-US" sz="3200" dirty="0"/>
              <a:t>where </a:t>
            </a:r>
            <a:r>
              <a:rPr lang="en-US" sz="3200" b="1" dirty="0"/>
              <a:t>E</a:t>
            </a:r>
            <a:r>
              <a:rPr lang="en-US" sz="3200" b="1" dirty="0" smtClean="0"/>
              <a:t>mployees </a:t>
            </a:r>
            <a:r>
              <a:rPr lang="en-US" sz="3200" b="1" dirty="0"/>
              <a:t>at all L</a:t>
            </a:r>
            <a:r>
              <a:rPr lang="en-US" sz="3200" b="1" dirty="0" smtClean="0"/>
              <a:t>evels</a:t>
            </a:r>
            <a:r>
              <a:rPr lang="en-US" sz="3200" dirty="0" smtClean="0"/>
              <a:t>… </a:t>
            </a:r>
            <a:r>
              <a:rPr lang="en-US" sz="3200" dirty="0"/>
              <a:t>W</a:t>
            </a:r>
            <a:r>
              <a:rPr lang="en-US" sz="3200" dirty="0" smtClean="0"/>
              <a:t>ork </a:t>
            </a:r>
            <a:r>
              <a:rPr lang="en-US" sz="3200" dirty="0"/>
              <a:t>T</a:t>
            </a:r>
            <a:r>
              <a:rPr lang="en-US" sz="3200" dirty="0" smtClean="0"/>
              <a:t>ogether </a:t>
            </a:r>
            <a:r>
              <a:rPr lang="en-US" sz="3200" dirty="0"/>
              <a:t>P</a:t>
            </a:r>
            <a:r>
              <a:rPr lang="en-US" sz="3200" dirty="0" smtClean="0"/>
              <a:t>roactively </a:t>
            </a:r>
            <a:r>
              <a:rPr lang="en-US" sz="3200" dirty="0"/>
              <a:t>to </a:t>
            </a:r>
            <a:r>
              <a:rPr lang="en-US" sz="3200" b="1" dirty="0"/>
              <a:t>A</a:t>
            </a:r>
            <a:r>
              <a:rPr lang="en-US" sz="3200" b="1" dirty="0" smtClean="0"/>
              <a:t>chieve Regular</a:t>
            </a:r>
            <a:r>
              <a:rPr lang="en-US" sz="3200" b="1" dirty="0"/>
              <a:t>, </a:t>
            </a:r>
            <a:r>
              <a:rPr lang="en-US" sz="3200" b="1" dirty="0" smtClean="0"/>
              <a:t>Incremental </a:t>
            </a:r>
            <a:r>
              <a:rPr lang="en-US" sz="3200" b="1" dirty="0"/>
              <a:t>I</a:t>
            </a:r>
            <a:r>
              <a:rPr lang="en-US" sz="3200" b="1" dirty="0" smtClean="0"/>
              <a:t>mprovements</a:t>
            </a:r>
            <a:r>
              <a:rPr lang="en-US" sz="3200" dirty="0" smtClean="0"/>
              <a:t> </a:t>
            </a:r>
            <a:r>
              <a:rPr lang="en-US" sz="3200" dirty="0"/>
              <a:t>to </a:t>
            </a:r>
            <a:r>
              <a:rPr lang="en-US" sz="3200" dirty="0" smtClean="0"/>
              <a:t>[a] </a:t>
            </a:r>
            <a:r>
              <a:rPr lang="en-US" sz="3200" dirty="0"/>
              <a:t>P</a:t>
            </a:r>
            <a:r>
              <a:rPr lang="en-US" sz="3200" dirty="0" smtClean="0"/>
              <a:t>rocess</a:t>
            </a:r>
            <a:r>
              <a:rPr lang="en-US" sz="3200" dirty="0"/>
              <a:t>.”</a:t>
            </a:r>
            <a:r>
              <a:rPr lang="en-US" sz="3600" dirty="0"/>
              <a:t> 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[2</a:t>
            </a:r>
            <a:r>
              <a:rPr lang="en-US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endParaRPr lang="en-US" sz="20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1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0586" y="0"/>
            <a:ext cx="617141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030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- </a:t>
            </a:r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What Is It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9"/>
            <a:ext cx="7763435" cy="4598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“Kaizen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is 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Part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Action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 Plan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Part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Philosophy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.” 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Action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en-US" sz="2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ln>
                  <a:solidFill>
                    <a:schemeClr val="accent1"/>
                  </a:solidFill>
                </a:ln>
                <a:ea typeface="Verdana" panose="020B0604030504040204" pitchFamily="34" charset="0"/>
                <a:cs typeface="Verdana" panose="020B0604030504040204" pitchFamily="34" charset="0"/>
              </a:rPr>
              <a:t>“Organize Events Focused on Improving Specific Areas within an Organization”</a:t>
            </a:r>
            <a:endParaRPr lang="en-US" sz="2800" b="1" dirty="0">
              <a:ln>
                <a:solidFill>
                  <a:schemeClr val="accent1"/>
                </a:solidFill>
              </a:ln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Philosophy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en-US" sz="2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b="1" dirty="0" smtClean="0">
                <a:ln>
                  <a:solidFill>
                    <a:schemeClr val="accent1"/>
                  </a:solidFill>
                </a:ln>
                <a:ea typeface="Verdana" panose="020B0604030504040204" pitchFamily="34" charset="0"/>
                <a:cs typeface="Verdana" panose="020B0604030504040204" pitchFamily="34" charset="0"/>
              </a:rPr>
              <a:t>“Develop a Culture Where All Employees are Actively Engaged in Improving the Organization”</a:t>
            </a:r>
            <a:endParaRPr lang="en-US" sz="2800" b="1" dirty="0">
              <a:ln>
                <a:solidFill>
                  <a:schemeClr val="accent1"/>
                </a:solidFill>
              </a:ln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7663" indent="-34290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Consistent </a:t>
            </a:r>
            <a:r>
              <a:rPr lang="en-US" sz="2800" b="1" dirty="0"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US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pplication 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of Kaizen as an Action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lan </a:t>
            </a: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US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evelops Kaizen as a Philosophy.”</a:t>
            </a:r>
          </a:p>
          <a:p>
            <a:pPr marL="406400" algn="l">
              <a:buClr>
                <a:srgbClr val="FFC000"/>
              </a:buClr>
              <a:buSzPct val="90000"/>
            </a:pPr>
            <a:r>
              <a:rPr lang="en-US" sz="1700" dirty="0" smtClean="0">
                <a:ea typeface="Verdana" panose="020B0604030504040204" pitchFamily="34" charset="0"/>
                <a:cs typeface="Verdana" panose="020B0604030504040204" pitchFamily="34" charset="0"/>
              </a:rPr>
              <a:t>[2]</a:t>
            </a:r>
            <a:endParaRPr lang="en-US" sz="17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- </a:t>
            </a:r>
            <a:r>
              <a:rPr lang="en-US" altLang="en-US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Why It’s Important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9"/>
            <a:ext cx="7763435" cy="4598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FFC000"/>
              </a:buClr>
              <a:buSzPct val="90000"/>
            </a:pPr>
            <a:endParaRPr lang="en-US" sz="17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9250" algn="l">
              <a:spcBef>
                <a:spcPts val="0"/>
              </a:spcBef>
              <a:buClr>
                <a:srgbClr val="FFC000"/>
              </a:buClr>
              <a:buSzPct val="90000"/>
            </a:pPr>
            <a:r>
              <a:rPr lang="en-US" sz="1700" dirty="0" smtClean="0"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700" dirty="0"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700" dirty="0" smtClean="0"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endParaRPr lang="en-US" sz="17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903809"/>
              </p:ext>
            </p:extLst>
          </p:nvPr>
        </p:nvGraphicFramePr>
        <p:xfrm>
          <a:off x="4276165" y="1815349"/>
          <a:ext cx="7597587" cy="4595640"/>
        </p:xfrm>
        <a:graphic>
          <a:graphicData uri="http://schemas.openxmlformats.org/drawingml/2006/table">
            <a:tbl>
              <a:tblPr/>
              <a:tblGrid>
                <a:gridCol w="1915377"/>
                <a:gridCol w="1448604"/>
                <a:gridCol w="1335935"/>
                <a:gridCol w="1255458"/>
                <a:gridCol w="1642213"/>
              </a:tblGrid>
              <a:tr h="274547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Table 1: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Results of Kaizen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Event [4]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71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>
                          <a:effectLst/>
                        </a:rPr>
                        <a:t>Metrics</a:t>
                      </a:r>
                      <a:endParaRPr lang="en-US" sz="1800">
                        <a:effectLst/>
                      </a:endParaRP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effectLst/>
                        </a:rPr>
                        <a:t>Original</a:t>
                      </a:r>
                      <a:endParaRPr lang="en-US" sz="1800" dirty="0">
                        <a:effectLst/>
                      </a:endParaRP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effectLst/>
                        </a:rPr>
                        <a:t>Goal</a:t>
                      </a:r>
                      <a:endParaRPr lang="en-US" sz="1800" dirty="0">
                        <a:effectLst/>
                      </a:endParaRP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>
                          <a:effectLst/>
                        </a:rPr>
                        <a:t>Actual:</a:t>
                      </a:r>
                      <a:br>
                        <a:rPr lang="en-US" sz="1800" b="1">
                          <a:effectLst/>
                        </a:rPr>
                      </a:br>
                      <a:r>
                        <a:rPr lang="en-US" sz="1800" b="1">
                          <a:effectLst/>
                        </a:rPr>
                        <a:t>1 Week Later</a:t>
                      </a:r>
                      <a:endParaRPr lang="en-US" sz="1800">
                        <a:effectLst/>
                      </a:endParaRP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effectLst/>
                        </a:rPr>
                        <a:t>Improvement</a:t>
                      </a:r>
                      <a:br>
                        <a:rPr lang="en-US" sz="1800" b="1" dirty="0">
                          <a:effectLst/>
                        </a:rPr>
                      </a:br>
                      <a:endParaRPr lang="en-US" sz="1800" dirty="0">
                        <a:effectLst/>
                      </a:endParaRP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45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Lead Time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8.5 days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5.0 days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2.7 days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68%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954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Total Cycle Time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5.7 min.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5.7 min.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2.9 min.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49%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954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 smtClean="0">
                          <a:effectLst/>
                        </a:rPr>
                        <a:t>Invoices</a:t>
                      </a:r>
                      <a:endParaRPr lang="en-US" sz="1800" dirty="0">
                        <a:effectLst/>
                      </a:endParaRP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 smtClean="0">
                          <a:effectLst/>
                        </a:rPr>
                        <a:t>2056</a:t>
                      </a:r>
                      <a:endParaRPr lang="en-US" sz="1800" dirty="0">
                        <a:effectLst/>
                      </a:endParaRP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1985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 smtClean="0">
                          <a:effectLst/>
                        </a:rPr>
                        <a:t>938</a:t>
                      </a:r>
                      <a:endParaRPr lang="en-US" sz="1800" dirty="0">
                        <a:effectLst/>
                      </a:endParaRP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54%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954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Walking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Distance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Total/Day: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8381′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No Goal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>
                          <a:effectLst/>
                        </a:rPr>
                        <a:t>Total/Day: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2232′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73%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788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Productivity (output/-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person/effective hours)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12.8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15.5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effectLst/>
                        </a:rPr>
                        <a:t>15.5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21%</a:t>
                      </a:r>
                    </a:p>
                  </a:txBody>
                  <a:tcPr marL="38345" marR="15338" marT="38345" marB="15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91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- </a:t>
            </a:r>
            <a:r>
              <a:rPr lang="en-US" altLang="en-US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Why It’s Important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9"/>
            <a:ext cx="7763435" cy="4598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FFC000"/>
              </a:buClr>
              <a:buSzPct val="90000"/>
            </a:pPr>
            <a:endParaRPr lang="en-US" sz="17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9250" algn="l">
              <a:spcBef>
                <a:spcPts val="0"/>
              </a:spcBef>
              <a:buClr>
                <a:srgbClr val="FFC000"/>
              </a:buClr>
              <a:buSzPct val="90000"/>
            </a:pPr>
            <a:r>
              <a:rPr lang="en-US" sz="1700" dirty="0" smtClean="0"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700" dirty="0"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700" dirty="0" smtClean="0"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endParaRPr lang="en-US" sz="17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7674" y="2014967"/>
            <a:ext cx="7616078" cy="44127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01969" y="1684479"/>
            <a:ext cx="3130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Invoice Processing </a:t>
            </a:r>
            <a:r>
              <a:rPr lang="en-US" b="1" dirty="0" smtClean="0"/>
              <a:t>Duration </a:t>
            </a:r>
            <a:r>
              <a:rPr lang="en-US" dirty="0" smtClean="0"/>
              <a:t>[4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71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Flowchart: Manual Input 2"/>
            <p:cNvSpPr/>
            <p:nvPr/>
          </p:nvSpPr>
          <p:spPr>
            <a:xfrm rot="16200000">
              <a:off x="3668485" y="-1665518"/>
              <a:ext cx="6857999" cy="10189032"/>
            </a:xfrm>
            <a:prstGeom prst="flowChartManualInpu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7918" y="887503"/>
            <a:ext cx="7010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Kaizen - How It Works…</a:t>
            </a:r>
            <a:endParaRPr lang="en-US" altLang="en-US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0317" y="1828799"/>
            <a:ext cx="7763435" cy="478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b="1" dirty="0" smtClean="0">
                <a:ea typeface="Verdana" panose="020B0604030504040204" pitchFamily="34" charset="0"/>
                <a:cs typeface="Verdana" panose="020B0604030504040204" pitchFamily="34" charset="0"/>
              </a:rPr>
              <a:t>Scoping Meeting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b="1" dirty="0" smtClean="0">
                <a:ea typeface="Verdana" panose="020B0604030504040204" pitchFamily="34" charset="0"/>
                <a:cs typeface="Verdana" panose="020B0604030504040204" pitchFamily="34" charset="0"/>
              </a:rPr>
              <a:t>Day 1: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300" dirty="0" smtClean="0">
                <a:ea typeface="Verdana" panose="020B0604030504040204" pitchFamily="34" charset="0"/>
                <a:cs typeface="Verdana" panose="020B0604030504040204" pitchFamily="34" charset="0"/>
              </a:rPr>
              <a:t>Requires a Multi-Day, Full-Time Commitment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300" dirty="0" smtClean="0">
                <a:ea typeface="Verdana" panose="020B0604030504040204" pitchFamily="34" charset="0"/>
                <a:cs typeface="Verdana" panose="020B0604030504040204" pitchFamily="34" charset="0"/>
              </a:rPr>
              <a:t>Review the Kaizen Event Process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300" dirty="0" smtClean="0">
                <a:ea typeface="Verdana" panose="020B0604030504040204" pitchFamily="34" charset="0"/>
                <a:cs typeface="Verdana" panose="020B0604030504040204" pitchFamily="34" charset="0"/>
              </a:rPr>
              <a:t>Goals and Objectives from the Scoping Meeting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300" dirty="0">
                <a:ea typeface="Verdana" panose="020B0604030504040204" pitchFamily="34" charset="0"/>
                <a:cs typeface="Verdana" panose="020B0604030504040204" pitchFamily="34" charset="0"/>
              </a:rPr>
              <a:t>Define the Scenario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300" dirty="0" smtClean="0">
                <a:ea typeface="Verdana" panose="020B0604030504040204" pitchFamily="34" charset="0"/>
                <a:cs typeface="Verdana" panose="020B0604030504040204" pitchFamily="34" charset="0"/>
              </a:rPr>
              <a:t>Goal for Today: Map the Current Process</a:t>
            </a:r>
          </a:p>
          <a:p>
            <a:pPr marL="349250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b="1" dirty="0">
                <a:ea typeface="Verdana" panose="020B0604030504040204" pitchFamily="34" charset="0"/>
                <a:cs typeface="Verdana" panose="020B0604030504040204" pitchFamily="34" charset="0"/>
              </a:rPr>
              <a:t>Day 2</a:t>
            </a:r>
            <a:r>
              <a:rPr lang="en-US" b="1" dirty="0" smtClean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300" dirty="0">
                <a:ea typeface="Verdana" panose="020B0604030504040204" pitchFamily="34" charset="0"/>
                <a:cs typeface="Verdana" panose="020B0604030504040204" pitchFamily="34" charset="0"/>
              </a:rPr>
              <a:t>Review </a:t>
            </a:r>
            <a:r>
              <a:rPr lang="en-US" sz="2300" dirty="0" smtClean="0">
                <a:ea typeface="Verdana" panose="020B0604030504040204" pitchFamily="34" charset="0"/>
                <a:cs typeface="Verdana" panose="020B0604030504040204" pitchFamily="34" charset="0"/>
              </a:rPr>
              <a:t>of Day 1</a:t>
            </a: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300" dirty="0" smtClean="0">
                <a:ea typeface="Verdana" panose="020B0604030504040204" pitchFamily="34" charset="0"/>
                <a:cs typeface="Verdana" panose="020B0604030504040204" pitchFamily="34" charset="0"/>
              </a:rPr>
              <a:t>Group Exercises – Observations, Themes and Brainstorming</a:t>
            </a:r>
            <a:endParaRPr lang="en-US" sz="23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6450" lvl="1" indent="-349250" algn="l"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2300" dirty="0" smtClean="0">
                <a:ea typeface="Verdana" panose="020B0604030504040204" pitchFamily="34" charset="0"/>
                <a:cs typeface="Verdana" panose="020B0604030504040204" pitchFamily="34" charset="0"/>
              </a:rPr>
              <a:t>Begin Mapping the New “Ideal” Process</a:t>
            </a:r>
          </a:p>
        </p:txBody>
      </p:sp>
    </p:spTree>
    <p:extLst>
      <p:ext uri="{BB962C8B-B14F-4D97-AF65-F5344CB8AC3E}">
        <p14:creationId xmlns:p14="http://schemas.microsoft.com/office/powerpoint/2010/main" val="18523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55451</TotalTime>
  <Words>1850</Words>
  <Application>Microsoft Office PowerPoint</Application>
  <PresentationFormat>Widescreen</PresentationFormat>
  <Paragraphs>371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Santa Barbara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Fix</dc:creator>
  <cp:lastModifiedBy>Gary Fix</cp:lastModifiedBy>
  <cp:revision>253</cp:revision>
  <dcterms:created xsi:type="dcterms:W3CDTF">2018-05-22T15:55:42Z</dcterms:created>
  <dcterms:modified xsi:type="dcterms:W3CDTF">2018-08-17T21:35:58Z</dcterms:modified>
</cp:coreProperties>
</file>