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Relationship Id="rId3" Type="http://schemas.openxmlformats.org/officeDocument/2006/relationships/image" Target="../media/image3.tif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4.ti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3.tif"/><Relationship Id="rId8" Type="http://schemas.openxmlformats.org/officeDocument/2006/relationships/image" Target="../media/image1.tif"/><Relationship Id="rId9" Type="http://schemas.openxmlformats.org/officeDocument/2006/relationships/image" Target="../media/image4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cosmo@ucsc.edu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5" Type="http://schemas.openxmlformats.org/officeDocument/2006/relationships/image" Target="../media/image12.tif"/><Relationship Id="rId6" Type="http://schemas.openxmlformats.org/officeDocument/2006/relationships/image" Target="../media/image13.tif"/><Relationship Id="rId7" Type="http://schemas.openxmlformats.org/officeDocument/2006/relationships/image" Target="../media/image1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 Inventory That Updates Itself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 Inventory That Updates Itself</a:t>
            </a:r>
          </a:p>
        </p:txBody>
      </p:sp>
      <p:sp>
        <p:nvSpPr>
          <p:cNvPr id="120" name="Integrating Jamf Pro and LDAP to solve complex problems and reduce IT workloa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Integrating Jamf Pro and LDAP to solve complex problems and reduce IT workload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istributing Ado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Distributing Adobe</a:t>
            </a:r>
          </a:p>
        </p:txBody>
      </p:sp>
      <p:sp>
        <p:nvSpPr>
          <p:cNvPr id="162" name="User registers their compu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registers</a:t>
            </a:r>
            <a:r>
              <a:t> their computer</a:t>
            </a:r>
          </a:p>
          <a:p>
            <a:pPr/>
            <a:r>
              <a:t>The system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creates</a:t>
            </a:r>
            <a:r>
              <a:t> a federated ID for the user</a:t>
            </a:r>
          </a:p>
          <a:p>
            <a:pPr/>
            <a:r>
              <a:t>The system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assigns</a:t>
            </a:r>
            <a:r>
              <a:t> an Adobe Named User License to the user’s federated 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voking Ado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Revoking Adobe</a:t>
            </a:r>
          </a:p>
        </p:txBody>
      </p:sp>
      <p:sp>
        <p:nvSpPr>
          <p:cNvPr id="165" name="User’s status no longer meets eligibility or is no longer registered to any compu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User’s status no longer meets eligibility or is no longer registered to any computers</a:t>
            </a:r>
          </a:p>
          <a:p>
            <a:pPr/>
            <a:r>
              <a:t>The system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removes</a:t>
            </a:r>
            <a:r>
              <a:t> the entitlement from the user’s federated 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ecessary Compon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Necessary Components</a:t>
            </a:r>
          </a:p>
        </p:txBody>
      </p:sp>
      <p:sp>
        <p:nvSpPr>
          <p:cNvPr id="168" name="Jamf Pro Environ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Jamf Pro Environment</a:t>
            </a:r>
          </a:p>
          <a:p>
            <a:pPr/>
            <a:r>
              <a:t>LDAP based directory</a:t>
            </a:r>
          </a:p>
          <a:p>
            <a:pPr/>
            <a:r>
              <a:t>Jamf Pro Dynamic Static Group Manager</a:t>
            </a:r>
          </a:p>
          <a:p>
            <a:pPr/>
            <a:r>
              <a:t>Jamf Pro DSG Adobe Integration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Jamf Pr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Jamf Pro</a:t>
            </a:r>
          </a:p>
        </p:txBody>
      </p:sp>
      <p:pic>
        <p:nvPicPr>
          <p:cNvPr id="171" name="static groups jamf.png" descr="static groups jam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6636" y="2000123"/>
            <a:ext cx="9231528" cy="7480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8-08-15 at 11.14.14 AM.png" descr="Screen Shot 2018-08-15 at 11.14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417" y="0"/>
            <a:ext cx="1077596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18-08-15 at 11.17.52 AM.png" descr="Screen Shot 2018-08-15 at 11.17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1350" y="1066800"/>
            <a:ext cx="66421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D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LDAP</a:t>
            </a:r>
          </a:p>
        </p:txBody>
      </p:sp>
      <p:pic>
        <p:nvPicPr>
          <p:cNvPr id="178" name="ldapsearch.png" descr="ldapsearc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2152650"/>
            <a:ext cx="9702800" cy="717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irr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Cirrup</a:t>
            </a:r>
          </a:p>
        </p:txBody>
      </p:sp>
      <p:sp>
        <p:nvSpPr>
          <p:cNvPr id="181" name="Manages your Jamf Pro Dynamic Static Grou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Manages your Jamf Pro Dynamic Static Groups</a:t>
            </a:r>
          </a:p>
          <a:p>
            <a:pPr/>
            <a:r>
              <a:t>Binary server executable written in Go</a:t>
            </a:r>
          </a:p>
        </p:txBody>
      </p:sp>
      <p:pic>
        <p:nvPicPr>
          <p:cNvPr id="182" name="gopher3.png" descr="gopher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7543" y="8115406"/>
            <a:ext cx="3068537" cy="164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500_1386624332_large.png" descr="500_1386624332_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4923" y="581518"/>
            <a:ext cx="1378826" cy="1770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8824" y="1390352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3966" y="7174160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1106" y="7174160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6825" y="7174160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2544" y="7015360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Line"/>
          <p:cNvSpPr/>
          <p:nvPr/>
        </p:nvSpPr>
        <p:spPr>
          <a:xfrm flipH="1" flipV="1">
            <a:off x="2240508" y="3073657"/>
            <a:ext cx="406798" cy="3974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1" name="Line"/>
          <p:cNvSpPr/>
          <p:nvPr/>
        </p:nvSpPr>
        <p:spPr>
          <a:xfrm flipH="1" flipV="1">
            <a:off x="2394694" y="3078097"/>
            <a:ext cx="2052639" cy="405458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2" name="Line"/>
          <p:cNvSpPr/>
          <p:nvPr/>
        </p:nvSpPr>
        <p:spPr>
          <a:xfrm flipH="1" flipV="1">
            <a:off x="2602557" y="3049836"/>
            <a:ext cx="3528418" cy="410081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3" name="Line"/>
          <p:cNvSpPr/>
          <p:nvPr/>
        </p:nvSpPr>
        <p:spPr>
          <a:xfrm flipH="1" flipV="1">
            <a:off x="2804661" y="2958655"/>
            <a:ext cx="5231065" cy="390515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4" name="Line"/>
          <p:cNvSpPr/>
          <p:nvPr/>
        </p:nvSpPr>
        <p:spPr>
          <a:xfrm flipH="1" flipV="1">
            <a:off x="3072853" y="2850355"/>
            <a:ext cx="6859093" cy="419730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5" name="Jamf Pro…"/>
          <p:cNvSpPr txBox="1"/>
          <p:nvPr/>
        </p:nvSpPr>
        <p:spPr>
          <a:xfrm>
            <a:off x="960832" y="63500"/>
            <a:ext cx="2795144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Jamf Pro</a:t>
            </a:r>
          </a:p>
          <a:p>
            <a:pPr/>
            <a:r>
              <a:t>MDM Server</a:t>
            </a:r>
          </a:p>
        </p:txBody>
      </p:sp>
      <p:sp>
        <p:nvSpPr>
          <p:cNvPr id="196" name="Cirrup"/>
          <p:cNvSpPr txBox="1"/>
          <p:nvPr/>
        </p:nvSpPr>
        <p:spPr>
          <a:xfrm>
            <a:off x="5622759" y="397685"/>
            <a:ext cx="145448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Cirrup</a:t>
            </a:r>
          </a:p>
        </p:txBody>
      </p:sp>
      <p:sp>
        <p:nvSpPr>
          <p:cNvPr id="197" name="LDAP…"/>
          <p:cNvSpPr txBox="1"/>
          <p:nvPr/>
        </p:nvSpPr>
        <p:spPr>
          <a:xfrm>
            <a:off x="8965559" y="63500"/>
            <a:ext cx="233957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LDAP</a:t>
            </a:r>
          </a:p>
          <a:p>
            <a:pPr/>
            <a:r>
              <a:t>(directory)</a:t>
            </a:r>
          </a:p>
        </p:txBody>
      </p:sp>
      <p:sp>
        <p:nvSpPr>
          <p:cNvPr id="198" name="Your devices in the field"/>
          <p:cNvSpPr txBox="1"/>
          <p:nvPr/>
        </p:nvSpPr>
        <p:spPr>
          <a:xfrm>
            <a:off x="3507840" y="8823275"/>
            <a:ext cx="524626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Your devices in the field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4784" y="7015360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e"/>
          <p:cNvSpPr/>
          <p:nvPr/>
        </p:nvSpPr>
        <p:spPr>
          <a:xfrm>
            <a:off x="2930028" y="2140991"/>
            <a:ext cx="287347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01" name="Line"/>
          <p:cNvSpPr/>
          <p:nvPr/>
        </p:nvSpPr>
        <p:spPr>
          <a:xfrm>
            <a:off x="6940847" y="2140991"/>
            <a:ext cx="287347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202" name="500_1386624332_large.png" descr="500_1386624332_lar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71355" y="1255659"/>
            <a:ext cx="1378825" cy="1770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Untitled 2.png" descr="Untitled 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83146" y="1682452"/>
            <a:ext cx="1168401" cy="104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udwork"/>
          <p:cNvSpPr txBox="1"/>
          <p:nvPr>
            <p:ph type="title"/>
          </p:nvPr>
        </p:nvSpPr>
        <p:spPr>
          <a:xfrm>
            <a:off x="2197273" y="412750"/>
            <a:ext cx="8652223" cy="2120900"/>
          </a:xfrm>
          <a:prstGeom prst="rect">
            <a:avLst/>
          </a:prstGeom>
        </p:spPr>
        <p:txBody>
          <a:bodyPr/>
          <a:lstStyle/>
          <a:p>
            <a:pPr/>
            <a:r>
              <a:t>Mudwork</a:t>
            </a:r>
          </a:p>
        </p:txBody>
      </p:sp>
      <p:sp>
        <p:nvSpPr>
          <p:cNvPr id="206" name="Integrates with Jamf and Adob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Integrates with Jamf and Adobe</a:t>
            </a:r>
          </a:p>
          <a:p>
            <a:pPr/>
            <a:r>
              <a:t>Synchronizes entitlements with a Jamf Pro DSG</a:t>
            </a:r>
          </a:p>
          <a:p>
            <a:pPr/>
            <a:r>
              <a:t>Binary server executable written in Go</a:t>
            </a:r>
          </a:p>
        </p:txBody>
      </p:sp>
      <p:pic>
        <p:nvPicPr>
          <p:cNvPr id="207" name="vasodebarro.png" descr="vasodebar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5304" y="479052"/>
            <a:ext cx="2000995" cy="2000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To Exp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What To Expect</a:t>
            </a:r>
          </a:p>
        </p:txBody>
      </p:sp>
      <p:sp>
        <p:nvSpPr>
          <p:cNvPr id="123" name="A solution to the Adobe problem using Jamf Pr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solution to the Adobe problem using Jamf Pro</a:t>
            </a:r>
          </a:p>
          <a:p>
            <a:pPr/>
            <a:r>
              <a:t>An introduction to two new tools from Santa Cruz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7205" y="702834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vasodebarro.png" descr="vasodebar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1372" y="2604919"/>
            <a:ext cx="1631431" cy="163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500_1386624332_large.png" descr="500_1386624332_lar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6993" y="2656161"/>
            <a:ext cx="1378826" cy="1770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Untitled 2.png" descr="Untitled 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5805" y="4467717"/>
            <a:ext cx="1168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Untitled 3.png" descr="Untitled 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20993" y="2709495"/>
            <a:ext cx="1636814" cy="1422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11405" y="7425165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5605" y="7425165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57205" y="7425165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03005" y="7425165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Line"/>
          <p:cNvSpPr/>
          <p:nvPr/>
        </p:nvSpPr>
        <p:spPr>
          <a:xfrm flipV="1">
            <a:off x="2652305" y="5673593"/>
            <a:ext cx="1587097" cy="158709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19" name="Line"/>
          <p:cNvSpPr/>
          <p:nvPr/>
        </p:nvSpPr>
        <p:spPr>
          <a:xfrm flipV="1">
            <a:off x="4481105" y="5832141"/>
            <a:ext cx="1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0" name="Line"/>
          <p:cNvSpPr/>
          <p:nvPr/>
        </p:nvSpPr>
        <p:spPr>
          <a:xfrm flipH="1">
            <a:off x="5162368" y="3794458"/>
            <a:ext cx="1156307" cy="68683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1" name="Line"/>
          <p:cNvSpPr/>
          <p:nvPr/>
        </p:nvSpPr>
        <p:spPr>
          <a:xfrm flipH="1" flipV="1">
            <a:off x="4721924" y="5813734"/>
            <a:ext cx="1672801" cy="140270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2" name="Line"/>
          <p:cNvSpPr/>
          <p:nvPr/>
        </p:nvSpPr>
        <p:spPr>
          <a:xfrm flipH="1" flipV="1">
            <a:off x="5162368" y="5959141"/>
            <a:ext cx="3243038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3" name="Line"/>
          <p:cNvSpPr/>
          <p:nvPr/>
        </p:nvSpPr>
        <p:spPr>
          <a:xfrm flipH="1">
            <a:off x="7934352" y="3541492"/>
            <a:ext cx="137729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4" name="Line"/>
          <p:cNvSpPr/>
          <p:nvPr/>
        </p:nvSpPr>
        <p:spPr>
          <a:xfrm flipH="1" flipV="1">
            <a:off x="2710863" y="4335998"/>
            <a:ext cx="1114381" cy="55607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5" name="Line"/>
          <p:cNvSpPr/>
          <p:nvPr/>
        </p:nvSpPr>
        <p:spPr>
          <a:xfrm flipH="1">
            <a:off x="2906421" y="2007871"/>
            <a:ext cx="723265" cy="72326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6" name="Line"/>
          <p:cNvSpPr/>
          <p:nvPr/>
        </p:nvSpPr>
        <p:spPr>
          <a:xfrm flipH="1" flipV="1">
            <a:off x="5327064" y="1648909"/>
            <a:ext cx="1023440" cy="102344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7" name="Mudwork"/>
          <p:cNvSpPr txBox="1"/>
          <p:nvPr/>
        </p:nvSpPr>
        <p:spPr>
          <a:xfrm>
            <a:off x="6496753" y="2026603"/>
            <a:ext cx="209826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Mudwork</a:t>
            </a:r>
          </a:p>
        </p:txBody>
      </p:sp>
      <p:sp>
        <p:nvSpPr>
          <p:cNvPr id="228" name="Cirrup"/>
          <p:cNvSpPr txBox="1"/>
          <p:nvPr/>
        </p:nvSpPr>
        <p:spPr>
          <a:xfrm>
            <a:off x="405569" y="3198592"/>
            <a:ext cx="145448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Cirrup</a:t>
            </a:r>
          </a:p>
        </p:txBody>
      </p:sp>
      <p:sp>
        <p:nvSpPr>
          <p:cNvPr id="229" name="LDAP…"/>
          <p:cNvSpPr txBox="1"/>
          <p:nvPr/>
        </p:nvSpPr>
        <p:spPr>
          <a:xfrm>
            <a:off x="2276069" y="148371"/>
            <a:ext cx="23395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LDAP</a:t>
            </a:r>
          </a:p>
          <a:p>
            <a:pPr/>
            <a:r>
              <a:t>(directory)</a:t>
            </a:r>
          </a:p>
        </p:txBody>
      </p:sp>
      <p:sp>
        <p:nvSpPr>
          <p:cNvPr id="230" name="Adobe API"/>
          <p:cNvSpPr txBox="1"/>
          <p:nvPr/>
        </p:nvSpPr>
        <p:spPr>
          <a:xfrm>
            <a:off x="9215564" y="2026603"/>
            <a:ext cx="24476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Adobe API</a:t>
            </a:r>
          </a:p>
        </p:txBody>
      </p:sp>
      <p:sp>
        <p:nvSpPr>
          <p:cNvPr id="231" name="Jamf Pro"/>
          <p:cNvSpPr txBox="1"/>
          <p:nvPr/>
        </p:nvSpPr>
        <p:spPr>
          <a:xfrm>
            <a:off x="3476370" y="3723318"/>
            <a:ext cx="20094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Jamf Pro</a:t>
            </a:r>
          </a:p>
        </p:txBody>
      </p:sp>
      <p:sp>
        <p:nvSpPr>
          <p:cNvPr id="232" name="Your devices in the field"/>
          <p:cNvSpPr txBox="1"/>
          <p:nvPr/>
        </p:nvSpPr>
        <p:spPr>
          <a:xfrm>
            <a:off x="2935190" y="8951934"/>
            <a:ext cx="524626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Your devices in the field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evelopment Process"/>
          <p:cNvSpPr txBox="1"/>
          <p:nvPr>
            <p:ph type="title"/>
          </p:nvPr>
        </p:nvSpPr>
        <p:spPr>
          <a:xfrm>
            <a:off x="2197273" y="412750"/>
            <a:ext cx="8652223" cy="21209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Development Process</a:t>
            </a:r>
          </a:p>
        </p:txBody>
      </p:sp>
      <p:sp>
        <p:nvSpPr>
          <p:cNvPr id="235" name="Identify desired outco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Identify desired outcome</a:t>
            </a:r>
          </a:p>
          <a:p>
            <a:pPr/>
            <a:r>
              <a:t>List required functions (progress checklist)</a:t>
            </a:r>
          </a:p>
          <a:p>
            <a:pPr/>
            <a:r>
              <a:t>“Dank” code vs. DRY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 is an open source programming language that makes it easy to build simple, reliable, and efficient software."/>
          <p:cNvSpPr txBox="1"/>
          <p:nvPr>
            <p:ph type="body" idx="14"/>
          </p:nvPr>
        </p:nvSpPr>
        <p:spPr>
          <a:xfrm>
            <a:off x="1270000" y="4832350"/>
            <a:ext cx="10464800" cy="1930401"/>
          </a:xfrm>
          <a:prstGeom prst="rect">
            <a:avLst/>
          </a:prstGeom>
        </p:spPr>
        <p:txBody>
          <a:bodyPr/>
          <a:lstStyle/>
          <a:p>
            <a:pPr/>
            <a:r>
              <a:t> Go is an open source programming language that makes it easy to build simple, reliable, and efficient software.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57450"/>
            <a:ext cx="5588000" cy="210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18-08-15 at 10.54.54 AM.png" descr="Screen Shot 2018-08-15 at 10.54.54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831" t="0" r="8831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1" name="Technolog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Technologies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ogr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Logrus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6296"/>
            <a:ext cx="13004800" cy="2301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romethe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Prometheus</a:t>
            </a:r>
          </a:p>
        </p:txBody>
      </p:sp>
      <p:pic>
        <p:nvPicPr>
          <p:cNvPr id="247" name="rpcsmadecirrup.png" descr="rpcsmadecirru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3450" y="552450"/>
            <a:ext cx="85979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lternatives"/>
          <p:cNvSpPr txBox="1"/>
          <p:nvPr>
            <p:ph type="title"/>
          </p:nvPr>
        </p:nvSpPr>
        <p:spPr>
          <a:xfrm>
            <a:off x="2197273" y="412750"/>
            <a:ext cx="8652223" cy="2120900"/>
          </a:xfrm>
          <a:prstGeom prst="rect">
            <a:avLst/>
          </a:prstGeom>
        </p:spPr>
        <p:txBody>
          <a:bodyPr/>
          <a:lstStyle/>
          <a:p>
            <a:pPr/>
            <a:r>
              <a:t>Alternatives</a:t>
            </a:r>
          </a:p>
        </p:txBody>
      </p:sp>
      <p:sp>
        <p:nvSpPr>
          <p:cNvPr id="250" name="Adobe’s User Sync Tool (pyth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Adobe’s User Sync Tool (python)</a:t>
            </a:r>
          </a:p>
          <a:p>
            <a:pPr/>
            <a:r>
              <a:t>Uploading CSV’s/Adobe Admin Console (manual)</a:t>
            </a:r>
          </a:p>
          <a:p>
            <a:pPr/>
            <a:r>
              <a:t>Facebook CPE-style endpoint based python scripts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–Adobe User Sync documentation"/>
          <p:cNvSpPr txBox="1"/>
          <p:nvPr>
            <p:ph type="body" idx="13"/>
          </p:nvPr>
        </p:nvSpPr>
        <p:spPr>
          <a:xfrm>
            <a:off x="1270000" y="6781800"/>
            <a:ext cx="10464800" cy="533400"/>
          </a:xfrm>
          <a:prstGeom prst="rect">
            <a:avLst/>
          </a:prstGeom>
        </p:spPr>
        <p:txBody>
          <a:bodyPr/>
          <a:lstStyle/>
          <a:p>
            <a:pPr/>
            <a:r>
              <a:t>–Adobe User Sync documentation</a:t>
            </a:r>
          </a:p>
        </p:txBody>
      </p:sp>
      <p:sp>
        <p:nvSpPr>
          <p:cNvPr id="253" name="“Typically, an enterprise runs the tool as a scheduled task, in order to periodically update both user information and group memberships in the Adobe User Management system with the current information in your enterprise LDAP directory.”"/>
          <p:cNvSpPr txBox="1"/>
          <p:nvPr>
            <p:ph type="body" idx="14"/>
          </p:nvPr>
        </p:nvSpPr>
        <p:spPr>
          <a:xfrm>
            <a:off x="1270000" y="2438396"/>
            <a:ext cx="10464800" cy="4368808"/>
          </a:xfrm>
          <a:prstGeom prst="rect">
            <a:avLst/>
          </a:prstGeom>
        </p:spPr>
        <p:txBody>
          <a:bodyPr/>
          <a:lstStyle/>
          <a:p>
            <a:pPr/>
            <a:r>
              <a:t>“Typically, an enterprise runs the tool as a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scheduled task</a:t>
            </a:r>
            <a:r>
              <a:t>, in order to periodically update both user information and group memberships in the Adobe User Management system with the current information in your enterprise LDAP directory.”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acebook CPE-add_ado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514095">
              <a:defRPr sz="7040"/>
            </a:pPr>
            <a:r>
              <a:t>Facebook CPE-add_adobe</a:t>
            </a:r>
          </a:p>
        </p:txBody>
      </p:sp>
      <p:pic>
        <p:nvPicPr>
          <p:cNvPr id="256" name="Screen Shot 2018-08-15 at 11.08.08 AM.png" descr="Screen Shot 2018-08-15 at 11.08.0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00" y="3505100"/>
            <a:ext cx="7340600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graphicFrame>
        <p:nvGraphicFramePr>
          <p:cNvPr id="259" name="Table"/>
          <p:cNvGraphicFramePr/>
          <p:nvPr/>
        </p:nvGraphicFramePr>
        <p:xfrm>
          <a:off x="1257300" y="2768600"/>
          <a:ext cx="10477500" cy="57150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488266"/>
                <a:gridCol w="3488266"/>
                <a:gridCol w="3488266"/>
              </a:tblGrid>
              <a:tr h="11404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Cirrup/Mudwork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Adobe User Sync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Endpoint Scripts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Binary executable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Python script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Python script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Event listener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Scheduled execution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User initiated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Resources located on one server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Resources located on one server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Resources located on each endpoint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Requires Jamf &amp; LDAP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Works with LDAP, AD, Okta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Requires Munki &amp; AD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"/>
          <p:cNvSpPr txBox="1"/>
          <p:nvPr>
            <p:ph type="title"/>
          </p:nvPr>
        </p:nvSpPr>
        <p:spPr>
          <a:xfrm>
            <a:off x="952500" y="7620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What</a:t>
            </a:r>
          </a:p>
        </p:txBody>
      </p:sp>
      <p:sp>
        <p:nvSpPr>
          <p:cNvPr id="126" name="Where"/>
          <p:cNvSpPr txBox="1"/>
          <p:nvPr/>
        </p:nvSpPr>
        <p:spPr>
          <a:xfrm>
            <a:off x="952500" y="381635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Where</a:t>
            </a:r>
          </a:p>
        </p:txBody>
      </p:sp>
      <p:sp>
        <p:nvSpPr>
          <p:cNvPr id="127" name="Who"/>
          <p:cNvSpPr txBox="1"/>
          <p:nvPr/>
        </p:nvSpPr>
        <p:spPr>
          <a:xfrm>
            <a:off x="952500" y="68580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Who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  <p:bldP build="whole" bldLvl="1" animBg="1" rev="0" advAuto="0" spid="127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Future Pl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Plans</a:t>
            </a:r>
          </a:p>
        </p:txBody>
      </p:sp>
      <p:sp>
        <p:nvSpPr>
          <p:cNvPr id="262" name="Improve and refa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Improve and refactor</a:t>
            </a:r>
          </a:p>
          <a:p>
            <a:pPr/>
            <a:r>
              <a:t>Turn existing tools into connectors a la user-sync</a:t>
            </a:r>
          </a:p>
          <a:p>
            <a:pPr/>
            <a:r>
              <a:t>Windows 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cknowledg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Acknowledgements</a:t>
            </a:r>
          </a:p>
        </p:txBody>
      </p:sp>
      <p:sp>
        <p:nvSpPr>
          <p:cNvPr id="265" name="Hilary Hamm (UCSC Client Services and Suppor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Hilary Hamm (UCSC Client Services and Support)</a:t>
            </a:r>
          </a:p>
          <a:p>
            <a:pPr>
              <a:defRPr sz="3200"/>
            </a:pPr>
            <a:r>
              <a:t>SocSci IT (UCSC Academic Divisional Computing)</a:t>
            </a:r>
          </a:p>
          <a:p>
            <a:pPr>
              <a:defRPr sz="3200"/>
            </a:pPr>
            <a:r>
              <a:t>Nick McSpadden (Facebook Cloud Platform Engineering)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tart Using DSG’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Start Using DSG’s!</a:t>
            </a:r>
          </a:p>
        </p:txBody>
      </p:sp>
      <p:sp>
        <p:nvSpPr>
          <p:cNvPr id="268" name="Cirrup github.com/cosmouser/cirr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Cirrup</a:t>
            </a:r>
            <a:r>
              <a:t> github.com/cosmouser/cirrup</a:t>
            </a:r>
          </a:p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Mudwork</a:t>
            </a:r>
            <a:r>
              <a:t> available for use by UC only</a:t>
            </a:r>
          </a:p>
          <a:p>
            <a:pPr/>
            <a:r>
              <a:t>Please contact me for details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cosmo@ucsc.edu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"/>
          <p:cNvSpPr txBox="1"/>
          <p:nvPr>
            <p:ph type="title"/>
          </p:nvPr>
        </p:nvSpPr>
        <p:spPr>
          <a:xfrm>
            <a:off x="1257300" y="1651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What</a:t>
            </a:r>
          </a:p>
        </p:txBody>
      </p:sp>
      <p:sp>
        <p:nvSpPr>
          <p:cNvPr id="130" name="Type of devic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 of device</a:t>
            </a:r>
          </a:p>
          <a:p>
            <a:pPr/>
            <a:r>
              <a:t>Specifications</a:t>
            </a:r>
          </a:p>
          <a:p>
            <a:pPr/>
            <a:r>
              <a:t>Status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6842" y="4451101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0561" y="5835947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6842" y="7263903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50561" y="3027759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Where</a:t>
            </a:r>
          </a:p>
        </p:txBody>
      </p:sp>
      <p:sp>
        <p:nvSpPr>
          <p:cNvPr id="137" name="On campus or off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 campus or off</a:t>
            </a:r>
          </a:p>
          <a:p>
            <a:pPr/>
            <a:r>
              <a:t>Wired or Wireless</a:t>
            </a:r>
          </a:p>
          <a:p>
            <a:pPr/>
            <a:r>
              <a:t>Subnet or Building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6940" y="2990998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1222" y="3761333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6940" y="5423842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3550" y="6620966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</a:t>
            </a:r>
          </a:p>
        </p:txBody>
      </p:sp>
      <p:sp>
        <p:nvSpPr>
          <p:cNvPr id="144" name="Nam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Name</a:t>
            </a:r>
          </a:p>
          <a:p>
            <a:pPr/>
            <a:r>
              <a:t>Office Location</a:t>
            </a:r>
          </a:p>
          <a:p>
            <a:pPr/>
            <a:r>
              <a:t>Phone number</a:t>
            </a:r>
          </a:p>
          <a:p>
            <a:pPr/>
            <a:r>
              <a:t>Type (Faculty, Staff)</a:t>
            </a:r>
          </a:p>
          <a:p>
            <a:pPr/>
            <a:r>
              <a:t>Status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8283" y="2456557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114" y="474007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1310" y="3915419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36147" y="3194000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73333" y="5844182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18895" y="5844182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raditional Manual Inven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Traditional Manual Inventory</a:t>
            </a:r>
          </a:p>
        </p:txBody>
      </p:sp>
      <p:sp>
        <p:nvSpPr>
          <p:cNvPr id="153" name="Enter Computer into spreadsheet or other databas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Enter Computer into spreadsheet or other database</a:t>
            </a:r>
          </a:p>
          <a:p>
            <a:pPr/>
            <a:r>
              <a:t>Link computer to location</a:t>
            </a:r>
          </a:p>
          <a:p>
            <a:pPr/>
            <a:r>
              <a:t>Link computer to person</a:t>
            </a:r>
          </a:p>
          <a:p>
            <a:pPr/>
            <a:r>
              <a:t>Keep up to date as things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</a:t>
            </a:r>
          </a:p>
        </p:txBody>
      </p:sp>
      <p:sp>
        <p:nvSpPr>
          <p:cNvPr id="156" name="All work is manu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work is manual</a:t>
            </a:r>
          </a:p>
          <a:p>
            <a:pPr/>
            <a:r>
              <a:t>Its out of date the moment something changes in your environment</a:t>
            </a:r>
          </a:p>
          <a:p>
            <a:pPr/>
            <a:r>
              <a:t>Likely has no accountability</a:t>
            </a:r>
          </a:p>
          <a:p>
            <a:pPr/>
            <a:r>
              <a:t>Prone to errors in data entry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Intelligent Alterna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The Intelligent Alternative</a:t>
            </a:r>
          </a:p>
        </p:txBody>
      </p:sp>
      <p:sp>
        <p:nvSpPr>
          <p:cNvPr id="159" name="One simple work task to maint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simple work task to maintain</a:t>
            </a:r>
          </a:p>
          <a:p>
            <a:pPr/>
            <a:r>
              <a:t>Knows Who, What, Where automatically</a:t>
            </a:r>
          </a:p>
          <a:p>
            <a:pPr/>
            <a:r>
              <a:t>Updates itself in real time leveraging existing data repositories</a:t>
            </a:r>
          </a:p>
          <a:p>
            <a:pPr/>
            <a:r>
              <a:t>Tells you far more than just where you last saw the equipment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